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8"/>
  </p:notesMasterIdLst>
  <p:sldIdLst>
    <p:sldId id="261" r:id="rId5"/>
    <p:sldId id="263" r:id="rId6"/>
    <p:sldId id="2145704667" r:id="rId7"/>
    <p:sldId id="256" r:id="rId8"/>
    <p:sldId id="260" r:id="rId9"/>
    <p:sldId id="2145704676" r:id="rId10"/>
    <p:sldId id="2145704858" r:id="rId11"/>
    <p:sldId id="2145704668" r:id="rId12"/>
    <p:sldId id="2145704677" r:id="rId13"/>
    <p:sldId id="2145704742" r:id="rId14"/>
    <p:sldId id="2145704743" r:id="rId15"/>
    <p:sldId id="2145704754" r:id="rId16"/>
    <p:sldId id="2145704753" r:id="rId17"/>
    <p:sldId id="2145704757" r:id="rId18"/>
    <p:sldId id="2145704755" r:id="rId19"/>
    <p:sldId id="2145704752" r:id="rId20"/>
    <p:sldId id="2145704758" r:id="rId21"/>
    <p:sldId id="2145704759" r:id="rId22"/>
    <p:sldId id="2145704760" r:id="rId23"/>
    <p:sldId id="2145704762" r:id="rId24"/>
    <p:sldId id="2145704761" r:id="rId25"/>
    <p:sldId id="2145704772" r:id="rId26"/>
    <p:sldId id="2145704771" r:id="rId27"/>
    <p:sldId id="2145704773" r:id="rId28"/>
    <p:sldId id="2145704766" r:id="rId29"/>
    <p:sldId id="2145704764" r:id="rId30"/>
    <p:sldId id="2145704763" r:id="rId31"/>
    <p:sldId id="2145704765" r:id="rId32"/>
    <p:sldId id="2145704767" r:id="rId33"/>
    <p:sldId id="271" r:id="rId34"/>
    <p:sldId id="257" r:id="rId35"/>
    <p:sldId id="272" r:id="rId36"/>
    <p:sldId id="275" r:id="rId37"/>
    <p:sldId id="2145704768" r:id="rId38"/>
    <p:sldId id="273" r:id="rId39"/>
    <p:sldId id="2145704769" r:id="rId40"/>
    <p:sldId id="2145704770" r:id="rId41"/>
    <p:sldId id="2145704675" r:id="rId42"/>
    <p:sldId id="2145704860" r:id="rId43"/>
    <p:sldId id="2145704669" r:id="rId44"/>
    <p:sldId id="2145704670" r:id="rId45"/>
    <p:sldId id="2145704671" r:id="rId46"/>
    <p:sldId id="2145704673" r:id="rId47"/>
    <p:sldId id="2145704672" r:id="rId48"/>
    <p:sldId id="2145704678" r:id="rId49"/>
    <p:sldId id="2145704775" r:id="rId50"/>
    <p:sldId id="717" r:id="rId51"/>
    <p:sldId id="712" r:id="rId52"/>
    <p:sldId id="714" r:id="rId53"/>
    <p:sldId id="2145704778" r:id="rId54"/>
    <p:sldId id="2145704862" r:id="rId55"/>
    <p:sldId id="2145704861" r:id="rId56"/>
    <p:sldId id="2145704679" r:id="rId57"/>
    <p:sldId id="2145704779" r:id="rId58"/>
    <p:sldId id="2145704780" r:id="rId59"/>
    <p:sldId id="2145704792" r:id="rId60"/>
    <p:sldId id="2145704863" r:id="rId61"/>
    <p:sldId id="265" r:id="rId62"/>
    <p:sldId id="2145704836" r:id="rId63"/>
    <p:sldId id="2145704835" r:id="rId64"/>
    <p:sldId id="2145704837" r:id="rId65"/>
    <p:sldId id="2145704838" r:id="rId66"/>
    <p:sldId id="2145704839" r:id="rId67"/>
    <p:sldId id="2145704751" r:id="rId68"/>
    <p:sldId id="2145704840" r:id="rId69"/>
    <p:sldId id="2145704841" r:id="rId70"/>
    <p:sldId id="2145704842" r:id="rId71"/>
    <p:sldId id="2145704843" r:id="rId72"/>
    <p:sldId id="2145704830" r:id="rId73"/>
    <p:sldId id="2145704717" r:id="rId74"/>
    <p:sldId id="2145704844" r:id="rId75"/>
    <p:sldId id="2145704845" r:id="rId76"/>
    <p:sldId id="2145704846" r:id="rId77"/>
    <p:sldId id="2145704831" r:id="rId78"/>
    <p:sldId id="2145704847" r:id="rId79"/>
    <p:sldId id="2145704832" r:id="rId80"/>
    <p:sldId id="2145704744" r:id="rId81"/>
    <p:sldId id="2145704848" r:id="rId82"/>
    <p:sldId id="2145704849" r:id="rId83"/>
    <p:sldId id="2145704833" r:id="rId84"/>
    <p:sldId id="2145704736" r:id="rId85"/>
    <p:sldId id="2145704716" r:id="rId86"/>
    <p:sldId id="2145704834" r:id="rId87"/>
    <p:sldId id="2145704850" r:id="rId88"/>
    <p:sldId id="2145704689" r:id="rId89"/>
    <p:sldId id="2145704864" r:id="rId90"/>
    <p:sldId id="2145704693" r:id="rId91"/>
    <p:sldId id="2145704708" r:id="rId92"/>
    <p:sldId id="2145704787" r:id="rId93"/>
    <p:sldId id="2145704788" r:id="rId94"/>
    <p:sldId id="2145704789" r:id="rId95"/>
    <p:sldId id="2145704790" r:id="rId96"/>
    <p:sldId id="2145704865" r:id="rId97"/>
    <p:sldId id="2145704851" r:id="rId98"/>
    <p:sldId id="2145704866" r:id="rId99"/>
    <p:sldId id="2145704794" r:id="rId100"/>
    <p:sldId id="2145704867" r:id="rId101"/>
    <p:sldId id="2145704803" r:id="rId102"/>
    <p:sldId id="2145704868" r:id="rId103"/>
    <p:sldId id="2145704854" r:id="rId104"/>
    <p:sldId id="2145704855" r:id="rId105"/>
    <p:sldId id="2145704681" r:id="rId106"/>
    <p:sldId id="2145704869" r:id="rId107"/>
    <p:sldId id="2145704857" r:id="rId108"/>
    <p:sldId id="2145704870" r:id="rId109"/>
    <p:sldId id="2145704684" r:id="rId110"/>
    <p:sldId id="704" r:id="rId111"/>
    <p:sldId id="312" r:id="rId112"/>
    <p:sldId id="705" r:id="rId113"/>
    <p:sldId id="707" r:id="rId114"/>
    <p:sldId id="708" r:id="rId115"/>
    <p:sldId id="350" r:id="rId116"/>
    <p:sldId id="2145704872" r:id="rId117"/>
    <p:sldId id="258" r:id="rId118"/>
    <p:sldId id="2145704699" r:id="rId119"/>
    <p:sldId id="2145704700" r:id="rId120"/>
    <p:sldId id="2145704701" r:id="rId121"/>
    <p:sldId id="2145704702" r:id="rId122"/>
    <p:sldId id="2145704703" r:id="rId123"/>
    <p:sldId id="356" r:id="rId124"/>
    <p:sldId id="2145704687" r:id="rId125"/>
    <p:sldId id="331" r:id="rId126"/>
    <p:sldId id="2145704705" r:id="rId127"/>
    <p:sldId id="2145704706" r:id="rId128"/>
    <p:sldId id="2145704707" r:id="rId129"/>
    <p:sldId id="2145704709" r:id="rId130"/>
    <p:sldId id="2145704695" r:id="rId131"/>
    <p:sldId id="2145704710" r:id="rId132"/>
    <p:sldId id="2145704697" r:id="rId133"/>
    <p:sldId id="2145704711" r:id="rId134"/>
    <p:sldId id="2145704873" r:id="rId135"/>
    <p:sldId id="2145704859" r:id="rId136"/>
    <p:sldId id="2145704682" r:id="rId13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004493"/>
    <a:srgbClr val="14549B"/>
    <a:srgbClr val="F27000"/>
    <a:srgbClr val="7B7875"/>
    <a:srgbClr val="6BB942"/>
    <a:srgbClr val="91CA72"/>
    <a:srgbClr val="4F81BD"/>
    <a:srgbClr val="E2E1FF"/>
    <a:srgbClr val="EECB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11"/>
    <p:restoredTop sz="94651"/>
  </p:normalViewPr>
  <p:slideViewPr>
    <p:cSldViewPr snapToGrid="0">
      <p:cViewPr varScale="1">
        <p:scale>
          <a:sx n="58" d="100"/>
          <a:sy n="58" d="100"/>
        </p:scale>
        <p:origin x="7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notesMaster" Target="notesMasters/notesMaster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tableStyles" Target="tableStyle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BCA93B-75B3-D14F-AA7F-B4BE2CB5ED47}" type="datetimeFigureOut">
              <a:rPr lang="nl-NL" smtClean="0"/>
              <a:t>9-2-2024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CF106-3FD8-514A-887E-57D903146115}" type="slidenum">
              <a:rPr lang="nl-NL" smtClean="0"/>
              <a:t>‹nr.›</a:t>
            </a:fld>
            <a:endParaRPr lang="nl-NL"/>
          </a:p>
        </p:txBody>
      </p:sp>
    </p:spTree>
    <p:extLst>
      <p:ext uri="{BB962C8B-B14F-4D97-AF65-F5344CB8AC3E}">
        <p14:creationId xmlns:p14="http://schemas.microsoft.com/office/powerpoint/2010/main" val="364068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47</a:t>
            </a:fld>
            <a:endParaRPr lang="nl-NL" sz="1000"/>
          </a:p>
        </p:txBody>
      </p:sp>
    </p:spTree>
    <p:extLst>
      <p:ext uri="{BB962C8B-B14F-4D97-AF65-F5344CB8AC3E}">
        <p14:creationId xmlns:p14="http://schemas.microsoft.com/office/powerpoint/2010/main" val="1543941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48</a:t>
            </a:fld>
            <a:endParaRPr lang="nl-NL" sz="1000"/>
          </a:p>
        </p:txBody>
      </p:sp>
    </p:spTree>
    <p:extLst>
      <p:ext uri="{BB962C8B-B14F-4D97-AF65-F5344CB8AC3E}">
        <p14:creationId xmlns:p14="http://schemas.microsoft.com/office/powerpoint/2010/main" val="135400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49</a:t>
            </a:fld>
            <a:endParaRPr lang="nl-NL" sz="1000"/>
          </a:p>
        </p:txBody>
      </p:sp>
    </p:spTree>
    <p:extLst>
      <p:ext uri="{BB962C8B-B14F-4D97-AF65-F5344CB8AC3E}">
        <p14:creationId xmlns:p14="http://schemas.microsoft.com/office/powerpoint/2010/main" val="2139042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4B21F2B-ED60-4FC0-8C81-2523B60CE4E3}" type="slidenum">
              <a:rPr lang="nl-NL" smtClean="0"/>
              <a:t>77</a:t>
            </a:fld>
            <a:endParaRPr lang="nl-NL"/>
          </a:p>
        </p:txBody>
      </p:sp>
    </p:spTree>
    <p:extLst>
      <p:ext uri="{BB962C8B-B14F-4D97-AF65-F5344CB8AC3E}">
        <p14:creationId xmlns:p14="http://schemas.microsoft.com/office/powerpoint/2010/main" val="638015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106</a:t>
            </a:fld>
            <a:endParaRPr lang="nl-NL" sz="1000"/>
          </a:p>
        </p:txBody>
      </p:sp>
    </p:spTree>
    <p:extLst>
      <p:ext uri="{BB962C8B-B14F-4D97-AF65-F5344CB8AC3E}">
        <p14:creationId xmlns:p14="http://schemas.microsoft.com/office/powerpoint/2010/main" val="2824737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107</a:t>
            </a:fld>
            <a:endParaRPr lang="nl-NL" sz="1000"/>
          </a:p>
        </p:txBody>
      </p:sp>
    </p:spTree>
    <p:extLst>
      <p:ext uri="{BB962C8B-B14F-4D97-AF65-F5344CB8AC3E}">
        <p14:creationId xmlns:p14="http://schemas.microsoft.com/office/powerpoint/2010/main" val="2414774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108</a:t>
            </a:fld>
            <a:endParaRPr lang="en-GB"/>
          </a:p>
        </p:txBody>
      </p:sp>
    </p:spTree>
    <p:extLst>
      <p:ext uri="{BB962C8B-B14F-4D97-AF65-F5344CB8AC3E}">
        <p14:creationId xmlns:p14="http://schemas.microsoft.com/office/powerpoint/2010/main" val="1554937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109</a:t>
            </a:fld>
            <a:endParaRPr lang="nl-NL" sz="1000"/>
          </a:p>
        </p:txBody>
      </p:sp>
    </p:spTree>
    <p:extLst>
      <p:ext uri="{BB962C8B-B14F-4D97-AF65-F5344CB8AC3E}">
        <p14:creationId xmlns:p14="http://schemas.microsoft.com/office/powerpoint/2010/main" val="4195911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110</a:t>
            </a:fld>
            <a:endParaRPr lang="nl-NL" sz="1000"/>
          </a:p>
        </p:txBody>
      </p:sp>
    </p:spTree>
    <p:extLst>
      <p:ext uri="{BB962C8B-B14F-4D97-AF65-F5344CB8AC3E}">
        <p14:creationId xmlns:p14="http://schemas.microsoft.com/office/powerpoint/2010/main" val="3119914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7F402A06-7FC3-1644-A096-6463E52B584B}" type="slidenum">
              <a:rPr lang="nl-NL" smtClean="0"/>
              <a:pPr/>
              <a:t>111</a:t>
            </a:fld>
            <a:endParaRPr lang="nl-NL" sz="1000"/>
          </a:p>
        </p:txBody>
      </p:sp>
    </p:spTree>
    <p:extLst>
      <p:ext uri="{BB962C8B-B14F-4D97-AF65-F5344CB8AC3E}">
        <p14:creationId xmlns:p14="http://schemas.microsoft.com/office/powerpoint/2010/main" val="24370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112</a:t>
            </a:fld>
            <a:endParaRPr lang="en-GB"/>
          </a:p>
        </p:txBody>
      </p:sp>
    </p:spTree>
    <p:extLst>
      <p:ext uri="{BB962C8B-B14F-4D97-AF65-F5344CB8AC3E}">
        <p14:creationId xmlns:p14="http://schemas.microsoft.com/office/powerpoint/2010/main" val="2412480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120</a:t>
            </a:fld>
            <a:endParaRPr lang="en-GB"/>
          </a:p>
        </p:txBody>
      </p:sp>
    </p:spTree>
    <p:extLst>
      <p:ext uri="{BB962C8B-B14F-4D97-AF65-F5344CB8AC3E}">
        <p14:creationId xmlns:p14="http://schemas.microsoft.com/office/powerpoint/2010/main" val="2692339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122</a:t>
            </a:fld>
            <a:endParaRPr lang="en-GB"/>
          </a:p>
        </p:txBody>
      </p:sp>
    </p:spTree>
    <p:extLst>
      <p:ext uri="{BB962C8B-B14F-4D97-AF65-F5344CB8AC3E}">
        <p14:creationId xmlns:p14="http://schemas.microsoft.com/office/powerpoint/2010/main" val="2374417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en-US" dirty="0"/>
          </a:p>
        </p:txBody>
      </p:sp>
      <p:sp>
        <p:nvSpPr>
          <p:cNvPr id="4" name="Місце для номера слайда 3"/>
          <p:cNvSpPr>
            <a:spLocks noGrp="1"/>
          </p:cNvSpPr>
          <p:nvPr>
            <p:ph type="sldNum" sz="quarter" idx="5"/>
          </p:nvPr>
        </p:nvSpPr>
        <p:spPr/>
        <p:txBody>
          <a:bodyPr/>
          <a:lstStyle/>
          <a:p>
            <a:fld id="{6DECF106-3FD8-514A-887E-57D903146115}" type="slidenum">
              <a:rPr lang="nl-NL" smtClean="0"/>
              <a:t>124</a:t>
            </a:fld>
            <a:endParaRPr lang="nl-NL"/>
          </a:p>
        </p:txBody>
      </p:sp>
    </p:spTree>
    <p:extLst>
      <p:ext uri="{BB962C8B-B14F-4D97-AF65-F5344CB8AC3E}">
        <p14:creationId xmlns:p14="http://schemas.microsoft.com/office/powerpoint/2010/main" val="3321009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BB4F2EC9-BB16-4049-89CD-9C61A11A6066}" type="slidenum">
              <a:rPr lang="en-GB" smtClean="0"/>
              <a:pPr/>
              <a:t>131</a:t>
            </a:fld>
            <a:endParaRPr lang="en-GB"/>
          </a:p>
        </p:txBody>
      </p:sp>
    </p:spTree>
    <p:extLst>
      <p:ext uri="{BB962C8B-B14F-4D97-AF65-F5344CB8AC3E}">
        <p14:creationId xmlns:p14="http://schemas.microsoft.com/office/powerpoint/2010/main" val="665474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ndertitel 2">
            <a:extLst>
              <a:ext uri="{FF2B5EF4-FFF2-40B4-BE49-F238E27FC236}">
                <a16:creationId xmlns:a16="http://schemas.microsoft.com/office/drawing/2014/main" id="{2C266B4E-4A98-798E-D5E7-B6354C475E68}"/>
              </a:ext>
            </a:extLst>
          </p:cNvPr>
          <p:cNvSpPr>
            <a:spLocks noGrp="1"/>
          </p:cNvSpPr>
          <p:nvPr>
            <p:ph type="subTitle" idx="1" hasCustomPrompt="1"/>
          </p:nvPr>
        </p:nvSpPr>
        <p:spPr>
          <a:xfrm>
            <a:off x="4312508" y="6397711"/>
            <a:ext cx="6820930" cy="349079"/>
          </a:xfrm>
        </p:spPr>
        <p:txBody>
          <a:bodyPr>
            <a:normAutofit/>
          </a:bodyPr>
          <a:lstStyle>
            <a:lvl1pPr marL="0" indent="0" algn="l">
              <a:buNone/>
              <a:defRPr sz="12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BAS B.V.  // &lt;DATUM&gt;  //  AMERSFOORT // &lt;AUTEUR&gt;</a:t>
            </a:r>
          </a:p>
        </p:txBody>
      </p:sp>
    </p:spTree>
    <p:extLst>
      <p:ext uri="{BB962C8B-B14F-4D97-AF65-F5344CB8AC3E}">
        <p14:creationId xmlns:p14="http://schemas.microsoft.com/office/powerpoint/2010/main" val="83542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290CE8-B46B-F840-A350-D7E3411B126B}"/>
              </a:ext>
            </a:extLst>
          </p:cNvPr>
          <p:cNvSpPr>
            <a:spLocks noGrp="1"/>
          </p:cNvSpPr>
          <p:nvPr>
            <p:ph type="ctrTitle"/>
          </p:nvPr>
        </p:nvSpPr>
        <p:spPr>
          <a:xfrm>
            <a:off x="1655804" y="1530625"/>
            <a:ext cx="7525266" cy="1979337"/>
          </a:xfrm>
          <a:prstGeom prst="rect">
            <a:avLst/>
          </a:prstGeom>
        </p:spPr>
        <p:txBody>
          <a:bodyPr anchor="b">
            <a:normAutofit/>
          </a:bodyPr>
          <a:lstStyle>
            <a:lvl1pPr algn="l">
              <a:defRPr sz="5000">
                <a:solidFill>
                  <a:schemeClr val="accent1"/>
                </a:solidFill>
              </a:defRPr>
            </a:lvl1pPr>
          </a:lstStyle>
          <a:p>
            <a:r>
              <a:rPr lang="nl-NL"/>
              <a:t>Klik om stijl te bewerken</a:t>
            </a:r>
          </a:p>
        </p:txBody>
      </p:sp>
      <p:sp>
        <p:nvSpPr>
          <p:cNvPr id="3" name="Ondertitel 2">
            <a:extLst>
              <a:ext uri="{FF2B5EF4-FFF2-40B4-BE49-F238E27FC236}">
                <a16:creationId xmlns:a16="http://schemas.microsoft.com/office/drawing/2014/main" id="{317D9E0C-3180-F543-B5C1-74DA9D933D8A}"/>
              </a:ext>
            </a:extLst>
          </p:cNvPr>
          <p:cNvSpPr>
            <a:spLocks noGrp="1"/>
          </p:cNvSpPr>
          <p:nvPr>
            <p:ph type="subTitle" idx="1"/>
          </p:nvPr>
        </p:nvSpPr>
        <p:spPr>
          <a:xfrm>
            <a:off x="1655804" y="3602038"/>
            <a:ext cx="7525266" cy="1655762"/>
          </a:xfr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5" name="Tijdelijke aanduiding voor tekst 7">
            <a:extLst>
              <a:ext uri="{FF2B5EF4-FFF2-40B4-BE49-F238E27FC236}">
                <a16:creationId xmlns:a16="http://schemas.microsoft.com/office/drawing/2014/main" id="{3148B9BD-5CF8-B6E5-1AC5-CB278DBFFF2C}"/>
              </a:ext>
            </a:extLst>
          </p:cNvPr>
          <p:cNvSpPr>
            <a:spLocks noGrp="1"/>
          </p:cNvSpPr>
          <p:nvPr>
            <p:ph type="body" sz="quarter" idx="10" hasCustomPrompt="1"/>
          </p:nvPr>
        </p:nvSpPr>
        <p:spPr>
          <a:xfrm>
            <a:off x="3731183" y="5989938"/>
            <a:ext cx="5449887" cy="328612"/>
          </a:xfrm>
        </p:spPr>
        <p:txBody>
          <a:bodyPr>
            <a:normAutofit/>
          </a:bodyPr>
          <a:lstStyle>
            <a:lvl1pPr marL="0" indent="0">
              <a:buNone/>
              <a:defRPr sz="1200">
                <a:solidFill>
                  <a:schemeClr val="accent1"/>
                </a:solidFill>
              </a:defRPr>
            </a:lvl1pPr>
          </a:lstStyle>
          <a:p>
            <a:r>
              <a:rPr lang="nl-NL"/>
              <a:t>BAS B.V.  // &lt;DATUM&gt;  //  AMERSFOORT // &lt;AUTEUR&gt;</a:t>
            </a:r>
          </a:p>
        </p:txBody>
      </p:sp>
    </p:spTree>
    <p:extLst>
      <p:ext uri="{BB962C8B-B14F-4D97-AF65-F5344CB8AC3E}">
        <p14:creationId xmlns:p14="http://schemas.microsoft.com/office/powerpoint/2010/main" val="341089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43E0DC1A-2C25-0472-63A9-92E624C378AF}"/>
              </a:ext>
            </a:extLst>
          </p:cNvPr>
          <p:cNvSpPr>
            <a:spLocks noGrp="1"/>
          </p:cNvSpPr>
          <p:nvPr>
            <p:ph type="pic" sz="quarter" idx="10"/>
          </p:nvPr>
        </p:nvSpPr>
        <p:spPr>
          <a:xfrm>
            <a:off x="2773363" y="1133475"/>
            <a:ext cx="9418637" cy="5724525"/>
          </a:xfrm>
        </p:spPr>
        <p:txBody>
          <a:bodyPr/>
          <a:lstStyle/>
          <a:p>
            <a:r>
              <a:rPr lang="nl-NL"/>
              <a:t>Klik op het pictogram als u een afbeelding wilt toevoegen</a:t>
            </a:r>
          </a:p>
        </p:txBody>
      </p:sp>
    </p:spTree>
    <p:extLst>
      <p:ext uri="{BB962C8B-B14F-4D97-AF65-F5344CB8AC3E}">
        <p14:creationId xmlns:p14="http://schemas.microsoft.com/office/powerpoint/2010/main" val="245700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9B97B37C-CF9D-5F47-BCDA-26F41ED39E1D}"/>
              </a:ext>
            </a:extLst>
          </p:cNvPr>
          <p:cNvSpPr>
            <a:spLocks noGrp="1"/>
          </p:cNvSpPr>
          <p:nvPr>
            <p:ph type="ctrTitle" hasCustomPrompt="1"/>
          </p:nvPr>
        </p:nvSpPr>
        <p:spPr>
          <a:xfrm>
            <a:off x="3352800" y="1794166"/>
            <a:ext cx="7409935" cy="4401361"/>
          </a:xfrm>
          <a:prstGeom prst="rect">
            <a:avLst/>
          </a:prstGeom>
        </p:spPr>
        <p:txBody>
          <a:bodyPr anchor="t">
            <a:normAutofit/>
          </a:bodyPr>
          <a:lstStyle>
            <a:lvl1pPr algn="l">
              <a:defRPr sz="3000">
                <a:solidFill>
                  <a:schemeClr val="accent1"/>
                </a:solidFill>
              </a:defRPr>
            </a:lvl1pPr>
          </a:lstStyle>
          <a:p>
            <a:r>
              <a:rPr lang="nl-NL"/>
              <a:t>“Klik om stijl te bewerken”</a:t>
            </a:r>
          </a:p>
        </p:txBody>
      </p:sp>
    </p:spTree>
    <p:extLst>
      <p:ext uri="{BB962C8B-B14F-4D97-AF65-F5344CB8AC3E}">
        <p14:creationId xmlns:p14="http://schemas.microsoft.com/office/powerpoint/2010/main" val="542813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35B7D-55F3-B04E-A380-1991BD4EA362}"/>
              </a:ext>
            </a:extLst>
          </p:cNvPr>
          <p:cNvSpPr>
            <a:spLocks noGrp="1"/>
          </p:cNvSpPr>
          <p:nvPr>
            <p:ph type="title"/>
          </p:nvPr>
        </p:nvSpPr>
        <p:spPr>
          <a:xfrm>
            <a:off x="838200" y="365125"/>
            <a:ext cx="9986319" cy="1325563"/>
          </a:xfrm>
          <a:prstGeom prst="rect">
            <a:avLst/>
          </a:prstGeom>
        </p:spPr>
        <p:txBody>
          <a:bodyPr/>
          <a:lstStyle>
            <a:lvl1pPr>
              <a:defRPr>
                <a:solidFill>
                  <a:schemeClr val="accent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242C09CE-3A76-5D4C-9BCA-F635EC34976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B0D4FCD-570B-D649-B1F1-341F73DC4B13}"/>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1415F5AE-B523-344A-BBA2-AC6318442DA9}" type="datetime1">
              <a:rPr lang="nl-NL" smtClean="0"/>
              <a:t>9-2-2024</a:t>
            </a:fld>
            <a:endParaRPr lang="nl-NL"/>
          </a:p>
        </p:txBody>
      </p:sp>
      <p:sp>
        <p:nvSpPr>
          <p:cNvPr id="6" name="Tijdelijke aanduiding voor dianummer 5">
            <a:extLst>
              <a:ext uri="{FF2B5EF4-FFF2-40B4-BE49-F238E27FC236}">
                <a16:creationId xmlns:a16="http://schemas.microsoft.com/office/drawing/2014/main" id="{B20AAC30-EAB1-8F4C-8D42-6960F5A1CC03}"/>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7" name="Tijdelijke aanduiding voor voettekst 9">
            <a:extLst>
              <a:ext uri="{FF2B5EF4-FFF2-40B4-BE49-F238E27FC236}">
                <a16:creationId xmlns:a16="http://schemas.microsoft.com/office/drawing/2014/main" id="{393E287C-91B2-1541-BB76-56576976680C}"/>
              </a:ext>
            </a:extLst>
          </p:cNvPr>
          <p:cNvSpPr>
            <a:spLocks noGrp="1"/>
          </p:cNvSpPr>
          <p:nvPr>
            <p:ph type="ftr" sz="quarter" idx="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373651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BBE30-8BA4-E845-BB26-D28C00BAAE5E}"/>
              </a:ext>
            </a:extLst>
          </p:cNvPr>
          <p:cNvSpPr>
            <a:spLocks noGrp="1"/>
          </p:cNvSpPr>
          <p:nvPr>
            <p:ph type="title"/>
          </p:nvPr>
        </p:nvSpPr>
        <p:spPr>
          <a:xfrm>
            <a:off x="831850" y="1072429"/>
            <a:ext cx="10515600" cy="2852737"/>
          </a:xfrm>
          <a:prstGeom prst="rect">
            <a:avLst/>
          </a:prstGeom>
        </p:spPr>
        <p:txBody>
          <a:bodyPr anchor="b"/>
          <a:lstStyle>
            <a:lvl1pPr>
              <a:defRPr sz="6000">
                <a:solidFill>
                  <a:schemeClr val="accent1"/>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2EC6342D-5A8C-744A-88A8-8EA7CA5C413E}"/>
              </a:ext>
            </a:extLst>
          </p:cNvPr>
          <p:cNvSpPr>
            <a:spLocks noGrp="1"/>
          </p:cNvSpPr>
          <p:nvPr>
            <p:ph type="body" idx="1"/>
          </p:nvPr>
        </p:nvSpPr>
        <p:spPr>
          <a:xfrm>
            <a:off x="831850" y="395215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10" name="Tijdelijke aanduiding voor datum 3">
            <a:extLst>
              <a:ext uri="{FF2B5EF4-FFF2-40B4-BE49-F238E27FC236}">
                <a16:creationId xmlns:a16="http://schemas.microsoft.com/office/drawing/2014/main" id="{D8A8E19F-3E7D-15DB-C78C-8746FE49AA12}"/>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BE8B16FD-E5D9-634C-A70F-058AB860CAA7}" type="datetime1">
              <a:rPr lang="nl-NL" smtClean="0"/>
              <a:t>9-2-2024</a:t>
            </a:fld>
            <a:endParaRPr lang="nl-NL"/>
          </a:p>
        </p:txBody>
      </p:sp>
      <p:sp>
        <p:nvSpPr>
          <p:cNvPr id="11" name="Tijdelijke aanduiding voor dianummer 5">
            <a:extLst>
              <a:ext uri="{FF2B5EF4-FFF2-40B4-BE49-F238E27FC236}">
                <a16:creationId xmlns:a16="http://schemas.microsoft.com/office/drawing/2014/main" id="{2CB32789-F03F-A940-4275-CF89EBF793CD}"/>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12" name="Tijdelijke aanduiding voor voettekst 9">
            <a:extLst>
              <a:ext uri="{FF2B5EF4-FFF2-40B4-BE49-F238E27FC236}">
                <a16:creationId xmlns:a16="http://schemas.microsoft.com/office/drawing/2014/main" id="{F8AF52FE-2C9D-A71D-A2B6-796BB08E0459}"/>
              </a:ext>
            </a:extLst>
          </p:cNvPr>
          <p:cNvSpPr>
            <a:spLocks noGrp="1"/>
          </p:cNvSpPr>
          <p:nvPr>
            <p:ph type="ftr" sz="quarter" idx="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4200257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F2620A-833B-D24D-9264-C4EC59682C26}"/>
              </a:ext>
            </a:extLst>
          </p:cNvPr>
          <p:cNvSpPr>
            <a:spLocks noGrp="1"/>
          </p:cNvSpPr>
          <p:nvPr>
            <p:ph type="title"/>
          </p:nvPr>
        </p:nvSpPr>
        <p:spPr>
          <a:xfrm>
            <a:off x="838200" y="365125"/>
            <a:ext cx="9986319" cy="1325563"/>
          </a:xfrm>
          <a:prstGeom prst="rect">
            <a:avLst/>
          </a:prstGeom>
        </p:spPr>
        <p:txBody>
          <a:bodyPr/>
          <a:lstStyle>
            <a:lvl1pPr>
              <a:defRPr>
                <a:solidFill>
                  <a:schemeClr val="accent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3DD0B9F5-2B47-8344-8D7B-4EEC79C0E4A2}"/>
              </a:ext>
            </a:extLst>
          </p:cNvPr>
          <p:cNvSpPr>
            <a:spLocks noGrp="1"/>
          </p:cNvSpPr>
          <p:nvPr>
            <p:ph sz="half" idx="1"/>
          </p:nvPr>
        </p:nvSpPr>
        <p:spPr>
          <a:xfrm>
            <a:off x="838200" y="1825625"/>
            <a:ext cx="4969476" cy="388244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63F48B3-B622-294B-BC77-E945D25A333F}"/>
              </a:ext>
            </a:extLst>
          </p:cNvPr>
          <p:cNvSpPr>
            <a:spLocks noGrp="1"/>
          </p:cNvSpPr>
          <p:nvPr>
            <p:ph sz="half" idx="2"/>
          </p:nvPr>
        </p:nvSpPr>
        <p:spPr>
          <a:xfrm>
            <a:off x="6096000" y="1825625"/>
            <a:ext cx="4728519" cy="388244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datum 3">
            <a:extLst>
              <a:ext uri="{FF2B5EF4-FFF2-40B4-BE49-F238E27FC236}">
                <a16:creationId xmlns:a16="http://schemas.microsoft.com/office/drawing/2014/main" id="{750CEBBC-EB85-BA10-72F0-DBA08419A0F3}"/>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0256FCFC-DB47-114B-A6FD-03E58BDB192C}" type="datetime1">
              <a:rPr lang="nl-NL" smtClean="0"/>
              <a:t>9-2-2024</a:t>
            </a:fld>
            <a:endParaRPr lang="nl-NL"/>
          </a:p>
        </p:txBody>
      </p:sp>
      <p:sp>
        <p:nvSpPr>
          <p:cNvPr id="12" name="Tijdelijke aanduiding voor dianummer 5">
            <a:extLst>
              <a:ext uri="{FF2B5EF4-FFF2-40B4-BE49-F238E27FC236}">
                <a16:creationId xmlns:a16="http://schemas.microsoft.com/office/drawing/2014/main" id="{28FE63B3-1562-8021-EB6B-AE96661B1519}"/>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13" name="Tijdelijke aanduiding voor voettekst 9">
            <a:extLst>
              <a:ext uri="{FF2B5EF4-FFF2-40B4-BE49-F238E27FC236}">
                <a16:creationId xmlns:a16="http://schemas.microsoft.com/office/drawing/2014/main" id="{4D1FBA46-10CB-5DD4-455D-F5AE13E010A8}"/>
              </a:ext>
            </a:extLst>
          </p:cNvPr>
          <p:cNvSpPr>
            <a:spLocks noGrp="1"/>
          </p:cNvSpPr>
          <p:nvPr>
            <p:ph type="ftr" sz="quarter" idx="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937356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D144F6-01AD-FC40-8C02-A7E950055DED}"/>
              </a:ext>
            </a:extLst>
          </p:cNvPr>
          <p:cNvSpPr>
            <a:spLocks noGrp="1"/>
          </p:cNvSpPr>
          <p:nvPr>
            <p:ph type="title"/>
          </p:nvPr>
        </p:nvSpPr>
        <p:spPr>
          <a:xfrm>
            <a:off x="839788" y="365125"/>
            <a:ext cx="9984731" cy="1325563"/>
          </a:xfrm>
          <a:prstGeom prst="rect">
            <a:avLst/>
          </a:prstGeom>
        </p:spPr>
        <p:txBody>
          <a:bodyPr/>
          <a:lstStyle>
            <a:lvl1pPr>
              <a:defRPr>
                <a:solidFill>
                  <a:schemeClr val="accent1"/>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F4370EE6-E22C-9944-B3E0-7969B2580210}"/>
              </a:ext>
            </a:extLst>
          </p:cNvPr>
          <p:cNvSpPr>
            <a:spLocks noGrp="1"/>
          </p:cNvSpPr>
          <p:nvPr>
            <p:ph type="body" idx="1"/>
          </p:nvPr>
        </p:nvSpPr>
        <p:spPr>
          <a:xfrm>
            <a:off x="839789" y="1681163"/>
            <a:ext cx="488139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C12EAD8-B952-5B48-870D-3512621140A7}"/>
              </a:ext>
            </a:extLst>
          </p:cNvPr>
          <p:cNvSpPr>
            <a:spLocks noGrp="1"/>
          </p:cNvSpPr>
          <p:nvPr>
            <p:ph sz="half" idx="2"/>
          </p:nvPr>
        </p:nvSpPr>
        <p:spPr>
          <a:xfrm>
            <a:off x="839789" y="2505075"/>
            <a:ext cx="4881390" cy="32722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288E891-E544-F64C-9DC9-372FCA72DA3F}"/>
              </a:ext>
            </a:extLst>
          </p:cNvPr>
          <p:cNvSpPr>
            <a:spLocks noGrp="1"/>
          </p:cNvSpPr>
          <p:nvPr>
            <p:ph type="body" sz="quarter" idx="3"/>
          </p:nvPr>
        </p:nvSpPr>
        <p:spPr>
          <a:xfrm>
            <a:off x="5943130" y="1681163"/>
            <a:ext cx="488138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88CB2F1-29AE-6B4E-B935-CF6CC9489E5E}"/>
              </a:ext>
            </a:extLst>
          </p:cNvPr>
          <p:cNvSpPr>
            <a:spLocks noGrp="1"/>
          </p:cNvSpPr>
          <p:nvPr>
            <p:ph sz="quarter" idx="4"/>
          </p:nvPr>
        </p:nvSpPr>
        <p:spPr>
          <a:xfrm>
            <a:off x="5943130" y="2505075"/>
            <a:ext cx="4881389" cy="327227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Tijdelijke aanduiding voor datum 3">
            <a:extLst>
              <a:ext uri="{FF2B5EF4-FFF2-40B4-BE49-F238E27FC236}">
                <a16:creationId xmlns:a16="http://schemas.microsoft.com/office/drawing/2014/main" id="{A9480A70-87FA-BFF4-4D2C-FBCB2D6678FB}"/>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80A06D77-AF0B-B047-95A5-6B340F8E1C2D}" type="datetime1">
              <a:rPr lang="nl-NL" smtClean="0"/>
              <a:t>9-2-2024</a:t>
            </a:fld>
            <a:endParaRPr lang="nl-NL"/>
          </a:p>
        </p:txBody>
      </p:sp>
      <p:sp>
        <p:nvSpPr>
          <p:cNvPr id="14" name="Tijdelijke aanduiding voor dianummer 5">
            <a:extLst>
              <a:ext uri="{FF2B5EF4-FFF2-40B4-BE49-F238E27FC236}">
                <a16:creationId xmlns:a16="http://schemas.microsoft.com/office/drawing/2014/main" id="{FC0F7FB1-9F1A-EDE2-494A-EA926B3F141B}"/>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15" name="Tijdelijke aanduiding voor voettekst 9">
            <a:extLst>
              <a:ext uri="{FF2B5EF4-FFF2-40B4-BE49-F238E27FC236}">
                <a16:creationId xmlns:a16="http://schemas.microsoft.com/office/drawing/2014/main" id="{58141966-9B1D-9046-F5E6-96075CF60B7F}"/>
              </a:ext>
            </a:extLst>
          </p:cNvPr>
          <p:cNvSpPr>
            <a:spLocks noGrp="1"/>
          </p:cNvSpPr>
          <p:nvPr>
            <p:ph type="ftr" sz="quarter" idx="1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2723199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834339-228D-B048-A551-008C837A239D}"/>
              </a:ext>
            </a:extLst>
          </p:cNvPr>
          <p:cNvSpPr>
            <a:spLocks noGrp="1"/>
          </p:cNvSpPr>
          <p:nvPr>
            <p:ph type="title"/>
          </p:nvPr>
        </p:nvSpPr>
        <p:spPr>
          <a:xfrm>
            <a:off x="838200" y="365125"/>
            <a:ext cx="9986319" cy="1325563"/>
          </a:xfrm>
          <a:prstGeom prst="rect">
            <a:avLst/>
          </a:prstGeom>
        </p:spPr>
        <p:txBody>
          <a:bodyPr/>
          <a:lstStyle>
            <a:lvl1pPr>
              <a:defRPr>
                <a:solidFill>
                  <a:schemeClr val="accent1"/>
                </a:solidFill>
              </a:defRPr>
            </a:lvl1pPr>
          </a:lstStyle>
          <a:p>
            <a:r>
              <a:rPr lang="nl-NL"/>
              <a:t>Klik om stijl te bewerken</a:t>
            </a:r>
          </a:p>
        </p:txBody>
      </p:sp>
      <p:sp>
        <p:nvSpPr>
          <p:cNvPr id="9" name="Tijdelijke aanduiding voor datum 3">
            <a:extLst>
              <a:ext uri="{FF2B5EF4-FFF2-40B4-BE49-F238E27FC236}">
                <a16:creationId xmlns:a16="http://schemas.microsoft.com/office/drawing/2014/main" id="{E920B300-F708-CBD3-CC46-887F08FB5AFF}"/>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2C6F6E39-C5EA-4042-8EFD-84B2DDF07CD6}" type="datetime1">
              <a:rPr lang="nl-NL" smtClean="0"/>
              <a:t>9-2-2024</a:t>
            </a:fld>
            <a:endParaRPr lang="nl-NL"/>
          </a:p>
        </p:txBody>
      </p:sp>
      <p:sp>
        <p:nvSpPr>
          <p:cNvPr id="10" name="Tijdelijke aanduiding voor dianummer 5">
            <a:extLst>
              <a:ext uri="{FF2B5EF4-FFF2-40B4-BE49-F238E27FC236}">
                <a16:creationId xmlns:a16="http://schemas.microsoft.com/office/drawing/2014/main" id="{7C588961-CDF6-499C-A6D3-7BAFA42265BB}"/>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11" name="Tijdelijke aanduiding voor voettekst 9">
            <a:extLst>
              <a:ext uri="{FF2B5EF4-FFF2-40B4-BE49-F238E27FC236}">
                <a16:creationId xmlns:a16="http://schemas.microsoft.com/office/drawing/2014/main" id="{5F0FFCCA-BD5C-05BD-F94A-37F270369E8A}"/>
              </a:ext>
            </a:extLst>
          </p:cNvPr>
          <p:cNvSpPr>
            <a:spLocks noGrp="1"/>
          </p:cNvSpPr>
          <p:nvPr>
            <p:ph type="ftr" sz="quarter" idx="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615574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datum 3">
            <a:extLst>
              <a:ext uri="{FF2B5EF4-FFF2-40B4-BE49-F238E27FC236}">
                <a16:creationId xmlns:a16="http://schemas.microsoft.com/office/drawing/2014/main" id="{32E53289-563D-D0E4-7218-FA9F1C8F8050}"/>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BC7E2CA4-CFB7-2140-B7DC-60DC5DC53B72}" type="datetime1">
              <a:rPr lang="nl-NL" smtClean="0"/>
              <a:t>9-2-2024</a:t>
            </a:fld>
            <a:endParaRPr lang="nl-NL"/>
          </a:p>
        </p:txBody>
      </p:sp>
      <p:sp>
        <p:nvSpPr>
          <p:cNvPr id="9" name="Tijdelijke aanduiding voor dianummer 5">
            <a:extLst>
              <a:ext uri="{FF2B5EF4-FFF2-40B4-BE49-F238E27FC236}">
                <a16:creationId xmlns:a16="http://schemas.microsoft.com/office/drawing/2014/main" id="{D074F9B8-7576-23F7-2EC3-2FCA5517F29D}"/>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10" name="Tijdelijke aanduiding voor voettekst 9">
            <a:extLst>
              <a:ext uri="{FF2B5EF4-FFF2-40B4-BE49-F238E27FC236}">
                <a16:creationId xmlns:a16="http://schemas.microsoft.com/office/drawing/2014/main" id="{15499907-BDB7-B603-B69B-58A71FF8FC82}"/>
              </a:ext>
            </a:extLst>
          </p:cNvPr>
          <p:cNvSpPr>
            <a:spLocks noGrp="1"/>
          </p:cNvSpPr>
          <p:nvPr>
            <p:ph type="ftr" sz="quarter" idx="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466440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F33DBF-0276-5947-87B7-EAF0E1ECE3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B8A9C963-6ED3-2A4C-B5A0-7B39C9EF35CA}"/>
              </a:ext>
            </a:extLst>
          </p:cNvPr>
          <p:cNvSpPr>
            <a:spLocks noGrp="1"/>
          </p:cNvSpPr>
          <p:nvPr>
            <p:ph idx="1"/>
          </p:nvPr>
        </p:nvSpPr>
        <p:spPr>
          <a:xfrm>
            <a:off x="5183188" y="987425"/>
            <a:ext cx="564133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CB93BCC-8661-1A4A-BC84-DBE5603849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1" name="Tijdelijke aanduiding voor datum 3">
            <a:extLst>
              <a:ext uri="{FF2B5EF4-FFF2-40B4-BE49-F238E27FC236}">
                <a16:creationId xmlns:a16="http://schemas.microsoft.com/office/drawing/2014/main" id="{CD968479-93AC-784D-5E95-64193110DB60}"/>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5A63556B-4310-0C4D-A557-EA9146DFC370}" type="datetime1">
              <a:rPr lang="nl-NL" smtClean="0"/>
              <a:t>9-2-2024</a:t>
            </a:fld>
            <a:endParaRPr lang="nl-NL"/>
          </a:p>
        </p:txBody>
      </p:sp>
      <p:sp>
        <p:nvSpPr>
          <p:cNvPr id="12" name="Tijdelijke aanduiding voor dianummer 5">
            <a:extLst>
              <a:ext uri="{FF2B5EF4-FFF2-40B4-BE49-F238E27FC236}">
                <a16:creationId xmlns:a16="http://schemas.microsoft.com/office/drawing/2014/main" id="{F6C1E268-B03F-EE53-B7A4-CABFA4539705}"/>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13" name="Tijdelijke aanduiding voor voettekst 9">
            <a:extLst>
              <a:ext uri="{FF2B5EF4-FFF2-40B4-BE49-F238E27FC236}">
                <a16:creationId xmlns:a16="http://schemas.microsoft.com/office/drawing/2014/main" id="{A627206D-7E99-5EB4-DCD8-E1C18EEE046A}"/>
              </a:ext>
            </a:extLst>
          </p:cNvPr>
          <p:cNvSpPr>
            <a:spLocks noGrp="1"/>
          </p:cNvSpPr>
          <p:nvPr>
            <p:ph type="ftr" sz="quarter" idx="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1876700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854C13-7725-4D49-A6DF-923FAD440E0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8657753-5B46-9242-BE0E-4503FCB30322}"/>
              </a:ext>
            </a:extLst>
          </p:cNvPr>
          <p:cNvSpPr>
            <a:spLocks noGrp="1"/>
          </p:cNvSpPr>
          <p:nvPr>
            <p:ph type="pic" idx="1"/>
          </p:nvPr>
        </p:nvSpPr>
        <p:spPr>
          <a:xfrm>
            <a:off x="5183188" y="987425"/>
            <a:ext cx="564133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03014156-735F-8F4C-B47A-DE6860F92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1" name="Tijdelijke aanduiding voor datum 3">
            <a:extLst>
              <a:ext uri="{FF2B5EF4-FFF2-40B4-BE49-F238E27FC236}">
                <a16:creationId xmlns:a16="http://schemas.microsoft.com/office/drawing/2014/main" id="{E318B3EA-8CBE-5BC2-561F-77066F3C5A15}"/>
              </a:ext>
            </a:extLst>
          </p:cNvPr>
          <p:cNvSpPr>
            <a:spLocks noGrp="1"/>
          </p:cNvSpPr>
          <p:nvPr>
            <p:ph type="dt" sz="half" idx="10"/>
          </p:nvPr>
        </p:nvSpPr>
        <p:spPr>
          <a:xfrm>
            <a:off x="3088240" y="6226603"/>
            <a:ext cx="1442663" cy="365125"/>
          </a:xfrm>
          <a:prstGeom prst="rect">
            <a:avLst/>
          </a:prstGeom>
        </p:spPr>
        <p:txBody>
          <a:bodyPr/>
          <a:lstStyle>
            <a:lvl1pPr>
              <a:defRPr>
                <a:solidFill>
                  <a:schemeClr val="accent1"/>
                </a:solidFill>
              </a:defRPr>
            </a:lvl1pPr>
          </a:lstStyle>
          <a:p>
            <a:fld id="{62B255A5-4E08-6640-9B9C-96E092A594FA}" type="datetime1">
              <a:rPr lang="nl-NL" smtClean="0"/>
              <a:t>9-2-2024</a:t>
            </a:fld>
            <a:endParaRPr lang="nl-NL"/>
          </a:p>
        </p:txBody>
      </p:sp>
      <p:sp>
        <p:nvSpPr>
          <p:cNvPr id="12" name="Tijdelijke aanduiding voor dianummer 5">
            <a:extLst>
              <a:ext uri="{FF2B5EF4-FFF2-40B4-BE49-F238E27FC236}">
                <a16:creationId xmlns:a16="http://schemas.microsoft.com/office/drawing/2014/main" id="{D1A6E262-2C73-947F-D902-86C2E11A1520}"/>
              </a:ext>
            </a:extLst>
          </p:cNvPr>
          <p:cNvSpPr>
            <a:spLocks noGrp="1"/>
          </p:cNvSpPr>
          <p:nvPr>
            <p:ph type="sldNum" sz="quarter" idx="12"/>
          </p:nvPr>
        </p:nvSpPr>
        <p:spPr>
          <a:xfrm>
            <a:off x="9672957" y="6226603"/>
            <a:ext cx="1151562" cy="365125"/>
          </a:xfrm>
          <a:prstGeom prst="rect">
            <a:avLst/>
          </a:prstGeom>
        </p:spPr>
        <p:txBody>
          <a:bodyPr/>
          <a:lstStyle>
            <a:lvl1pPr>
              <a:defRPr>
                <a:solidFill>
                  <a:schemeClr val="accent1"/>
                </a:solidFill>
              </a:defRPr>
            </a:lvl1pPr>
          </a:lstStyle>
          <a:p>
            <a:fld id="{6054F54E-B765-BA4C-B13B-E9FB5CE61C5D}" type="slidenum">
              <a:rPr lang="nl-NL" smtClean="0"/>
              <a:pPr/>
              <a:t>‹nr.›</a:t>
            </a:fld>
            <a:endParaRPr lang="nl-NL"/>
          </a:p>
        </p:txBody>
      </p:sp>
      <p:sp>
        <p:nvSpPr>
          <p:cNvPr id="13" name="Tijdelijke aanduiding voor voettekst 9">
            <a:extLst>
              <a:ext uri="{FF2B5EF4-FFF2-40B4-BE49-F238E27FC236}">
                <a16:creationId xmlns:a16="http://schemas.microsoft.com/office/drawing/2014/main" id="{B70D6258-F7A6-00C5-CD93-6A92604C5421}"/>
              </a:ext>
            </a:extLst>
          </p:cNvPr>
          <p:cNvSpPr>
            <a:spLocks noGrp="1"/>
          </p:cNvSpPr>
          <p:nvPr>
            <p:ph type="ftr" sz="quarter" idx="3"/>
          </p:nvPr>
        </p:nvSpPr>
        <p:spPr>
          <a:xfrm>
            <a:off x="4839129" y="6226603"/>
            <a:ext cx="4527294"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1414091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290CE8-B46B-F840-A350-D7E3411B126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17D9E0C-3180-F543-B5C1-74DA9D933D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E955494-931B-2245-BB1F-6509BBCBCB8A}"/>
              </a:ext>
            </a:extLst>
          </p:cNvPr>
          <p:cNvSpPr>
            <a:spLocks noGrp="1"/>
          </p:cNvSpPr>
          <p:nvPr>
            <p:ph type="dt" sz="half" idx="10"/>
          </p:nvPr>
        </p:nvSpPr>
        <p:spPr/>
        <p:txBody>
          <a:bodyPr/>
          <a:lstStyle/>
          <a:p>
            <a:fld id="{DCC8C5DA-6FBE-0046-BB49-A31E0993CAF1}" type="datetime1">
              <a:rPr lang="nl-NL" smtClean="0"/>
              <a:t>9-2-2024</a:t>
            </a:fld>
            <a:endParaRPr lang="nl-NL"/>
          </a:p>
        </p:txBody>
      </p:sp>
      <p:sp>
        <p:nvSpPr>
          <p:cNvPr id="5" name="Tijdelijke aanduiding voor voettekst 4">
            <a:extLst>
              <a:ext uri="{FF2B5EF4-FFF2-40B4-BE49-F238E27FC236}">
                <a16:creationId xmlns:a16="http://schemas.microsoft.com/office/drawing/2014/main" id="{0A0E03A6-7B12-C043-8140-A616441CDA5A}"/>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B8E9811C-BF2C-1C44-BDB6-57A1BEDA6001}"/>
              </a:ext>
            </a:extLst>
          </p:cNvPr>
          <p:cNvSpPr>
            <a:spLocks noGrp="1"/>
          </p:cNvSpPr>
          <p:nvPr>
            <p:ph type="sldNum" sz="quarter" idx="12"/>
          </p:nvPr>
        </p:nvSpPr>
        <p:spPr/>
        <p:txBody>
          <a:bodyPr/>
          <a:lstStyle/>
          <a:p>
            <a:fld id="{6054F54E-B765-BA4C-B13B-E9FB5CE61C5D}" type="slidenum">
              <a:rPr lang="nl-NL" smtClean="0"/>
              <a:t>‹nr.›</a:t>
            </a:fld>
            <a:endParaRPr lang="nl-NL"/>
          </a:p>
        </p:txBody>
      </p:sp>
    </p:spTree>
    <p:extLst>
      <p:ext uri="{BB962C8B-B14F-4D97-AF65-F5344CB8AC3E}">
        <p14:creationId xmlns:p14="http://schemas.microsoft.com/office/powerpoint/2010/main" val="3691754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71B5D-A91D-5346-81CA-BF9C7076D1D9}"/>
              </a:ext>
            </a:extLst>
          </p:cNvPr>
          <p:cNvSpPr>
            <a:spLocks noGrp="1"/>
          </p:cNvSpPr>
          <p:nvPr>
            <p:ph type="title"/>
          </p:nvPr>
        </p:nvSpPr>
        <p:spPr>
          <a:xfrm>
            <a:off x="1364402" y="580688"/>
            <a:ext cx="10031888" cy="432000"/>
          </a:xfrm>
        </p:spPr>
        <p:txBody>
          <a:bodyPr/>
          <a:lstStyle/>
          <a:p>
            <a:r>
              <a:rPr lang="en-GB"/>
              <a:t>Click to edit Master title style</a:t>
            </a:r>
          </a:p>
        </p:txBody>
      </p:sp>
      <p:sp>
        <p:nvSpPr>
          <p:cNvPr id="7" name="Table Placeholder 6">
            <a:extLst>
              <a:ext uri="{FF2B5EF4-FFF2-40B4-BE49-F238E27FC236}">
                <a16:creationId xmlns:a16="http://schemas.microsoft.com/office/drawing/2014/main" id="{58040DBB-6BB6-ED4A-9A29-DFE8FC6563AB}"/>
              </a:ext>
            </a:extLst>
          </p:cNvPr>
          <p:cNvSpPr>
            <a:spLocks noGrp="1"/>
          </p:cNvSpPr>
          <p:nvPr>
            <p:ph type="tbl" sz="quarter" idx="13" hasCustomPrompt="1"/>
          </p:nvPr>
        </p:nvSpPr>
        <p:spPr>
          <a:xfrm>
            <a:off x="1364402" y="2020824"/>
            <a:ext cx="10031888" cy="4212000"/>
          </a:xfrm>
        </p:spPr>
        <p:txBody>
          <a:bodyPr/>
          <a:lstStyle>
            <a:lvl1pPr algn="ctr">
              <a:defRPr b="1"/>
            </a:lvl1pPr>
          </a:lstStyle>
          <a:p>
            <a:r>
              <a:rPr lang="en-GB"/>
              <a:t>Click icon to insert table</a:t>
            </a:r>
          </a:p>
        </p:txBody>
      </p:sp>
      <p:sp>
        <p:nvSpPr>
          <p:cNvPr id="10" name="Text Placeholder 10">
            <a:extLst>
              <a:ext uri="{FF2B5EF4-FFF2-40B4-BE49-F238E27FC236}">
                <a16:creationId xmlns:a16="http://schemas.microsoft.com/office/drawing/2014/main" id="{43D7212C-9851-E042-AA06-494ECF02F7B0}"/>
              </a:ext>
            </a:extLst>
          </p:cNvPr>
          <p:cNvSpPr>
            <a:spLocks noGrp="1"/>
          </p:cNvSpPr>
          <p:nvPr>
            <p:ph type="body" sz="quarter" idx="14"/>
          </p:nvPr>
        </p:nvSpPr>
        <p:spPr>
          <a:xfrm>
            <a:off x="1364400" y="1043999"/>
            <a:ext cx="10031886" cy="432000"/>
          </a:xfrm>
        </p:spPr>
        <p:txBody>
          <a:bodyPr/>
          <a:lstStyle>
            <a:lvl1pPr>
              <a:defRPr sz="3000"/>
            </a:lvl1pPr>
          </a:lstStyle>
          <a:p>
            <a:pPr lvl="0"/>
            <a:r>
              <a:rPr lang="en-GB"/>
              <a:t>Click to edit Master text styles</a:t>
            </a:r>
          </a:p>
        </p:txBody>
      </p:sp>
      <p:sp>
        <p:nvSpPr>
          <p:cNvPr id="6" name="Tijdelijke aanduiding voor dianummer 5"/>
          <p:cNvSpPr>
            <a:spLocks noGrp="1"/>
          </p:cNvSpPr>
          <p:nvPr>
            <p:ph type="sldNum" sz="quarter" idx="15"/>
          </p:nvPr>
        </p:nvSpPr>
        <p:spPr/>
        <p:txBody>
          <a:bodyPr/>
          <a:lstStyle/>
          <a:p>
            <a:fld id="{12E7EA47-C16F-484F-9C0D-C4523DDA169C}" type="slidenum">
              <a:rPr lang="en-GB" smtClean="0"/>
              <a:pPr/>
              <a:t>‹nr.›</a:t>
            </a:fld>
            <a:endParaRPr lang="en-GB"/>
          </a:p>
        </p:txBody>
      </p:sp>
      <p:sp>
        <p:nvSpPr>
          <p:cNvPr id="8" name="Test"/>
          <p:cNvSpPr txBox="1"/>
          <p:nvPr userDrawn="1">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a:solidFill>
                  <a:srgbClr val="485255"/>
                </a:solidFill>
                <a:latin typeface="Arial"/>
              </a:rPr>
              <a:t>C1 - Public Information</a:t>
            </a:r>
          </a:p>
        </p:txBody>
      </p:sp>
    </p:spTree>
    <p:extLst>
      <p:ext uri="{BB962C8B-B14F-4D97-AF65-F5344CB8AC3E}">
        <p14:creationId xmlns:p14="http://schemas.microsoft.com/office/powerpoint/2010/main" val="1145272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xt and pictur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3925CE0-D7C0-5941-8DDA-42477BDF479E}"/>
              </a:ext>
            </a:extLst>
          </p:cNvPr>
          <p:cNvSpPr>
            <a:spLocks noGrp="1"/>
          </p:cNvSpPr>
          <p:nvPr>
            <p:ph type="body" sz="quarter" idx="13"/>
          </p:nvPr>
        </p:nvSpPr>
        <p:spPr>
          <a:xfrm>
            <a:off x="1364400" y="1584009"/>
            <a:ext cx="4680000" cy="46079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Text Placeholder 10">
            <a:extLst>
              <a:ext uri="{FF2B5EF4-FFF2-40B4-BE49-F238E27FC236}">
                <a16:creationId xmlns:a16="http://schemas.microsoft.com/office/drawing/2014/main" id="{A25D666F-C308-D746-A885-E7668DC4380A}"/>
              </a:ext>
            </a:extLst>
          </p:cNvPr>
          <p:cNvSpPr>
            <a:spLocks noGrp="1"/>
          </p:cNvSpPr>
          <p:nvPr>
            <p:ph type="body" sz="quarter" idx="14" hasCustomPrompt="1"/>
          </p:nvPr>
        </p:nvSpPr>
        <p:spPr>
          <a:xfrm>
            <a:off x="1364400" y="1043999"/>
            <a:ext cx="4680000" cy="432000"/>
          </a:xfrm>
        </p:spPr>
        <p:txBody>
          <a:bodyPr/>
          <a:lstStyle>
            <a:lvl1pPr>
              <a:defRPr sz="3000"/>
            </a:lvl1pPr>
          </a:lstStyle>
          <a:p>
            <a:pPr lvl="0"/>
            <a:r>
              <a:rPr lang="en-GB"/>
              <a:t>Click to edit text</a:t>
            </a:r>
          </a:p>
        </p:txBody>
      </p:sp>
      <p:sp>
        <p:nvSpPr>
          <p:cNvPr id="2" name="Title 1">
            <a:extLst>
              <a:ext uri="{FF2B5EF4-FFF2-40B4-BE49-F238E27FC236}">
                <a16:creationId xmlns:a16="http://schemas.microsoft.com/office/drawing/2014/main" id="{9DDDF482-687F-1147-AACD-ED8605A91B84}"/>
              </a:ext>
            </a:extLst>
          </p:cNvPr>
          <p:cNvSpPr>
            <a:spLocks noGrp="1"/>
          </p:cNvSpPr>
          <p:nvPr>
            <p:ph type="title" hasCustomPrompt="1"/>
          </p:nvPr>
        </p:nvSpPr>
        <p:spPr>
          <a:xfrm>
            <a:off x="1364400" y="580688"/>
            <a:ext cx="4680000" cy="432000"/>
          </a:xfrm>
        </p:spPr>
        <p:txBody>
          <a:bodyPr/>
          <a:lstStyle/>
          <a:p>
            <a:r>
              <a:rPr lang="en-GB"/>
              <a:t>Click to edit text</a:t>
            </a:r>
          </a:p>
        </p:txBody>
      </p:sp>
      <p:sp>
        <p:nvSpPr>
          <p:cNvPr id="13" name="Picture Placeholder 12">
            <a:extLst>
              <a:ext uri="{FF2B5EF4-FFF2-40B4-BE49-F238E27FC236}">
                <a16:creationId xmlns:a16="http://schemas.microsoft.com/office/drawing/2014/main" id="{4E4F4D51-79CF-494A-BAAA-9F6A6403106F}"/>
              </a:ext>
            </a:extLst>
          </p:cNvPr>
          <p:cNvSpPr>
            <a:spLocks noGrp="1"/>
          </p:cNvSpPr>
          <p:nvPr>
            <p:ph type="pic" sz="quarter" idx="15" hasCustomPrompt="1"/>
          </p:nvPr>
        </p:nvSpPr>
        <p:spPr>
          <a:xfrm>
            <a:off x="6191258" y="644524"/>
            <a:ext cx="5548313" cy="5545138"/>
          </a:xfrm>
          <a:custGeom>
            <a:avLst/>
            <a:gdLst>
              <a:gd name="connsiteX0" fmla="*/ 5548313 w 5548313"/>
              <a:gd name="connsiteY0" fmla="*/ 0 h 5545138"/>
              <a:gd name="connsiteX1" fmla="*/ 5548313 w 5548313"/>
              <a:gd name="connsiteY1" fmla="*/ 5246688 h 5545138"/>
              <a:gd name="connsiteX2" fmla="*/ 4960938 w 5548313"/>
              <a:gd name="connsiteY2" fmla="*/ 5540376 h 5545138"/>
              <a:gd name="connsiteX3" fmla="*/ 0 w 5548313"/>
              <a:gd name="connsiteY3" fmla="*/ 5545138 h 5545138"/>
              <a:gd name="connsiteX4" fmla="*/ 0 w 5548313"/>
              <a:gd name="connsiteY4" fmla="*/ 4763 h 554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313" h="5545138">
                <a:moveTo>
                  <a:pt x="5548313" y="0"/>
                </a:moveTo>
                <a:lnTo>
                  <a:pt x="5548313" y="5246688"/>
                </a:lnTo>
                <a:lnTo>
                  <a:pt x="4960938" y="5540376"/>
                </a:lnTo>
                <a:lnTo>
                  <a:pt x="0" y="5545138"/>
                </a:lnTo>
                <a:lnTo>
                  <a:pt x="0" y="4763"/>
                </a:lnTo>
                <a:close/>
              </a:path>
            </a:pathLst>
          </a:custGeom>
          <a:solidFill>
            <a:schemeClr val="bg1">
              <a:lumMod val="85000"/>
            </a:schemeClr>
          </a:solidFill>
        </p:spPr>
        <p:txBody>
          <a:bodyPr wrap="square" bIns="1080000" anchor="ctr" anchorCtr="0">
            <a:noAutofit/>
          </a:bodyPr>
          <a:lstStyle>
            <a:lvl1pPr algn="ctr">
              <a:defRPr sz="1200" b="1"/>
            </a:lvl1pPr>
          </a:lstStyle>
          <a:p>
            <a:r>
              <a:rPr lang="en-GB"/>
              <a:t>Click icon to edit picture</a:t>
            </a:r>
          </a:p>
        </p:txBody>
      </p:sp>
      <p:sp>
        <p:nvSpPr>
          <p:cNvPr id="3" name="Tijdelijke aanduiding voor dianummer 2"/>
          <p:cNvSpPr>
            <a:spLocks noGrp="1"/>
          </p:cNvSpPr>
          <p:nvPr>
            <p:ph type="sldNum" sz="quarter" idx="16"/>
          </p:nvPr>
        </p:nvSpPr>
        <p:spPr/>
        <p:txBody>
          <a:bodyPr/>
          <a:lstStyle/>
          <a:p>
            <a:fld id="{12E7EA47-C16F-484F-9C0D-C4523DDA169C}" type="slidenum">
              <a:rPr lang="en-GB" smtClean="0"/>
              <a:pPr/>
              <a:t>‹nr.›</a:t>
            </a:fld>
            <a:endParaRPr lang="en-GB"/>
          </a:p>
        </p:txBody>
      </p:sp>
      <p:sp>
        <p:nvSpPr>
          <p:cNvPr id="7" name="Test"/>
          <p:cNvSpPr txBox="1"/>
          <p:nvPr userDrawn="1">
            <p:custDataLst>
              <p:tags r:id="rId1"/>
            </p:custDataLst>
          </p:nvPr>
        </p:nvSpPr>
        <p:spPr>
          <a:xfrm>
            <a:off x="3168000" y="6461760"/>
            <a:ext cx="2520000" cy="246221"/>
          </a:xfrm>
          <a:prstGeom prst="rect">
            <a:avLst/>
          </a:prstGeom>
        </p:spPr>
        <p:txBody>
          <a:bodyPr vert="horz" lIns="0" tIns="0" rIns="0" bIns="0" rtlCol="0" anchor="ctr"/>
          <a:lstStyle>
            <a:defPPr>
              <a:defRPr lang="en-US"/>
            </a:defPPr>
            <a:lvl1pPr>
              <a:defRPr sz="1000" b="1">
                <a:solidFill>
                  <a:schemeClr val="accent5"/>
                </a:solidFill>
              </a:defRPr>
            </a:lvl1pPr>
          </a:lstStyle>
          <a:p>
            <a:pPr lvl="0"/>
            <a:r>
              <a:rPr lang="en-GB" sz="1000" b="1" i="0" noProof="0">
                <a:solidFill>
                  <a:srgbClr val="485255"/>
                </a:solidFill>
                <a:latin typeface="Arial"/>
              </a:rPr>
              <a:t>C1 - Public Information</a:t>
            </a:r>
          </a:p>
        </p:txBody>
      </p:sp>
    </p:spTree>
    <p:extLst>
      <p:ext uri="{BB962C8B-B14F-4D97-AF65-F5344CB8AC3E}">
        <p14:creationId xmlns:p14="http://schemas.microsoft.com/office/powerpoint/2010/main" val="2850994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 Header Long - Text/Image">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E724E4EA-3AAA-1C4F-8E07-C8C275A97B92}"/>
              </a:ext>
            </a:extLst>
          </p:cNvPr>
          <p:cNvSpPr>
            <a:spLocks noGrp="1"/>
          </p:cNvSpPr>
          <p:nvPr>
            <p:ph type="body" sz="quarter" idx="13"/>
          </p:nvPr>
        </p:nvSpPr>
        <p:spPr>
          <a:xfrm>
            <a:off x="1347788" y="953522"/>
            <a:ext cx="10399927" cy="432000"/>
          </a:xfrm>
          <a:prstGeom prst="rect">
            <a:avLst/>
          </a:prstGeom>
        </p:spPr>
        <p:txBody>
          <a:bodyPr>
            <a:noAutofit/>
          </a:bodyPr>
          <a:lstStyle>
            <a:lvl1pPr marL="0" indent="0">
              <a:spcBef>
                <a:spcPts val="0"/>
              </a:spcBef>
              <a:buNone/>
              <a:tabLst/>
              <a:defRPr sz="3000" b="0"/>
            </a:lvl1pPr>
          </a:lstStyle>
          <a:p>
            <a:pPr lvl="0"/>
            <a:r>
              <a:rPr lang="nl-NL" noProof="0"/>
              <a:t>Click to edit Master text styles</a:t>
            </a:r>
          </a:p>
        </p:txBody>
      </p:sp>
      <p:sp>
        <p:nvSpPr>
          <p:cNvPr id="13" name="Tijdelijke aanduiding voor afbeelding 12">
            <a:extLst>
              <a:ext uri="{FF2B5EF4-FFF2-40B4-BE49-F238E27FC236}">
                <a16:creationId xmlns:a16="http://schemas.microsoft.com/office/drawing/2014/main" id="{06F03CB9-1364-2247-BD37-343277DD2F0A}"/>
              </a:ext>
            </a:extLst>
          </p:cNvPr>
          <p:cNvSpPr>
            <a:spLocks noGrp="1"/>
          </p:cNvSpPr>
          <p:nvPr>
            <p:ph type="pic" sz="quarter" idx="15"/>
          </p:nvPr>
        </p:nvSpPr>
        <p:spPr>
          <a:xfrm>
            <a:off x="6199211" y="1822450"/>
            <a:ext cx="5548313" cy="4241088"/>
          </a:xfrm>
          <a:custGeom>
            <a:avLst/>
            <a:gdLst>
              <a:gd name="connsiteX0" fmla="*/ 0 w 5548313"/>
              <a:gd name="connsiteY0" fmla="*/ 0 h 4241088"/>
              <a:gd name="connsiteX1" fmla="*/ 5548313 w 5548313"/>
              <a:gd name="connsiteY1" fmla="*/ 0 h 4241088"/>
              <a:gd name="connsiteX2" fmla="*/ 5548313 w 5548313"/>
              <a:gd name="connsiteY2" fmla="*/ 4026101 h 4241088"/>
              <a:gd name="connsiteX3" fmla="*/ 5074148 w 5548313"/>
              <a:gd name="connsiteY3" fmla="*/ 4241088 h 4241088"/>
              <a:gd name="connsiteX4" fmla="*/ 0 w 5548313"/>
              <a:gd name="connsiteY4" fmla="*/ 4241088 h 424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8313" h="4241088">
                <a:moveTo>
                  <a:pt x="0" y="0"/>
                </a:moveTo>
                <a:lnTo>
                  <a:pt x="5548313" y="0"/>
                </a:lnTo>
                <a:lnTo>
                  <a:pt x="5548313" y="4026101"/>
                </a:lnTo>
                <a:lnTo>
                  <a:pt x="5074148" y="4241088"/>
                </a:lnTo>
                <a:lnTo>
                  <a:pt x="0" y="4241088"/>
                </a:lnTo>
                <a:close/>
              </a:path>
            </a:pathLst>
          </a:custGeom>
          <a:solidFill>
            <a:srgbClr val="EAEEF0"/>
          </a:solidFill>
          <a:ln>
            <a:noFill/>
          </a:ln>
        </p:spPr>
        <p:txBody>
          <a:bodyPr wrap="square" bIns="0" anchor="ctr" anchorCtr="0">
            <a:noAutofit/>
          </a:bodyPr>
          <a:lstStyle>
            <a:lvl1pPr marL="0" indent="0" algn="ctr">
              <a:spcBef>
                <a:spcPts val="0"/>
              </a:spcBef>
              <a:buNone/>
              <a:defRPr sz="1000" b="1"/>
            </a:lvl1pPr>
          </a:lstStyle>
          <a:p>
            <a:r>
              <a:rPr lang="nl-NL" noProof="0"/>
              <a:t>Click icon to add picture</a:t>
            </a:r>
          </a:p>
        </p:txBody>
      </p:sp>
      <p:sp>
        <p:nvSpPr>
          <p:cNvPr id="2" name="Titel 1">
            <a:extLst>
              <a:ext uri="{FF2B5EF4-FFF2-40B4-BE49-F238E27FC236}">
                <a16:creationId xmlns:a16="http://schemas.microsoft.com/office/drawing/2014/main" id="{5C6FCEB6-2511-5C40-A5E6-E1899BDC7C63}"/>
              </a:ext>
            </a:extLst>
          </p:cNvPr>
          <p:cNvSpPr>
            <a:spLocks noGrp="1"/>
          </p:cNvSpPr>
          <p:nvPr>
            <p:ph type="title"/>
          </p:nvPr>
        </p:nvSpPr>
        <p:spPr>
          <a:xfrm>
            <a:off x="1347597" y="518822"/>
            <a:ext cx="10399927" cy="430503"/>
          </a:xfrm>
        </p:spPr>
        <p:txBody>
          <a:bodyPr/>
          <a:lstStyle/>
          <a:p>
            <a:r>
              <a:rPr lang="nl-NL" noProof="0"/>
              <a:t>Click to edit Master title style</a:t>
            </a:r>
          </a:p>
        </p:txBody>
      </p:sp>
      <p:sp>
        <p:nvSpPr>
          <p:cNvPr id="11" name="Tijdelijke aanduiding voor tekst 11">
            <a:extLst>
              <a:ext uri="{FF2B5EF4-FFF2-40B4-BE49-F238E27FC236}">
                <a16:creationId xmlns:a16="http://schemas.microsoft.com/office/drawing/2014/main" id="{14C6EB8C-0ADD-4241-BB97-005079861085}"/>
              </a:ext>
            </a:extLst>
          </p:cNvPr>
          <p:cNvSpPr>
            <a:spLocks noGrp="1"/>
          </p:cNvSpPr>
          <p:nvPr>
            <p:ph type="body" sz="quarter" idx="14"/>
          </p:nvPr>
        </p:nvSpPr>
        <p:spPr>
          <a:xfrm>
            <a:off x="1347788" y="1822450"/>
            <a:ext cx="4644778" cy="4252913"/>
          </a:xfrm>
        </p:spPr>
        <p:txBody>
          <a:bodyPr/>
          <a:lstStyle/>
          <a:p>
            <a:pPr lvl="0"/>
            <a:r>
              <a:rPr lang="nl-NL" noProof="0"/>
              <a:t>Click to edit Master text styles</a:t>
            </a:r>
          </a:p>
          <a:p>
            <a:pPr lvl="1"/>
            <a:r>
              <a:rPr lang="nl-NL" noProof="0"/>
              <a:t>Second level</a:t>
            </a:r>
          </a:p>
          <a:p>
            <a:pPr lvl="2"/>
            <a:r>
              <a:rPr lang="nl-NL" noProof="0"/>
              <a:t>Third level</a:t>
            </a:r>
          </a:p>
          <a:p>
            <a:pPr lvl="3"/>
            <a:r>
              <a:rPr lang="nl-NL" noProof="0"/>
              <a:t>Fourth level</a:t>
            </a:r>
          </a:p>
          <a:p>
            <a:pPr lvl="4"/>
            <a:r>
              <a:rPr lang="nl-NL" noProof="0"/>
              <a:t>Fifth level</a:t>
            </a:r>
          </a:p>
        </p:txBody>
      </p:sp>
      <p:grpSp>
        <p:nvGrpSpPr>
          <p:cNvPr id="33" name="Groep 32">
            <a:extLst>
              <a:ext uri="{FF2B5EF4-FFF2-40B4-BE49-F238E27FC236}">
                <a16:creationId xmlns:a16="http://schemas.microsoft.com/office/drawing/2014/main" id="{B320C102-822B-9449-9EDF-5E779032BBFF}"/>
              </a:ext>
            </a:extLst>
          </p:cNvPr>
          <p:cNvGrpSpPr/>
          <p:nvPr userDrawn="1"/>
        </p:nvGrpSpPr>
        <p:grpSpPr>
          <a:xfrm>
            <a:off x="12443133" y="-1"/>
            <a:ext cx="2670175" cy="6858001"/>
            <a:chOff x="12443133" y="-1"/>
            <a:chExt cx="2670175" cy="6858001"/>
          </a:xfrm>
        </p:grpSpPr>
        <p:sp>
          <p:nvSpPr>
            <p:cNvPr id="34" name="Tekstvak 33">
              <a:extLst>
                <a:ext uri="{FF2B5EF4-FFF2-40B4-BE49-F238E27FC236}">
                  <a16:creationId xmlns:a16="http://schemas.microsoft.com/office/drawing/2014/main" id="{4FCC6112-942C-6C4F-880E-83F6943320A1}"/>
                </a:ext>
              </a:extLst>
            </p:cNvPr>
            <p:cNvSpPr txBox="1"/>
            <p:nvPr userDrawn="1"/>
          </p:nvSpPr>
          <p:spPr bwMode="auto">
            <a:xfrm>
              <a:off x="12443133" y="-1"/>
              <a:ext cx="2670175" cy="6858001"/>
            </a:xfrm>
            <a:prstGeom prst="rect">
              <a:avLst/>
            </a:prstGeom>
            <a:solidFill>
              <a:schemeClr val="bg1">
                <a:lumMod val="95000"/>
              </a:schemeClr>
            </a:solidFill>
          </p:spPr>
          <p:txBody>
            <a:bodyPr wrap="square">
              <a:noAutofit/>
            </a:bodyPr>
            <a:lstStyle/>
            <a:p>
              <a:pPr algn="l" rtl="0" fontAlgn="auto">
                <a:spcBef>
                  <a:spcPts val="0"/>
                </a:spcBef>
                <a:spcAft>
                  <a:spcPts val="0"/>
                </a:spcAft>
                <a:defRPr/>
              </a:pPr>
              <a:r>
                <a:rPr lang="nl-NL" sz="1400" b="1" i="0" u="none" baseline="0" noProof="0">
                  <a:solidFill>
                    <a:schemeClr val="tx2"/>
                  </a:solidFill>
                  <a:latin typeface="+mn-lt"/>
                  <a:cs typeface="+mn-cs"/>
                </a:rPr>
                <a:t>De afbeelding invoegen </a:t>
              </a:r>
            </a:p>
            <a:p>
              <a:pPr algn="l" rtl="0" fontAlgn="auto">
                <a:spcBef>
                  <a:spcPts val="0"/>
                </a:spcBef>
                <a:spcAft>
                  <a:spcPts val="0"/>
                </a:spcAft>
                <a:defRPr/>
              </a:pPr>
              <a:r>
                <a:rPr lang="nl-NL" sz="1400" b="1" i="0" u="none" baseline="0" noProof="0">
                  <a:solidFill>
                    <a:schemeClr val="tx2"/>
                  </a:solidFill>
                  <a:latin typeface="+mn-lt"/>
                  <a:cs typeface="+mn-cs"/>
                </a:rPr>
                <a:t>of vervangen</a:t>
              </a:r>
            </a:p>
            <a:p>
              <a:pPr marL="228600" indent="-228600" algn="l" rtl="0" fontAlgn="auto">
                <a:spcBef>
                  <a:spcPts val="0"/>
                </a:spcBef>
                <a:spcAft>
                  <a:spcPts val="600"/>
                </a:spcAft>
                <a:buFont typeface="+mj-lt"/>
                <a:buAutoNum type="arabicPeriod"/>
                <a:defRPr/>
              </a:pPr>
              <a:endParaRPr lang="nl-NL" sz="1200" b="0" i="0" u="none" baseline="0" noProof="0">
                <a:solidFill>
                  <a:schemeClr val="tx2"/>
                </a:solidFill>
              </a:endParaRPr>
            </a:p>
            <a:p>
              <a:pPr marL="228600" indent="-228600" algn="l" rtl="0" fontAlgn="auto">
                <a:spcBef>
                  <a:spcPts val="0"/>
                </a:spcBef>
                <a:spcAft>
                  <a:spcPts val="600"/>
                </a:spcAft>
                <a:buFont typeface="+mj-lt"/>
                <a:buAutoNum type="arabicPeriod"/>
                <a:defRPr/>
              </a:pPr>
              <a:r>
                <a:rPr lang="nl-NL" sz="1200" b="0" i="0" u="none" baseline="0" noProof="0">
                  <a:solidFill>
                    <a:schemeClr val="tx2"/>
                  </a:solidFill>
                </a:rPr>
                <a:t>Verwijder eventueel de foto door hierop te klikken en vervolgens op Delete te drukken.</a:t>
              </a:r>
            </a:p>
            <a:p>
              <a:pPr marL="228600" indent="-228600" algn="l" rtl="0" fontAlgn="auto">
                <a:spcBef>
                  <a:spcPts val="0"/>
                </a:spcBef>
                <a:spcAft>
                  <a:spcPts val="600"/>
                </a:spcAft>
                <a:buFont typeface="+mj-lt"/>
                <a:buAutoNum type="arabicPeriod"/>
                <a:defRPr/>
              </a:pPr>
              <a:r>
                <a:rPr lang="nl-NL" sz="1200" b="0" i="0" u="none" baseline="0" noProof="0">
                  <a:solidFill>
                    <a:schemeClr val="tx2"/>
                  </a:solidFill>
                  <a:latin typeface="+mn-lt"/>
                  <a:cs typeface="+mn-cs"/>
                </a:rPr>
                <a:t>Plaats een foto door op het kleine fotopictogram te klikken.</a:t>
              </a:r>
            </a:p>
            <a:p>
              <a:pPr marL="228600" indent="-228600" algn="l" rtl="0" fontAlgn="auto">
                <a:spcBef>
                  <a:spcPts val="0"/>
                </a:spcBef>
                <a:spcAft>
                  <a:spcPts val="600"/>
                </a:spcAft>
                <a:buFont typeface="+mj-lt"/>
                <a:buAutoNum type="arabicPeriod"/>
                <a:defRPr/>
              </a:pPr>
              <a:endParaRPr lang="nl-NL" sz="1200" noProof="0">
                <a:solidFill>
                  <a:schemeClr val="tx2"/>
                </a:solidFill>
                <a:latin typeface="+mn-lt"/>
                <a:cs typeface="+mn-cs"/>
              </a:endParaRPr>
            </a:p>
            <a:p>
              <a:pPr marL="228600" indent="-228600" algn="l" rtl="0" fontAlgn="auto">
                <a:spcBef>
                  <a:spcPts val="0"/>
                </a:spcBef>
                <a:spcAft>
                  <a:spcPts val="600"/>
                </a:spcAft>
                <a:buFont typeface="+mj-lt"/>
                <a:buAutoNum type="arabicPeriod"/>
                <a:defRPr/>
              </a:pPr>
              <a:endParaRPr lang="nl-NL" sz="1200" noProof="0">
                <a:solidFill>
                  <a:schemeClr val="tx2"/>
                </a:solidFill>
                <a:latin typeface="+mn-lt"/>
                <a:cs typeface="+mn-cs"/>
              </a:endParaRPr>
            </a:p>
            <a:p>
              <a:pPr marL="228600" indent="-228600" algn="l" rtl="0" fontAlgn="auto">
                <a:spcBef>
                  <a:spcPts val="0"/>
                </a:spcBef>
                <a:spcAft>
                  <a:spcPts val="600"/>
                </a:spcAft>
                <a:buFont typeface="+mj-lt"/>
                <a:buAutoNum type="arabicPeriod"/>
                <a:defRPr/>
              </a:pPr>
              <a:r>
                <a:rPr lang="nl-NL" sz="1200" b="0" i="0" u="none" baseline="0" noProof="0">
                  <a:solidFill>
                    <a:schemeClr val="tx2"/>
                  </a:solidFill>
                  <a:latin typeface="+mn-lt"/>
                  <a:cs typeface="+mn-cs"/>
                </a:rPr>
                <a:t>Blader nu naar je eigen foto en selecteer deze.</a:t>
              </a:r>
            </a:p>
            <a:p>
              <a:pPr algn="l" rtl="0" fontAlgn="auto">
                <a:spcBef>
                  <a:spcPts val="0"/>
                </a:spcBef>
                <a:spcAft>
                  <a:spcPts val="600"/>
                </a:spcAft>
                <a:buFont typeface="+mj-lt"/>
                <a:buNone/>
                <a:defRPr/>
              </a:pPr>
              <a:br>
                <a:rPr lang="nl-NL" sz="1200" noProof="0">
                  <a:solidFill>
                    <a:schemeClr val="tx2"/>
                  </a:solidFill>
                </a:rPr>
              </a:br>
              <a:r>
                <a:rPr lang="nl-NL" sz="1200" b="0" i="0" u="none" baseline="0" noProof="0">
                  <a:solidFill>
                    <a:schemeClr val="tx2"/>
                  </a:solidFill>
                </a:rPr>
                <a:t>De foto wordt automatisch bijgesneden. Als je de foto anders wilt bijsnijden, klik je met de rechtermuisknop op de foto en kies je Bijsnijden.</a:t>
              </a:r>
              <a:endParaRPr lang="nl-NL" sz="1200" b="0" i="0" u="none" baseline="0" noProof="0">
                <a:solidFill>
                  <a:schemeClr val="tx2"/>
                </a:solidFill>
                <a:latin typeface="+mn-lt"/>
                <a:cs typeface="+mn-cs"/>
              </a:endParaRPr>
            </a:p>
            <a:p>
              <a:pPr algn="l" rtl="0" fontAlgn="auto">
                <a:spcBef>
                  <a:spcPts val="0"/>
                </a:spcBef>
                <a:spcAft>
                  <a:spcPts val="600"/>
                </a:spcAft>
                <a:buFont typeface="+mj-lt"/>
                <a:buNone/>
                <a:defRPr/>
              </a:pPr>
              <a:endParaRPr lang="nl-NL" sz="1200" b="0" i="0" u="none" baseline="0" noProof="0">
                <a:solidFill>
                  <a:schemeClr val="tx2"/>
                </a:solidFill>
                <a:latin typeface="+mn-lt"/>
                <a:cs typeface="+mn-cs"/>
              </a:endParaRPr>
            </a:p>
            <a:p>
              <a:pPr fontAlgn="auto">
                <a:spcBef>
                  <a:spcPts val="0"/>
                </a:spcBef>
                <a:spcAft>
                  <a:spcPts val="600"/>
                </a:spcAft>
                <a:buFont typeface="+mj-lt"/>
                <a:buNone/>
                <a:defRPr/>
              </a:pPr>
              <a:endParaRPr lang="nl-NL" sz="1200" noProof="0">
                <a:solidFill>
                  <a:schemeClr val="tx2"/>
                </a:solidFill>
              </a:endParaRPr>
            </a:p>
            <a:p>
              <a:pPr fontAlgn="auto">
                <a:spcBef>
                  <a:spcPts val="0"/>
                </a:spcBef>
                <a:spcAft>
                  <a:spcPts val="600"/>
                </a:spcAft>
                <a:buFont typeface="+mj-lt"/>
                <a:buNone/>
                <a:defRPr/>
              </a:pPr>
              <a:r>
                <a:rPr lang="nl-NL" sz="1200" noProof="0">
                  <a:solidFill>
                    <a:schemeClr val="tx2"/>
                  </a:solidFill>
                </a:rPr>
                <a:t>Versleep een van de witte hoekcirkels (houd hierbij de shift-toets ingedrukt) om de afbeelding te schalen.</a:t>
              </a:r>
            </a:p>
            <a:p>
              <a:pPr fontAlgn="auto">
                <a:spcBef>
                  <a:spcPts val="0"/>
                </a:spcBef>
                <a:spcAft>
                  <a:spcPts val="600"/>
                </a:spcAft>
                <a:buFont typeface="+mj-lt"/>
                <a:buNone/>
                <a:defRPr/>
              </a:pPr>
              <a:r>
                <a:rPr lang="nl-NL" sz="1200" noProof="0">
                  <a:solidFill>
                    <a:schemeClr val="tx2"/>
                  </a:solidFill>
                  <a:latin typeface="+mn-lt"/>
                  <a:cs typeface="+mn-cs"/>
                </a:rPr>
                <a:t>In Bijsnijden modus kun je ook het beeld selecteren en verslepen voor een andere uitsnede.</a:t>
              </a:r>
            </a:p>
            <a:p>
              <a:pPr algn="l" rtl="0" fontAlgn="auto">
                <a:spcBef>
                  <a:spcPts val="0"/>
                </a:spcBef>
                <a:spcAft>
                  <a:spcPts val="600"/>
                </a:spcAft>
                <a:buFont typeface="+mj-lt"/>
                <a:buNone/>
                <a:defRPr/>
              </a:pPr>
              <a:endParaRPr lang="nl-NL" sz="1200" b="0" i="0" u="none" baseline="0" noProof="0">
                <a:solidFill>
                  <a:schemeClr val="tx2"/>
                </a:solidFill>
                <a:latin typeface="+mn-lt"/>
                <a:cs typeface="+mn-cs"/>
              </a:endParaRPr>
            </a:p>
          </p:txBody>
        </p:sp>
        <p:pic>
          <p:nvPicPr>
            <p:cNvPr id="35" name="Afbeelding 34">
              <a:extLst>
                <a:ext uri="{FF2B5EF4-FFF2-40B4-BE49-F238E27FC236}">
                  <a16:creationId xmlns:a16="http://schemas.microsoft.com/office/drawing/2014/main" id="{17727C79-23AA-924C-B3C9-AA38582E16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3494655" y="3985626"/>
              <a:ext cx="559079" cy="35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Afbeelding 35">
              <a:extLst>
                <a:ext uri="{FF2B5EF4-FFF2-40B4-BE49-F238E27FC236}">
                  <a16:creationId xmlns:a16="http://schemas.microsoft.com/office/drawing/2014/main" id="{67A7B28E-9EBB-3C48-ADB0-6E11E428D8E4}"/>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13621224" y="1877791"/>
              <a:ext cx="317658" cy="30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ep 14">
            <a:extLst>
              <a:ext uri="{FF2B5EF4-FFF2-40B4-BE49-F238E27FC236}">
                <a16:creationId xmlns:a16="http://schemas.microsoft.com/office/drawing/2014/main" id="{9A3F9817-16E9-1F4F-9289-04D6D3D04665}"/>
              </a:ext>
            </a:extLst>
          </p:cNvPr>
          <p:cNvGrpSpPr/>
          <p:nvPr userDrawn="1"/>
        </p:nvGrpSpPr>
        <p:grpSpPr>
          <a:xfrm>
            <a:off x="-2910021" y="-1"/>
            <a:ext cx="2670175" cy="6858001"/>
            <a:chOff x="-2910021" y="-1"/>
            <a:chExt cx="2670175" cy="6858001"/>
          </a:xfrm>
        </p:grpSpPr>
        <p:sp>
          <p:nvSpPr>
            <p:cNvPr id="16" name="Tekstvak 15">
              <a:extLst>
                <a:ext uri="{FF2B5EF4-FFF2-40B4-BE49-F238E27FC236}">
                  <a16:creationId xmlns:a16="http://schemas.microsoft.com/office/drawing/2014/main" id="{EF937188-9EB6-1B46-A6D5-70E3FDD474B3}"/>
                </a:ext>
              </a:extLst>
            </p:cNvPr>
            <p:cNvSpPr txBox="1"/>
            <p:nvPr userDrawn="1"/>
          </p:nvSpPr>
          <p:spPr bwMode="auto">
            <a:xfrm>
              <a:off x="-2910021" y="-1"/>
              <a:ext cx="2670175" cy="6858001"/>
            </a:xfrm>
            <a:prstGeom prst="rect">
              <a:avLst/>
            </a:prstGeom>
            <a:solidFill>
              <a:schemeClr val="bg1">
                <a:lumMod val="95000"/>
              </a:schemeClr>
            </a:solidFill>
          </p:spPr>
          <p:txBody>
            <a:bodyPr lIns="90000"/>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b="1" i="0" u="none" baseline="0" noProof="0">
                  <a:solidFill>
                    <a:schemeClr val="tx2"/>
                  </a:solidFill>
                </a:rPr>
                <a:t>De hoofdtekst heeft </a:t>
              </a:r>
              <a:br>
                <a:rPr lang="nl-NL" sz="1400" b="1" i="0" u="none" baseline="0" noProof="0">
                  <a:solidFill>
                    <a:schemeClr val="tx2"/>
                  </a:solidFill>
                </a:rPr>
              </a:br>
              <a:r>
                <a:rPr lang="nl-NL" sz="1400" b="1" i="0" u="none" baseline="0" noProof="0">
                  <a:solidFill>
                    <a:schemeClr val="tx2"/>
                  </a:solidFill>
                </a:rPr>
                <a:t>3 niveaus:</a:t>
              </a:r>
            </a:p>
            <a:p>
              <a:pPr algn="l" rtl="0">
                <a:defRPr/>
              </a:pPr>
              <a:endParaRPr lang="nl-NL" sz="1200" noProof="0">
                <a:solidFill>
                  <a:schemeClr val="tx2"/>
                </a:solidFill>
              </a:endParaRPr>
            </a:p>
            <a:p>
              <a:pPr marL="108000" indent="-108000" algn="l" rtl="0">
                <a:buFont typeface="Wingdings" pitchFamily="2" charset="2"/>
                <a:buChar char="§"/>
                <a:defRPr/>
              </a:pPr>
              <a:r>
                <a:rPr lang="nl-NL" sz="1200" b="0" i="0" u="none" baseline="0" noProof="0">
                  <a:solidFill>
                    <a:schemeClr val="tx2"/>
                  </a:solidFill>
                </a:rPr>
                <a:t>Gewone tekst (niveau 1)</a:t>
              </a:r>
              <a:br>
                <a:rPr lang="nl-NL" sz="1200" noProof="0">
                  <a:solidFill>
                    <a:schemeClr val="tx2"/>
                  </a:solidFill>
                </a:rPr>
              </a:br>
              <a:r>
                <a:rPr lang="nl-NL" sz="1200" b="0" i="0" u="none" baseline="0" noProof="0">
                  <a:solidFill>
                    <a:schemeClr val="tx2"/>
                  </a:solidFill>
                </a:rPr>
                <a:t>Arial, 20pt, 80% donkergrijs</a:t>
              </a:r>
            </a:p>
            <a:p>
              <a:pPr marL="108000" indent="-108000" algn="l" rtl="0">
                <a:buFont typeface="Wingdings" pitchFamily="2" charset="2"/>
                <a:buChar char="§"/>
                <a:defRPr/>
              </a:pPr>
              <a:endParaRPr lang="nl-NL" sz="900" noProof="0">
                <a:solidFill>
                  <a:schemeClr val="tx2"/>
                </a:solidFill>
              </a:endParaRPr>
            </a:p>
            <a:p>
              <a:pPr marL="216000" indent="-108000" algn="l" rtl="0">
                <a:buFont typeface=".Lucida Grande UI Regular"/>
                <a:buChar char="▫"/>
                <a:defRPr/>
              </a:pPr>
              <a:r>
                <a:rPr lang="nl-NL" sz="1200" b="0" i="0" u="none" baseline="0" noProof="0">
                  <a:solidFill>
                    <a:schemeClr val="tx2"/>
                  </a:solidFill>
                </a:rPr>
                <a:t>Gewone tekst (niveau 2)</a:t>
              </a:r>
              <a:br>
                <a:rPr lang="nl-NL" sz="1200" noProof="0">
                  <a:solidFill>
                    <a:schemeClr val="tx2"/>
                  </a:solidFill>
                </a:rPr>
              </a:br>
              <a:r>
                <a:rPr lang="nl-NL" sz="1200" b="0" i="0" u="none" baseline="0" noProof="0">
                  <a:solidFill>
                    <a:schemeClr val="tx2"/>
                  </a:solidFill>
                </a:rPr>
                <a:t>Arial, 20pt, 80% donkergrijs</a:t>
              </a:r>
            </a:p>
            <a:p>
              <a:pPr marL="285750" indent="-171450" algn="l" rtl="0">
                <a:buFont typeface=".Lucida Grande UI Regular"/>
                <a:buChar char="▫"/>
                <a:defRPr/>
              </a:pPr>
              <a:endParaRPr lang="nl-NL" sz="1200" noProof="0">
                <a:solidFill>
                  <a:schemeClr val="tx2"/>
                </a:solidFill>
              </a:endParaRPr>
            </a:p>
            <a:p>
              <a:pPr marL="324000" indent="-108000" algn="l" rtl="0">
                <a:buFont typeface=".Lucida Grande UI Regular"/>
                <a:buChar char="▫"/>
                <a:defRPr/>
              </a:pPr>
              <a:r>
                <a:rPr lang="nl-NL" sz="1200" b="0" i="0" u="none" baseline="0" noProof="0">
                  <a:solidFill>
                    <a:schemeClr val="tx2"/>
                  </a:solidFill>
                </a:rPr>
                <a:t>Gewone tekst (niveau 3)</a:t>
              </a:r>
              <a:br>
                <a:rPr lang="nl-NL" sz="1200" noProof="0">
                  <a:solidFill>
                    <a:schemeClr val="tx2"/>
                  </a:solidFill>
                </a:rPr>
              </a:br>
              <a:r>
                <a:rPr lang="nl-NL" sz="1200" b="0" i="0" u="none" baseline="0" noProof="0">
                  <a:solidFill>
                    <a:schemeClr val="tx2"/>
                  </a:solidFill>
                </a:rPr>
                <a:t>Arial, 20pt, 80% donkergrijs</a:t>
              </a:r>
            </a:p>
            <a:p>
              <a:pPr marL="285750" indent="-171450" algn="l" rtl="0">
                <a:buFont typeface=".Lucida Grande UI Regular"/>
                <a:buChar char="▫"/>
                <a:defRPr/>
              </a:pPr>
              <a:endParaRPr lang="nl-NL" sz="1200" noProof="0">
                <a:solidFill>
                  <a:schemeClr val="tx2"/>
                </a:solidFill>
              </a:endParaRPr>
            </a:p>
            <a:p>
              <a:pPr marL="0" indent="0" algn="l" rtl="0">
                <a:buFont typeface=".Lucida Grande UI Regular"/>
                <a:buNone/>
                <a:tabLst/>
                <a:defRPr/>
              </a:pPr>
              <a:r>
                <a:rPr lang="nl-NL" sz="1200" b="0" i="0" u="none" baseline="0" noProof="0">
                  <a:solidFill>
                    <a:schemeClr val="tx2"/>
                  </a:solidFill>
                </a:rPr>
                <a:t>De tekst wordt automatisch kleiner naarmate je meer tekst toevoegt. Probeer niet kleiner te gaan </a:t>
              </a:r>
              <a:br>
                <a:rPr lang="nl-NL" sz="1200" b="0" i="0" u="none" baseline="0" noProof="0">
                  <a:solidFill>
                    <a:schemeClr val="tx2"/>
                  </a:solidFill>
                </a:rPr>
              </a:br>
              <a:r>
                <a:rPr lang="nl-NL" sz="1200" b="0" i="0" u="none" baseline="0" noProof="0">
                  <a:solidFill>
                    <a:schemeClr val="tx2"/>
                  </a:solidFill>
                </a:rPr>
                <a:t>dan 14 pt.</a:t>
              </a:r>
            </a:p>
            <a:p>
              <a:pPr marL="0" indent="0" algn="l" rtl="0">
                <a:buFont typeface=".Lucida Grande UI Regular"/>
                <a:buNone/>
                <a:tabLst/>
                <a:defRPr/>
              </a:pPr>
              <a:endParaRPr lang="nl-NL" sz="1200" noProof="0">
                <a:solidFill>
                  <a:schemeClr val="tx2"/>
                </a:solidFill>
              </a:endParaRPr>
            </a:p>
            <a:p>
              <a:pPr marL="0" indent="0" algn="l" rtl="0">
                <a:buFont typeface=".Lucida Grande UI Regular"/>
                <a:buNone/>
                <a:tabLst/>
                <a:defRPr/>
              </a:pPr>
              <a:r>
                <a:rPr lang="nl-NL" sz="1200" b="0" i="0" u="none" baseline="0" noProof="0">
                  <a:solidFill>
                    <a:schemeClr val="tx2"/>
                  </a:solidFill>
                </a:rPr>
                <a:t>Houd je titels kort en bondig. Ze worden niet kleiner naarmate je meer tekst toevoegt.</a:t>
              </a:r>
            </a:p>
            <a:p>
              <a:pPr marL="0" indent="0" algn="l" rtl="0">
                <a:buFont typeface=".Lucida Grande UI Regular"/>
                <a:buNone/>
                <a:tabLst/>
                <a:defRPr/>
              </a:pPr>
              <a:endParaRPr lang="nl-NL" sz="1200" b="0" i="0" u="none" baseline="0" noProof="0">
                <a:solidFill>
                  <a:schemeClr val="tx2"/>
                </a:solidFill>
              </a:endParaRPr>
            </a:p>
            <a:p>
              <a:pPr algn="l" rtl="0">
                <a:defRPr/>
              </a:pPr>
              <a:r>
                <a:rPr lang="nl-NL" sz="1400" b="1" i="0" u="none" baseline="0" noProof="0">
                  <a:solidFill>
                    <a:schemeClr val="tx2"/>
                  </a:solidFill>
                </a:rPr>
                <a:t>Bestandsgrootte verkleinen</a:t>
              </a:r>
            </a:p>
            <a:p>
              <a:pPr algn="l" rtl="0">
                <a:defRPr/>
              </a:pPr>
              <a:r>
                <a:rPr lang="nl-NL" sz="1200" b="0" i="0" u="none" baseline="0" noProof="0">
                  <a:solidFill>
                    <a:schemeClr val="tx2"/>
                  </a:solidFill>
                </a:rPr>
                <a:t>Dubbelklik op een afbeelding (met uitzondering van titel slides) en klik op Afbeelding comprimeren.</a:t>
              </a:r>
            </a:p>
            <a:p>
              <a:pPr algn="l" rtl="0">
                <a:defRPr/>
              </a:pPr>
              <a:endParaRPr lang="nl-NL" sz="1200" b="0" i="0" u="none" baseline="0" noProof="0">
                <a:solidFill>
                  <a:schemeClr val="tx2"/>
                </a:solidFill>
              </a:endParaRPr>
            </a:p>
            <a:p>
              <a:pPr algn="l" rtl="0">
                <a:defRPr/>
              </a:pPr>
              <a:endParaRPr lang="nl-NL" sz="1200" b="0" i="0" u="none" baseline="0" noProof="0">
                <a:solidFill>
                  <a:schemeClr val="tx2"/>
                </a:solidFill>
              </a:endParaRPr>
            </a:p>
            <a:p>
              <a:pPr algn="l" rtl="0">
                <a:defRPr/>
              </a:pPr>
              <a:endParaRPr lang="nl-NL" sz="1200" b="0" i="0" u="none" baseline="0" noProof="0">
                <a:solidFill>
                  <a:schemeClr val="tx2"/>
                </a:solidFill>
              </a:endParaRPr>
            </a:p>
            <a:p>
              <a:pPr marL="228600" indent="-228600" algn="l" rtl="0">
                <a:spcAft>
                  <a:spcPts val="300"/>
                </a:spcAft>
                <a:buFont typeface="+mj-lt"/>
                <a:buAutoNum type="arabicPeriod"/>
                <a:defRPr/>
              </a:pPr>
              <a:r>
                <a:rPr lang="nl-NL" sz="1200" b="0" i="0" u="none" baseline="0" noProof="0">
                  <a:solidFill>
                    <a:schemeClr val="tx2"/>
                  </a:solidFill>
                </a:rPr>
                <a:t>Kies Afdrukken (220 ppi) </a:t>
              </a:r>
              <a:br>
                <a:rPr lang="nl-NL" sz="1200" b="0" i="0" u="none" baseline="0" noProof="0">
                  <a:solidFill>
                    <a:schemeClr val="tx2"/>
                  </a:solidFill>
                </a:rPr>
              </a:br>
              <a:r>
                <a:rPr lang="nl-NL" sz="1200" b="0" i="0" u="none" baseline="0" noProof="0">
                  <a:solidFill>
                    <a:schemeClr val="tx2"/>
                  </a:solidFill>
                </a:rPr>
                <a:t>voor screen-prints.</a:t>
              </a:r>
            </a:p>
            <a:p>
              <a:pPr marL="228600" indent="-228600" algn="l" rtl="0">
                <a:spcAft>
                  <a:spcPts val="300"/>
                </a:spcAft>
                <a:buFont typeface="+mj-lt"/>
                <a:buAutoNum type="arabicPeriod"/>
                <a:defRPr/>
              </a:pPr>
              <a:r>
                <a:rPr lang="nl-NL" sz="1200" b="0" i="0" u="none" baseline="0" noProof="0">
                  <a:solidFill>
                    <a:schemeClr val="tx2"/>
                  </a:solidFill>
                </a:rPr>
                <a:t>Kies Web (150 ppi) </a:t>
              </a:r>
              <a:br>
                <a:rPr lang="nl-NL" sz="1200" b="0" i="0" u="none" baseline="0" noProof="0">
                  <a:solidFill>
                    <a:schemeClr val="tx2"/>
                  </a:solidFill>
                </a:rPr>
              </a:br>
              <a:r>
                <a:rPr lang="nl-NL" sz="1200" b="0" i="0" u="none" baseline="0" noProof="0">
                  <a:solidFill>
                    <a:schemeClr val="tx2"/>
                  </a:solidFill>
                </a:rPr>
                <a:t>voor alle andere afbeeldingen.</a:t>
              </a:r>
            </a:p>
            <a:p>
              <a:pPr marL="228600" indent="-228600" algn="l" rtl="0">
                <a:spcAft>
                  <a:spcPts val="300"/>
                </a:spcAft>
                <a:buFont typeface="+mj-lt"/>
                <a:buAutoNum type="arabicPeriod"/>
                <a:defRPr/>
              </a:pPr>
              <a:r>
                <a:rPr lang="nl-NL" sz="1200" b="0" i="0" u="none" baseline="0" noProof="0">
                  <a:solidFill>
                    <a:schemeClr val="tx2"/>
                  </a:solidFill>
                </a:rPr>
                <a:t>Ontvink ‘Alleen op deze afbeelding toepassen’ als je alle beelden in je presentatie wilt comprimeren.</a:t>
              </a:r>
            </a:p>
          </p:txBody>
        </p:sp>
        <p:pic>
          <p:nvPicPr>
            <p:cNvPr id="17" name="Afbeelding 16">
              <a:extLst>
                <a:ext uri="{FF2B5EF4-FFF2-40B4-BE49-F238E27FC236}">
                  <a16:creationId xmlns:a16="http://schemas.microsoft.com/office/drawing/2014/main" id="{0CA19AA4-337A-8449-A79D-3FB94E60511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696956" y="4758924"/>
              <a:ext cx="2077492" cy="323165"/>
            </a:xfrm>
            <a:prstGeom prst="rect">
              <a:avLst/>
            </a:prstGeom>
          </p:spPr>
        </p:pic>
      </p:grpSp>
      <p:sp>
        <p:nvSpPr>
          <p:cNvPr id="3" name="Tijdelijke aanduiding voor dianummer 2"/>
          <p:cNvSpPr>
            <a:spLocks noGrp="1"/>
          </p:cNvSpPr>
          <p:nvPr>
            <p:ph type="sldNum" sz="quarter" idx="16"/>
          </p:nvPr>
        </p:nvSpPr>
        <p:spPr/>
        <p:txBody>
          <a:bodyPr/>
          <a:lstStyle/>
          <a:p>
            <a:fld id="{867EBCD7-B3E8-48AD-AAAF-CE129139BC6F}" type="slidenum">
              <a:rPr lang="nl-NL" smtClean="0"/>
              <a:pPr/>
              <a:t>‹nr.›</a:t>
            </a:fld>
            <a:endParaRPr lang="nl-NL" b="0"/>
          </a:p>
        </p:txBody>
      </p:sp>
    </p:spTree>
    <p:extLst>
      <p:ext uri="{BB962C8B-B14F-4D97-AF65-F5344CB8AC3E}">
        <p14:creationId xmlns:p14="http://schemas.microsoft.com/office/powerpoint/2010/main" val="4005400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 Header - Text">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E724E4EA-3AAA-1C4F-8E07-C8C275A97B92}"/>
              </a:ext>
            </a:extLst>
          </p:cNvPr>
          <p:cNvSpPr>
            <a:spLocks noGrp="1"/>
          </p:cNvSpPr>
          <p:nvPr>
            <p:ph type="body" sz="quarter" idx="13"/>
          </p:nvPr>
        </p:nvSpPr>
        <p:spPr>
          <a:xfrm>
            <a:off x="1347788" y="953522"/>
            <a:ext cx="10390187" cy="432000"/>
          </a:xfrm>
          <a:prstGeom prst="rect">
            <a:avLst/>
          </a:prstGeom>
        </p:spPr>
        <p:txBody>
          <a:bodyPr>
            <a:noAutofit/>
          </a:bodyPr>
          <a:lstStyle>
            <a:lvl1pPr marL="0" indent="0">
              <a:spcBef>
                <a:spcPts val="0"/>
              </a:spcBef>
              <a:buNone/>
              <a:tabLst/>
              <a:defRPr sz="3000" b="0"/>
            </a:lvl1pPr>
          </a:lstStyle>
          <a:p>
            <a:pPr lvl="0"/>
            <a:r>
              <a:rPr lang="nl-NL" noProof="0"/>
              <a:t>Click to edit Master text styles</a:t>
            </a:r>
          </a:p>
        </p:txBody>
      </p:sp>
      <p:sp>
        <p:nvSpPr>
          <p:cNvPr id="2" name="Titel 1">
            <a:extLst>
              <a:ext uri="{FF2B5EF4-FFF2-40B4-BE49-F238E27FC236}">
                <a16:creationId xmlns:a16="http://schemas.microsoft.com/office/drawing/2014/main" id="{61F1B79E-2B92-7E4E-81D7-C8B718D42786}"/>
              </a:ext>
            </a:extLst>
          </p:cNvPr>
          <p:cNvSpPr>
            <a:spLocks noGrp="1"/>
          </p:cNvSpPr>
          <p:nvPr>
            <p:ph type="title"/>
          </p:nvPr>
        </p:nvSpPr>
        <p:spPr/>
        <p:txBody>
          <a:bodyPr/>
          <a:lstStyle>
            <a:lvl1pPr marL="0" indent="0">
              <a:tabLst/>
              <a:defRPr/>
            </a:lvl1pPr>
          </a:lstStyle>
          <a:p>
            <a:r>
              <a:rPr lang="nl-NL" noProof="0"/>
              <a:t>Click to edit Master title style</a:t>
            </a:r>
          </a:p>
        </p:txBody>
      </p:sp>
      <p:sp>
        <p:nvSpPr>
          <p:cNvPr id="12" name="Tijdelijke aanduiding voor tekst 11">
            <a:extLst>
              <a:ext uri="{FF2B5EF4-FFF2-40B4-BE49-F238E27FC236}">
                <a16:creationId xmlns:a16="http://schemas.microsoft.com/office/drawing/2014/main" id="{ECEF4C8C-9998-1D4F-9EBF-A568A93D8091}"/>
              </a:ext>
            </a:extLst>
          </p:cNvPr>
          <p:cNvSpPr>
            <a:spLocks noGrp="1"/>
          </p:cNvSpPr>
          <p:nvPr>
            <p:ph type="body" sz="quarter" idx="14"/>
          </p:nvPr>
        </p:nvSpPr>
        <p:spPr>
          <a:xfrm>
            <a:off x="1347788" y="1822450"/>
            <a:ext cx="10390186" cy="4252913"/>
          </a:xfrm>
        </p:spPr>
        <p:txBody>
          <a:bodyPr/>
          <a:lstStyle/>
          <a:p>
            <a:pPr lvl="0"/>
            <a:r>
              <a:rPr lang="nl-NL" noProof="0"/>
              <a:t>Click to edit Master text styles</a:t>
            </a:r>
          </a:p>
          <a:p>
            <a:pPr lvl="1"/>
            <a:r>
              <a:rPr lang="nl-NL" noProof="0"/>
              <a:t>Second level</a:t>
            </a:r>
          </a:p>
          <a:p>
            <a:pPr lvl="2"/>
            <a:r>
              <a:rPr lang="nl-NL" noProof="0"/>
              <a:t>Third level</a:t>
            </a:r>
          </a:p>
          <a:p>
            <a:pPr lvl="3"/>
            <a:r>
              <a:rPr lang="nl-NL" noProof="0"/>
              <a:t>Fourth level</a:t>
            </a:r>
          </a:p>
          <a:p>
            <a:pPr lvl="4"/>
            <a:r>
              <a:rPr lang="nl-NL" noProof="0"/>
              <a:t>Fifth level</a:t>
            </a:r>
          </a:p>
        </p:txBody>
      </p:sp>
      <p:sp>
        <p:nvSpPr>
          <p:cNvPr id="9" name="Tekstvak 8">
            <a:extLst>
              <a:ext uri="{FF2B5EF4-FFF2-40B4-BE49-F238E27FC236}">
                <a16:creationId xmlns:a16="http://schemas.microsoft.com/office/drawing/2014/main" id="{016824DC-B9A9-BC42-8D5F-206CE160B8FA}"/>
              </a:ext>
            </a:extLst>
          </p:cNvPr>
          <p:cNvSpPr txBox="1"/>
          <p:nvPr userDrawn="1"/>
        </p:nvSpPr>
        <p:spPr bwMode="auto">
          <a:xfrm>
            <a:off x="-2910021" y="0"/>
            <a:ext cx="2670175" cy="6858000"/>
          </a:xfrm>
          <a:prstGeom prst="rect">
            <a:avLst/>
          </a:prstGeom>
          <a:solidFill>
            <a:schemeClr val="bg1">
              <a:lumMod val="95000"/>
            </a:schemeClr>
          </a:solidFill>
        </p:spPr>
        <p:txBody>
          <a:bodyPr lIns="90000"/>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b="1" i="0" u="none" baseline="0" noProof="0">
                <a:solidFill>
                  <a:schemeClr val="tx2"/>
                </a:solidFill>
              </a:rPr>
              <a:t>De hoofdtekst heeft </a:t>
            </a:r>
            <a:br>
              <a:rPr lang="nl-NL" sz="1400" b="1" i="0" u="none" baseline="0" noProof="0">
                <a:solidFill>
                  <a:schemeClr val="tx2"/>
                </a:solidFill>
              </a:rPr>
            </a:br>
            <a:r>
              <a:rPr lang="nl-NL" sz="1400" b="1" i="0" u="none" baseline="0" noProof="0">
                <a:solidFill>
                  <a:schemeClr val="tx2"/>
                </a:solidFill>
              </a:rPr>
              <a:t>3 niveaus:</a:t>
            </a:r>
          </a:p>
          <a:p>
            <a:pPr algn="l" rtl="0">
              <a:defRPr/>
            </a:pPr>
            <a:endParaRPr lang="nl-NL" sz="1200" noProof="0">
              <a:solidFill>
                <a:schemeClr val="tx2"/>
              </a:solidFill>
            </a:endParaRPr>
          </a:p>
          <a:p>
            <a:pPr marL="108000" indent="-108000" algn="l" rtl="0">
              <a:buFont typeface="Wingdings" pitchFamily="2" charset="2"/>
              <a:buChar char="§"/>
              <a:defRPr/>
            </a:pPr>
            <a:r>
              <a:rPr lang="nl-NL" sz="1200" b="0" i="0" u="none" baseline="0" noProof="0">
                <a:solidFill>
                  <a:schemeClr val="tx2"/>
                </a:solidFill>
              </a:rPr>
              <a:t>Gewone tekst (niveau 1)</a:t>
            </a:r>
            <a:br>
              <a:rPr lang="nl-NL" sz="1200" noProof="0">
                <a:solidFill>
                  <a:schemeClr val="tx2"/>
                </a:solidFill>
              </a:rPr>
            </a:br>
            <a:r>
              <a:rPr lang="nl-NL" sz="1200" b="0" i="0" u="none" baseline="0" noProof="0">
                <a:solidFill>
                  <a:schemeClr val="tx2"/>
                </a:solidFill>
              </a:rPr>
              <a:t>Arial, 20pt, 80% donkergrijs</a:t>
            </a:r>
          </a:p>
          <a:p>
            <a:pPr marL="108000" indent="-108000" algn="l" rtl="0">
              <a:buFont typeface="Wingdings" pitchFamily="2" charset="2"/>
              <a:buChar char="§"/>
              <a:defRPr/>
            </a:pPr>
            <a:endParaRPr lang="nl-NL" sz="900" noProof="0">
              <a:solidFill>
                <a:schemeClr val="tx2"/>
              </a:solidFill>
            </a:endParaRPr>
          </a:p>
          <a:p>
            <a:pPr marL="216000" indent="-108000" algn="l" rtl="0">
              <a:buFont typeface=".Lucida Grande UI Regular"/>
              <a:buChar char="▫"/>
              <a:defRPr/>
            </a:pPr>
            <a:r>
              <a:rPr lang="nl-NL" sz="1200" b="0" i="0" u="none" baseline="0" noProof="0">
                <a:solidFill>
                  <a:schemeClr val="tx2"/>
                </a:solidFill>
              </a:rPr>
              <a:t>Gewone tekst (niveau 2)</a:t>
            </a:r>
            <a:br>
              <a:rPr lang="nl-NL" sz="1200" noProof="0">
                <a:solidFill>
                  <a:schemeClr val="tx2"/>
                </a:solidFill>
              </a:rPr>
            </a:br>
            <a:r>
              <a:rPr lang="nl-NL" sz="1200" b="0" i="0" u="none" baseline="0" noProof="0">
                <a:solidFill>
                  <a:schemeClr val="tx2"/>
                </a:solidFill>
              </a:rPr>
              <a:t>Arial, 20pt, 80% donkergrijs</a:t>
            </a:r>
          </a:p>
          <a:p>
            <a:pPr marL="285750" indent="-171450" algn="l" rtl="0">
              <a:buFont typeface=".Lucida Grande UI Regular"/>
              <a:buChar char="▫"/>
              <a:defRPr/>
            </a:pPr>
            <a:endParaRPr lang="nl-NL" sz="1200" noProof="0">
              <a:solidFill>
                <a:schemeClr val="tx2"/>
              </a:solidFill>
            </a:endParaRPr>
          </a:p>
          <a:p>
            <a:pPr marL="324000" indent="-108000" algn="l" rtl="0">
              <a:buFont typeface=".Lucida Grande UI Regular"/>
              <a:buChar char="▫"/>
              <a:defRPr/>
            </a:pPr>
            <a:r>
              <a:rPr lang="nl-NL" sz="1200" b="0" i="0" u="none" baseline="0" noProof="0">
                <a:solidFill>
                  <a:schemeClr val="tx2"/>
                </a:solidFill>
              </a:rPr>
              <a:t>Gewone tekst (niveau 3)</a:t>
            </a:r>
            <a:br>
              <a:rPr lang="nl-NL" sz="1200" noProof="0">
                <a:solidFill>
                  <a:schemeClr val="tx2"/>
                </a:solidFill>
              </a:rPr>
            </a:br>
            <a:r>
              <a:rPr lang="nl-NL" sz="1200" b="0" i="0" u="none" baseline="0" noProof="0">
                <a:solidFill>
                  <a:schemeClr val="tx2"/>
                </a:solidFill>
              </a:rPr>
              <a:t>Arial, 20pt, 80% donkergrijs</a:t>
            </a:r>
          </a:p>
          <a:p>
            <a:pPr marL="0" indent="0" algn="l" rtl="0">
              <a:buFont typeface=".Lucida Grande UI Regular"/>
              <a:buNone/>
              <a:tabLst/>
              <a:defRPr/>
            </a:pPr>
            <a:endParaRPr lang="nl-NL" sz="1200" noProof="0">
              <a:solidFill>
                <a:schemeClr val="tx2"/>
              </a:solidFill>
            </a:endParaRPr>
          </a:p>
          <a:p>
            <a:pPr marL="0" indent="0" algn="l" rtl="0">
              <a:buFont typeface=".Lucida Grande UI Regular"/>
              <a:buNone/>
              <a:tabLst/>
              <a:defRPr/>
            </a:pPr>
            <a:r>
              <a:rPr lang="nl-NL" sz="1200" b="0" i="0" u="none" baseline="0" noProof="0">
                <a:solidFill>
                  <a:schemeClr val="tx2"/>
                </a:solidFill>
              </a:rPr>
              <a:t>De tekst wordt automatisch kleiner naarmate je meer tekst toevoegt. Probeer niet kleiner te gaan </a:t>
            </a:r>
            <a:br>
              <a:rPr lang="nl-NL" sz="1200" b="0" i="0" u="none" baseline="0" noProof="0">
                <a:solidFill>
                  <a:schemeClr val="tx2"/>
                </a:solidFill>
              </a:rPr>
            </a:br>
            <a:r>
              <a:rPr lang="nl-NL" sz="1200" b="0" i="0" u="none" baseline="0" noProof="0">
                <a:solidFill>
                  <a:schemeClr val="tx2"/>
                </a:solidFill>
              </a:rPr>
              <a:t>dan 14 pt.</a:t>
            </a:r>
          </a:p>
          <a:p>
            <a:pPr marL="0" indent="0" algn="l" rtl="0">
              <a:buFont typeface=".Lucida Grande UI Regular"/>
              <a:buNone/>
              <a:tabLst/>
              <a:defRPr/>
            </a:pPr>
            <a:endParaRPr lang="nl-NL" sz="1200" noProof="0">
              <a:solidFill>
                <a:schemeClr val="tx2"/>
              </a:solidFill>
            </a:endParaRPr>
          </a:p>
          <a:p>
            <a:pPr marL="0" indent="0" algn="l" rtl="0">
              <a:buFont typeface=".Lucida Grande UI Regular"/>
              <a:buNone/>
              <a:tabLst/>
              <a:defRPr/>
            </a:pPr>
            <a:r>
              <a:rPr lang="nl-NL" sz="1200" b="0" i="0" u="none" baseline="0" noProof="0">
                <a:solidFill>
                  <a:schemeClr val="tx2"/>
                </a:solidFill>
              </a:rPr>
              <a:t>Houd je titels kort en bondig. Ze worden niet kleiner naarmate je meer tekst toevoegt.</a:t>
            </a:r>
          </a:p>
        </p:txBody>
      </p:sp>
      <p:sp>
        <p:nvSpPr>
          <p:cNvPr id="3" name="Tijdelijke aanduiding voor dianummer 2"/>
          <p:cNvSpPr>
            <a:spLocks noGrp="1"/>
          </p:cNvSpPr>
          <p:nvPr>
            <p:ph type="sldNum" sz="quarter" idx="15"/>
          </p:nvPr>
        </p:nvSpPr>
        <p:spPr/>
        <p:txBody>
          <a:bodyPr/>
          <a:lstStyle/>
          <a:p>
            <a:fld id="{867EBCD7-B3E8-48AD-AAAF-CE129139BC6F}" type="slidenum">
              <a:rPr lang="nl-NL" smtClean="0"/>
              <a:pPr/>
              <a:t>‹nr.›</a:t>
            </a:fld>
            <a:endParaRPr lang="nl-NL" b="0"/>
          </a:p>
        </p:txBody>
      </p:sp>
    </p:spTree>
    <p:extLst>
      <p:ext uri="{BB962C8B-B14F-4D97-AF65-F5344CB8AC3E}">
        <p14:creationId xmlns:p14="http://schemas.microsoft.com/office/powerpoint/2010/main" val="994197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35B7D-55F3-B04E-A380-1991BD4EA362}"/>
              </a:ext>
            </a:extLst>
          </p:cNvPr>
          <p:cNvSpPr>
            <a:spLocks noGrp="1"/>
          </p:cNvSpPr>
          <p:nvPr>
            <p:ph type="title" hasCustomPrompt="1"/>
          </p:nvPr>
        </p:nvSpPr>
        <p:spPr>
          <a:xfrm>
            <a:off x="838200" y="365126"/>
            <a:ext cx="10515600" cy="540000"/>
          </a:xfrm>
          <a:prstGeom prst="rect">
            <a:avLst/>
          </a:prstGeom>
        </p:spPr>
        <p:txBody>
          <a:bodyPr/>
          <a:lstStyle>
            <a:lvl1pPr>
              <a:defRPr>
                <a:solidFill>
                  <a:schemeClr val="tx1"/>
                </a:solidFill>
              </a:defRPr>
            </a:lvl1pPr>
          </a:lstStyle>
          <a:p>
            <a:r>
              <a:rPr lang="nl-NL"/>
              <a:t>Titel</a:t>
            </a:r>
          </a:p>
        </p:txBody>
      </p:sp>
      <p:sp>
        <p:nvSpPr>
          <p:cNvPr id="3" name="Tijdelijke aanduiding voor inhoud 2">
            <a:extLst>
              <a:ext uri="{FF2B5EF4-FFF2-40B4-BE49-F238E27FC236}">
                <a16:creationId xmlns:a16="http://schemas.microsoft.com/office/drawing/2014/main" id="{242C09CE-3A76-5D4C-9BCA-F635EC34976F}"/>
              </a:ext>
            </a:extLst>
          </p:cNvPr>
          <p:cNvSpPr>
            <a:spLocks noGrp="1"/>
          </p:cNvSpPr>
          <p:nvPr>
            <p:ph idx="1" hasCustomPrompt="1"/>
          </p:nvPr>
        </p:nvSpPr>
        <p:spPr>
          <a:xfrm>
            <a:off x="838200" y="1500350"/>
            <a:ext cx="10515600" cy="4166159"/>
          </a:xfrm>
        </p:spPr>
        <p:txBody>
          <a:bodyPr/>
          <a:lstStyle>
            <a:lvl1pPr marL="0" indent="0">
              <a:buNone/>
              <a:defRPr/>
            </a:lvl1pPr>
          </a:lstStyle>
          <a:p>
            <a:pPr lvl="0"/>
            <a:r>
              <a:rPr lang="nl-NL"/>
              <a:t>Inhoud</a:t>
            </a:r>
          </a:p>
        </p:txBody>
      </p:sp>
      <p:sp>
        <p:nvSpPr>
          <p:cNvPr id="4" name="Tijdelijke aanduiding voor datum 3">
            <a:extLst>
              <a:ext uri="{FF2B5EF4-FFF2-40B4-BE49-F238E27FC236}">
                <a16:creationId xmlns:a16="http://schemas.microsoft.com/office/drawing/2014/main" id="{3B0D4FCD-570B-D649-B1F1-341F73DC4B13}"/>
              </a:ext>
            </a:extLst>
          </p:cNvPr>
          <p:cNvSpPr>
            <a:spLocks noGrp="1"/>
          </p:cNvSpPr>
          <p:nvPr>
            <p:ph type="dt" sz="half" idx="10"/>
          </p:nvPr>
        </p:nvSpPr>
        <p:spPr/>
        <p:txBody>
          <a:bodyPr/>
          <a:lstStyle/>
          <a:p>
            <a:fld id="{FECE99B7-40E8-B545-8530-2950092246A7}" type="datetime1">
              <a:rPr lang="nl-NL" smtClean="0"/>
              <a:t>9-2-2024</a:t>
            </a:fld>
            <a:endParaRPr lang="nl-NL"/>
          </a:p>
        </p:txBody>
      </p:sp>
      <p:sp>
        <p:nvSpPr>
          <p:cNvPr id="6" name="Tijdelijke aanduiding voor dianummer 5">
            <a:extLst>
              <a:ext uri="{FF2B5EF4-FFF2-40B4-BE49-F238E27FC236}">
                <a16:creationId xmlns:a16="http://schemas.microsoft.com/office/drawing/2014/main" id="{B20AAC30-EAB1-8F4C-8D42-6960F5A1CC03}"/>
              </a:ext>
            </a:extLst>
          </p:cNvPr>
          <p:cNvSpPr>
            <a:spLocks noGrp="1"/>
          </p:cNvSpPr>
          <p:nvPr>
            <p:ph type="sldNum" sz="quarter" idx="12"/>
          </p:nvPr>
        </p:nvSpPr>
        <p:spPr/>
        <p:txBody>
          <a:bodyPr/>
          <a:lstStyle/>
          <a:p>
            <a:fld id="{6054F54E-B765-BA4C-B13B-E9FB5CE61C5D}" type="slidenum">
              <a:rPr lang="nl-NL" smtClean="0"/>
              <a:t>‹nr.›</a:t>
            </a:fld>
            <a:endParaRPr lang="nl-NL"/>
          </a:p>
        </p:txBody>
      </p:sp>
      <p:sp>
        <p:nvSpPr>
          <p:cNvPr id="7" name="Tijdelijke aanduiding voor voettekst 9">
            <a:extLst>
              <a:ext uri="{FF2B5EF4-FFF2-40B4-BE49-F238E27FC236}">
                <a16:creationId xmlns:a16="http://schemas.microsoft.com/office/drawing/2014/main" id="{393E287C-91B2-1541-BB76-56576976680C}"/>
              </a:ext>
            </a:extLst>
          </p:cNvPr>
          <p:cNvSpPr>
            <a:spLocks noGrp="1"/>
          </p:cNvSpPr>
          <p:nvPr>
            <p:ph type="ftr" sz="quarter" idx="3"/>
          </p:nvPr>
        </p:nvSpPr>
        <p:spPr>
          <a:xfrm>
            <a:off x="4839128" y="6127750"/>
            <a:ext cx="502449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11" name="Tijdelijke aanduiding voor inhoud 10">
            <a:extLst>
              <a:ext uri="{FF2B5EF4-FFF2-40B4-BE49-F238E27FC236}">
                <a16:creationId xmlns:a16="http://schemas.microsoft.com/office/drawing/2014/main" id="{79A998D2-FA39-CEDF-FF72-A5747DC74644}"/>
              </a:ext>
            </a:extLst>
          </p:cNvPr>
          <p:cNvSpPr>
            <a:spLocks noGrp="1"/>
          </p:cNvSpPr>
          <p:nvPr>
            <p:ph sz="quarter" idx="13" hasCustomPrompt="1"/>
          </p:nvPr>
        </p:nvSpPr>
        <p:spPr>
          <a:xfrm>
            <a:off x="838200" y="980674"/>
            <a:ext cx="10515600" cy="432000"/>
          </a:xfrm>
        </p:spPr>
        <p:txBody>
          <a:bodyPr>
            <a:normAutofit/>
          </a:bodyPr>
          <a:lstStyle>
            <a:lvl1pPr marL="0" indent="0">
              <a:buNone/>
              <a:defRPr sz="2400"/>
            </a:lvl1pPr>
          </a:lstStyle>
          <a:p>
            <a:pPr lvl="0"/>
            <a:r>
              <a:rPr lang="nl-NL"/>
              <a:t>Samenvatting dia</a:t>
            </a:r>
          </a:p>
        </p:txBody>
      </p:sp>
    </p:spTree>
    <p:extLst>
      <p:ext uri="{BB962C8B-B14F-4D97-AF65-F5344CB8AC3E}">
        <p14:creationId xmlns:p14="http://schemas.microsoft.com/office/powerpoint/2010/main" val="1509848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AEF8A8D2-5967-204E-A042-3D53DB569F64}"/>
              </a:ext>
            </a:extLst>
          </p:cNvPr>
          <p:cNvSpPr>
            <a:spLocks noGrp="1"/>
          </p:cNvSpPr>
          <p:nvPr>
            <p:ph type="body" idx="1"/>
          </p:nvPr>
        </p:nvSpPr>
        <p:spPr>
          <a:xfrm>
            <a:off x="838200" y="1825626"/>
            <a:ext cx="9986319" cy="384088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BF9A81B-398A-8F4B-93A4-8FE8040A05FE}"/>
              </a:ext>
            </a:extLst>
          </p:cNvPr>
          <p:cNvSpPr>
            <a:spLocks noGrp="1"/>
          </p:cNvSpPr>
          <p:nvPr>
            <p:ph type="dt" sz="half" idx="2"/>
          </p:nvPr>
        </p:nvSpPr>
        <p:spPr>
          <a:xfrm>
            <a:off x="3088240" y="6201892"/>
            <a:ext cx="1442663" cy="365125"/>
          </a:xfrm>
          <a:prstGeom prst="rect">
            <a:avLst/>
          </a:prstGeom>
        </p:spPr>
        <p:txBody>
          <a:bodyPr vert="horz" lIns="91440" tIns="45720" rIns="91440" bIns="45720" rtlCol="0" anchor="ctr"/>
          <a:lstStyle>
            <a:lvl1pPr algn="l">
              <a:defRPr sz="1200">
                <a:solidFill>
                  <a:schemeClr val="accent1"/>
                </a:solidFill>
              </a:defRPr>
            </a:lvl1pPr>
          </a:lstStyle>
          <a:p>
            <a:fld id="{24C7C508-D130-C14E-9469-5E00DA04BD20}" type="datetime1">
              <a:rPr lang="nl-NL" smtClean="0"/>
              <a:t>9-2-2024</a:t>
            </a:fld>
            <a:endParaRPr lang="nl-NL"/>
          </a:p>
        </p:txBody>
      </p:sp>
      <p:sp>
        <p:nvSpPr>
          <p:cNvPr id="6" name="Tijdelijke aanduiding voor dianummer 5">
            <a:extLst>
              <a:ext uri="{FF2B5EF4-FFF2-40B4-BE49-F238E27FC236}">
                <a16:creationId xmlns:a16="http://schemas.microsoft.com/office/drawing/2014/main" id="{59B52E36-E8E3-304C-A3C3-BAB65959E19A}"/>
              </a:ext>
            </a:extLst>
          </p:cNvPr>
          <p:cNvSpPr>
            <a:spLocks noGrp="1"/>
          </p:cNvSpPr>
          <p:nvPr>
            <p:ph type="sldNum" sz="quarter" idx="4"/>
          </p:nvPr>
        </p:nvSpPr>
        <p:spPr>
          <a:xfrm>
            <a:off x="9672957" y="6201892"/>
            <a:ext cx="1151562" cy="365125"/>
          </a:xfrm>
          <a:prstGeom prst="rect">
            <a:avLst/>
          </a:prstGeom>
        </p:spPr>
        <p:txBody>
          <a:bodyPr vert="horz" lIns="91440" tIns="45720" rIns="91440" bIns="45720" rtlCol="0" anchor="ctr"/>
          <a:lstStyle>
            <a:lvl1pPr algn="r">
              <a:defRPr sz="1200">
                <a:solidFill>
                  <a:schemeClr val="accent1"/>
                </a:solidFill>
              </a:defRPr>
            </a:lvl1pPr>
          </a:lstStyle>
          <a:p>
            <a:fld id="{6054F54E-B765-BA4C-B13B-E9FB5CE61C5D}" type="slidenum">
              <a:rPr lang="nl-NL" smtClean="0"/>
              <a:pPr/>
              <a:t>‹nr.›</a:t>
            </a:fld>
            <a:endParaRPr lang="nl-NL"/>
          </a:p>
        </p:txBody>
      </p:sp>
      <p:sp>
        <p:nvSpPr>
          <p:cNvPr id="9" name="Tijdelijke aanduiding voor titel 8">
            <a:extLst>
              <a:ext uri="{FF2B5EF4-FFF2-40B4-BE49-F238E27FC236}">
                <a16:creationId xmlns:a16="http://schemas.microsoft.com/office/drawing/2014/main" id="{F7DB913C-91B6-7E41-96BD-027367412190}"/>
              </a:ext>
            </a:extLst>
          </p:cNvPr>
          <p:cNvSpPr>
            <a:spLocks noGrp="1"/>
          </p:cNvSpPr>
          <p:nvPr>
            <p:ph type="title"/>
          </p:nvPr>
        </p:nvSpPr>
        <p:spPr>
          <a:xfrm>
            <a:off x="838200" y="365125"/>
            <a:ext cx="9986319" cy="1325563"/>
          </a:xfrm>
          <a:prstGeom prst="rect">
            <a:avLst/>
          </a:prstGeom>
        </p:spPr>
        <p:txBody>
          <a:bodyPr vert="horz" lIns="91440" tIns="45720" rIns="91440" bIns="45720" rtlCol="0" anchor="ctr">
            <a:normAutofit/>
          </a:bodyPr>
          <a:lstStyle/>
          <a:p>
            <a:r>
              <a:rPr lang="nl-NL"/>
              <a:t>Klik om stijl te bewerken</a:t>
            </a:r>
          </a:p>
        </p:txBody>
      </p:sp>
      <p:sp>
        <p:nvSpPr>
          <p:cNvPr id="7" name="Tijdelijke aanduiding voor voettekst 6">
            <a:extLst>
              <a:ext uri="{FF2B5EF4-FFF2-40B4-BE49-F238E27FC236}">
                <a16:creationId xmlns:a16="http://schemas.microsoft.com/office/drawing/2014/main" id="{D43922BB-0BDC-FF52-B775-615A5819A72B}"/>
              </a:ext>
            </a:extLst>
          </p:cNvPr>
          <p:cNvSpPr>
            <a:spLocks noGrp="1"/>
          </p:cNvSpPr>
          <p:nvPr>
            <p:ph type="ftr" sz="quarter" idx="3"/>
          </p:nvPr>
        </p:nvSpPr>
        <p:spPr>
          <a:xfrm>
            <a:off x="5044530" y="6201891"/>
            <a:ext cx="4114800" cy="365125"/>
          </a:xfrm>
          <a:prstGeom prst="rect">
            <a:avLst/>
          </a:prstGeom>
        </p:spPr>
        <p:txBody>
          <a:bodyPr vert="horz" lIns="91440" tIns="45720" rIns="91440" bIns="45720" rtlCol="0" anchor="ctr"/>
          <a:lstStyle>
            <a:lvl1pPr algn="ctr">
              <a:defRPr sz="1200">
                <a:solidFill>
                  <a:schemeClr val="accent1"/>
                </a:solidFill>
              </a:defRPr>
            </a:lvl1pPr>
          </a:lstStyle>
          <a:p>
            <a:endParaRPr lang="nl-NL"/>
          </a:p>
        </p:txBody>
      </p:sp>
    </p:spTree>
    <p:extLst>
      <p:ext uri="{BB962C8B-B14F-4D97-AF65-F5344CB8AC3E}">
        <p14:creationId xmlns:p14="http://schemas.microsoft.com/office/powerpoint/2010/main" val="1601201506"/>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2"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63" r:id="rId13"/>
    <p:sldLayoutId id="2147483664" r:id="rId14"/>
    <p:sldLayoutId id="2147483665" r:id="rId15"/>
    <p:sldLayoutId id="2147483666"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6" Type="http://schemas.openxmlformats.org/officeDocument/2006/relationships/image" Target="../media/image24.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hyperlink" Target="mailto:vragen@mffbas.nl" TargetMode="Externa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hyperlink" Target="mailto:vragen@mffbas.nl" TargetMode="Externa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hyperlink" Target="mailto:tennetccc@tennet.eu" TargetMode="External"/><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6.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tags" Target="../tags/tag8.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9.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10.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tags" Target="../tags/tag11.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xml"/><Relationship Id="rId1" Type="http://schemas.openxmlformats.org/officeDocument/2006/relationships/tags" Target="../tags/tag12.xml"/><Relationship Id="rId5" Type="http://schemas.openxmlformats.org/officeDocument/2006/relationships/image" Target="../media/image35.png"/><Relationship Id="rId4" Type="http://schemas.openxmlformats.org/officeDocument/2006/relationships/image" Target="../media/image3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 Id="rId5" Type="http://schemas.openxmlformats.org/officeDocument/2006/relationships/image" Target="../media/image39.png"/><Relationship Id="rId4" Type="http://schemas.openxmlformats.org/officeDocument/2006/relationships/image" Target="../media/image38.png"/></Relationships>
</file>

<file path=ppt/slides/_rels/slide1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4.xml"/><Relationship Id="rId4" Type="http://schemas.openxmlformats.org/officeDocument/2006/relationships/image" Target="../media/image44.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tags" Target="../tags/tag13.xml"/><Relationship Id="rId4" Type="http://schemas.openxmlformats.org/officeDocument/2006/relationships/image" Target="../media/image45.png"/></Relationships>
</file>

<file path=ppt/slides/_rels/slide1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4.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ags" Target="../tags/tag1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15.xml"/></Relationships>
</file>

<file path=ppt/slides/_rels/slide132.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sv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18.xml"/><Relationship Id="rId6" Type="http://schemas.openxmlformats.org/officeDocument/2006/relationships/image" Target="../media/image60.svg"/><Relationship Id="rId11" Type="http://schemas.openxmlformats.org/officeDocument/2006/relationships/hyperlink" Target="mailto:vragen@mffbas.nl" TargetMode="External"/><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F30823C6-6D91-CCDA-4AC1-9A57AC15BD27}"/>
              </a:ext>
            </a:extLst>
          </p:cNvPr>
          <p:cNvSpPr>
            <a:spLocks noGrp="1"/>
          </p:cNvSpPr>
          <p:nvPr>
            <p:ph type="subTitle" idx="1"/>
          </p:nvPr>
        </p:nvSpPr>
        <p:spPr/>
        <p:txBody>
          <a:bodyPr/>
          <a:lstStyle/>
          <a:p>
            <a:r>
              <a:rPr lang="en-GB"/>
              <a:t>BAS B.V. // 23 January 2024 // AMERSFOORT</a:t>
            </a:r>
          </a:p>
        </p:txBody>
      </p:sp>
    </p:spTree>
    <p:extLst>
      <p:ext uri="{BB962C8B-B14F-4D97-AF65-F5344CB8AC3E}">
        <p14:creationId xmlns:p14="http://schemas.microsoft.com/office/powerpoint/2010/main" val="3484839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DD475D-0E20-5206-E9B3-1696C564C19A}"/>
              </a:ext>
            </a:extLst>
          </p:cNvPr>
          <p:cNvSpPr>
            <a:spLocks noGrp="1"/>
          </p:cNvSpPr>
          <p:nvPr>
            <p:ph type="ctrTitle"/>
          </p:nvPr>
        </p:nvSpPr>
        <p:spPr>
          <a:xfrm>
            <a:off x="1265382" y="1530625"/>
            <a:ext cx="7915688" cy="1979337"/>
          </a:xfrm>
        </p:spPr>
        <p:txBody>
          <a:bodyPr/>
          <a:lstStyle/>
          <a:p>
            <a:r>
              <a:rPr lang="en-GB" dirty="0"/>
              <a:t>Information session Tranche 3</a:t>
            </a:r>
            <a:br>
              <a:rPr lang="en-GB" dirty="0"/>
            </a:br>
            <a:r>
              <a:rPr lang="en-GB" dirty="0"/>
              <a:t>Programme </a:t>
            </a:r>
            <a:r>
              <a:rPr lang="en-GB" dirty="0" err="1"/>
              <a:t>Allocatie</a:t>
            </a:r>
            <a:r>
              <a:rPr lang="en-GB" dirty="0"/>
              <a:t> 2.0</a:t>
            </a:r>
          </a:p>
        </p:txBody>
      </p:sp>
      <p:sp>
        <p:nvSpPr>
          <p:cNvPr id="3" name="Ondertitel 2">
            <a:extLst>
              <a:ext uri="{FF2B5EF4-FFF2-40B4-BE49-F238E27FC236}">
                <a16:creationId xmlns:a16="http://schemas.microsoft.com/office/drawing/2014/main" id="{1EFA2D8F-CCA9-B6F4-B8A2-A8BF3AF3A58E}"/>
              </a:ext>
            </a:extLst>
          </p:cNvPr>
          <p:cNvSpPr>
            <a:spLocks noGrp="1"/>
          </p:cNvSpPr>
          <p:nvPr>
            <p:ph type="subTitle" idx="1"/>
          </p:nvPr>
        </p:nvSpPr>
        <p:spPr>
          <a:xfrm>
            <a:off x="1265382" y="3671613"/>
            <a:ext cx="7525266" cy="1655762"/>
          </a:xfrm>
        </p:spPr>
        <p:txBody>
          <a:bodyPr/>
          <a:lstStyle/>
          <a:p>
            <a:r>
              <a:rPr lang="en-GB" dirty="0"/>
              <a:t>Information session 2 – 23 January 2024</a:t>
            </a:r>
          </a:p>
        </p:txBody>
      </p:sp>
    </p:spTree>
    <p:extLst>
      <p:ext uri="{BB962C8B-B14F-4D97-AF65-F5344CB8AC3E}">
        <p14:creationId xmlns:p14="http://schemas.microsoft.com/office/powerpoint/2010/main" val="608515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p:txBody>
          <a:bodyPr/>
          <a:lstStyle/>
          <a:p>
            <a:r>
              <a:rPr lang="en-GB"/>
              <a:t>Welcome to the information session for Tranche 3 A2.0</a:t>
            </a:r>
          </a:p>
        </p:txBody>
      </p:sp>
      <p:sp>
        <p:nvSpPr>
          <p:cNvPr id="3" name="Tijdelijke aanduiding voor inhoud 2">
            <a:extLst>
              <a:ext uri="{FF2B5EF4-FFF2-40B4-BE49-F238E27FC236}">
                <a16:creationId xmlns:a16="http://schemas.microsoft.com/office/drawing/2014/main" id="{43AC6053-6F8F-8E44-A148-438B3C23C69F}"/>
              </a:ext>
            </a:extLst>
          </p:cNvPr>
          <p:cNvSpPr>
            <a:spLocks noGrp="1"/>
          </p:cNvSpPr>
          <p:nvPr>
            <p:ph idx="1"/>
          </p:nvPr>
        </p:nvSpPr>
        <p:spPr>
          <a:xfrm>
            <a:off x="838200" y="1825626"/>
            <a:ext cx="10515600" cy="4340282"/>
          </a:xfrm>
        </p:spPr>
        <p:txBody>
          <a:bodyPr/>
          <a:lstStyle/>
          <a:p>
            <a:pPr marL="0" indent="0">
              <a:buNone/>
            </a:pPr>
            <a:r>
              <a:rPr lang="en-GB"/>
              <a:t>  </a:t>
            </a:r>
          </a:p>
        </p:txBody>
      </p:sp>
      <p:pic>
        <p:nvPicPr>
          <p:cNvPr id="4" name="Graphic 3" descr="Webcam met effen opvulling">
            <a:extLst>
              <a:ext uri="{FF2B5EF4-FFF2-40B4-BE49-F238E27FC236}">
                <a16:creationId xmlns:a16="http://schemas.microsoft.com/office/drawing/2014/main" id="{199DB4C0-074D-9E72-C607-D257998AB6B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75929" y="1998817"/>
            <a:ext cx="914400" cy="914400"/>
          </a:xfrm>
          <a:prstGeom prst="rect">
            <a:avLst/>
          </a:prstGeom>
        </p:spPr>
      </p:pic>
      <p:pic>
        <p:nvPicPr>
          <p:cNvPr id="5" name="Graphic 4" descr="Ondertitels met effen opvulling">
            <a:extLst>
              <a:ext uri="{FF2B5EF4-FFF2-40B4-BE49-F238E27FC236}">
                <a16:creationId xmlns:a16="http://schemas.microsoft.com/office/drawing/2014/main" id="{C84D1E83-655B-E7B0-771B-3B6B919C75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38987" y="1910732"/>
            <a:ext cx="914400" cy="914400"/>
          </a:xfrm>
          <a:prstGeom prst="rect">
            <a:avLst/>
          </a:prstGeom>
        </p:spPr>
      </p:pic>
      <p:pic>
        <p:nvPicPr>
          <p:cNvPr id="6" name="Graphic 5" descr="Cloud Computing met effen opvulling">
            <a:extLst>
              <a:ext uri="{FF2B5EF4-FFF2-40B4-BE49-F238E27FC236}">
                <a16:creationId xmlns:a16="http://schemas.microsoft.com/office/drawing/2014/main" id="{9473EF15-15E7-B8EA-19DD-AB747C7D1B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01169" y="3980103"/>
            <a:ext cx="914400" cy="914400"/>
          </a:xfrm>
          <a:prstGeom prst="rect">
            <a:avLst/>
          </a:prstGeom>
        </p:spPr>
      </p:pic>
      <p:pic>
        <p:nvPicPr>
          <p:cNvPr id="7" name="Graphic 6" descr="Internet met effen opvulling">
            <a:extLst>
              <a:ext uri="{FF2B5EF4-FFF2-40B4-BE49-F238E27FC236}">
                <a16:creationId xmlns:a16="http://schemas.microsoft.com/office/drawing/2014/main" id="{EC572185-18F7-093C-BD1D-F87305E37FB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87043" y="1910732"/>
            <a:ext cx="914400" cy="914400"/>
          </a:xfrm>
          <a:prstGeom prst="rect">
            <a:avLst/>
          </a:prstGeom>
        </p:spPr>
      </p:pic>
      <p:pic>
        <p:nvPicPr>
          <p:cNvPr id="8" name="Graphic 7" descr="Videocamera met effen opvulling">
            <a:extLst>
              <a:ext uri="{FF2B5EF4-FFF2-40B4-BE49-F238E27FC236}">
                <a16:creationId xmlns:a16="http://schemas.microsoft.com/office/drawing/2014/main" id="{849D67FB-6045-219D-2F86-39C3C9E4E32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523521" y="4046850"/>
            <a:ext cx="914400" cy="914400"/>
          </a:xfrm>
          <a:prstGeom prst="rect">
            <a:avLst/>
          </a:prstGeom>
        </p:spPr>
      </p:pic>
      <p:pic>
        <p:nvPicPr>
          <p:cNvPr id="9" name="Graphic 8" descr="Luidspreker dempen met effen opvulling">
            <a:extLst>
              <a:ext uri="{FF2B5EF4-FFF2-40B4-BE49-F238E27FC236}">
                <a16:creationId xmlns:a16="http://schemas.microsoft.com/office/drawing/2014/main" id="{DEFE2C1A-1B4F-CEE1-C4C1-1C12F738AC5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81197" y="1896052"/>
            <a:ext cx="914400" cy="914400"/>
          </a:xfrm>
          <a:prstGeom prst="rect">
            <a:avLst/>
          </a:prstGeom>
        </p:spPr>
      </p:pic>
      <p:sp>
        <p:nvSpPr>
          <p:cNvPr id="10" name="Tekstvak 9">
            <a:extLst>
              <a:ext uri="{FF2B5EF4-FFF2-40B4-BE49-F238E27FC236}">
                <a16:creationId xmlns:a16="http://schemas.microsoft.com/office/drawing/2014/main" id="{59A5F789-CAF4-06F0-A216-9994FE36951F}"/>
              </a:ext>
            </a:extLst>
          </p:cNvPr>
          <p:cNvSpPr txBox="1"/>
          <p:nvPr/>
        </p:nvSpPr>
        <p:spPr>
          <a:xfrm>
            <a:off x="1304360" y="3112316"/>
            <a:ext cx="1468074" cy="523220"/>
          </a:xfrm>
          <a:prstGeom prst="rect">
            <a:avLst/>
          </a:prstGeom>
          <a:noFill/>
        </p:spPr>
        <p:txBody>
          <a:bodyPr wrap="square" rtlCol="0">
            <a:spAutoFit/>
          </a:bodyPr>
          <a:lstStyle/>
          <a:p>
            <a:r>
              <a:rPr lang="en-GB" sz="1400" b="1"/>
              <a:t>Mute</a:t>
            </a:r>
            <a:r>
              <a:rPr lang="en-GB" sz="1400"/>
              <a:t> your microphone.</a:t>
            </a:r>
          </a:p>
        </p:txBody>
      </p:sp>
      <p:sp>
        <p:nvSpPr>
          <p:cNvPr id="11" name="Tekstvak 10">
            <a:extLst>
              <a:ext uri="{FF2B5EF4-FFF2-40B4-BE49-F238E27FC236}">
                <a16:creationId xmlns:a16="http://schemas.microsoft.com/office/drawing/2014/main" id="{2A91F8FD-4C9A-FF22-0876-C79CD33656F9}"/>
              </a:ext>
            </a:extLst>
          </p:cNvPr>
          <p:cNvSpPr txBox="1"/>
          <p:nvPr/>
        </p:nvSpPr>
        <p:spPr>
          <a:xfrm>
            <a:off x="3083461" y="3106814"/>
            <a:ext cx="1287203" cy="523220"/>
          </a:xfrm>
          <a:prstGeom prst="rect">
            <a:avLst/>
          </a:prstGeom>
          <a:noFill/>
        </p:spPr>
        <p:txBody>
          <a:bodyPr wrap="square" rtlCol="0">
            <a:spAutoFit/>
          </a:bodyPr>
          <a:lstStyle/>
          <a:p>
            <a:r>
              <a:rPr lang="en-GB" sz="1400"/>
              <a:t>Turn </a:t>
            </a:r>
            <a:r>
              <a:rPr lang="en-GB" sz="1400" b="1"/>
              <a:t>off</a:t>
            </a:r>
            <a:r>
              <a:rPr lang="en-GB" sz="1400"/>
              <a:t> your camera.</a:t>
            </a:r>
          </a:p>
        </p:txBody>
      </p:sp>
      <p:sp>
        <p:nvSpPr>
          <p:cNvPr id="12" name="Tekstvak 11">
            <a:extLst>
              <a:ext uri="{FF2B5EF4-FFF2-40B4-BE49-F238E27FC236}">
                <a16:creationId xmlns:a16="http://schemas.microsoft.com/office/drawing/2014/main" id="{6239339F-6BAC-79DD-C675-3BBED01AA598}"/>
              </a:ext>
            </a:extLst>
          </p:cNvPr>
          <p:cNvSpPr txBox="1"/>
          <p:nvPr/>
        </p:nvSpPr>
        <p:spPr>
          <a:xfrm>
            <a:off x="4497719" y="3077279"/>
            <a:ext cx="2130903" cy="738664"/>
          </a:xfrm>
          <a:prstGeom prst="rect">
            <a:avLst/>
          </a:prstGeom>
          <a:noFill/>
        </p:spPr>
        <p:txBody>
          <a:bodyPr wrap="square" rtlCol="0">
            <a:spAutoFit/>
          </a:bodyPr>
          <a:lstStyle/>
          <a:p>
            <a:r>
              <a:rPr lang="en-GB" sz="1400" dirty="0"/>
              <a:t>Ask questions via </a:t>
            </a:r>
            <a:r>
              <a:rPr lang="en-GB" sz="1400" b="1" dirty="0"/>
              <a:t>the chat feature. </a:t>
            </a:r>
            <a:r>
              <a:rPr lang="en-GB" sz="1400" dirty="0"/>
              <a:t>We are working with a moderator.</a:t>
            </a:r>
          </a:p>
        </p:txBody>
      </p:sp>
      <p:sp>
        <p:nvSpPr>
          <p:cNvPr id="13" name="Tekstvak 12">
            <a:extLst>
              <a:ext uri="{FF2B5EF4-FFF2-40B4-BE49-F238E27FC236}">
                <a16:creationId xmlns:a16="http://schemas.microsoft.com/office/drawing/2014/main" id="{02688AF2-BC11-EA60-A158-8A517FCA01F0}"/>
              </a:ext>
            </a:extLst>
          </p:cNvPr>
          <p:cNvSpPr txBox="1"/>
          <p:nvPr/>
        </p:nvSpPr>
        <p:spPr>
          <a:xfrm>
            <a:off x="6755678" y="3077279"/>
            <a:ext cx="1468074" cy="523220"/>
          </a:xfrm>
          <a:prstGeom prst="rect">
            <a:avLst/>
          </a:prstGeom>
          <a:noFill/>
        </p:spPr>
        <p:txBody>
          <a:bodyPr wrap="square" rtlCol="0">
            <a:spAutoFit/>
          </a:bodyPr>
          <a:lstStyle/>
          <a:p>
            <a:r>
              <a:rPr lang="en-GB" sz="1400"/>
              <a:t>Presentation on </a:t>
            </a:r>
            <a:r>
              <a:rPr lang="en-GB" sz="1400" b="1"/>
              <a:t>mijnMFFBAS. </a:t>
            </a:r>
          </a:p>
        </p:txBody>
      </p:sp>
      <p:sp>
        <p:nvSpPr>
          <p:cNvPr id="14" name="Tekstvak 13">
            <a:extLst>
              <a:ext uri="{FF2B5EF4-FFF2-40B4-BE49-F238E27FC236}">
                <a16:creationId xmlns:a16="http://schemas.microsoft.com/office/drawing/2014/main" id="{6A770197-38DD-5124-5160-5B5F9F9C81BE}"/>
              </a:ext>
            </a:extLst>
          </p:cNvPr>
          <p:cNvSpPr txBox="1"/>
          <p:nvPr/>
        </p:nvSpPr>
        <p:spPr>
          <a:xfrm>
            <a:off x="1394795" y="4961250"/>
            <a:ext cx="1287203" cy="523220"/>
          </a:xfrm>
          <a:prstGeom prst="rect">
            <a:avLst/>
          </a:prstGeom>
          <a:noFill/>
        </p:spPr>
        <p:txBody>
          <a:bodyPr wrap="square" rtlCol="0">
            <a:spAutoFit/>
          </a:bodyPr>
          <a:lstStyle/>
          <a:p>
            <a:r>
              <a:rPr lang="en-GB" sz="1400" b="1"/>
              <a:t>The session is being recorded.</a:t>
            </a:r>
          </a:p>
        </p:txBody>
      </p:sp>
      <p:sp>
        <p:nvSpPr>
          <p:cNvPr id="15" name="Tekstvak 14">
            <a:extLst>
              <a:ext uri="{FF2B5EF4-FFF2-40B4-BE49-F238E27FC236}">
                <a16:creationId xmlns:a16="http://schemas.microsoft.com/office/drawing/2014/main" id="{E1A55241-F31B-FF08-A1AE-6FEAB93463C1}"/>
              </a:ext>
            </a:extLst>
          </p:cNvPr>
          <p:cNvSpPr txBox="1"/>
          <p:nvPr/>
        </p:nvSpPr>
        <p:spPr>
          <a:xfrm>
            <a:off x="3083461" y="4966523"/>
            <a:ext cx="1739472" cy="954107"/>
          </a:xfrm>
          <a:prstGeom prst="rect">
            <a:avLst/>
          </a:prstGeom>
          <a:noFill/>
        </p:spPr>
        <p:txBody>
          <a:bodyPr wrap="square" rtlCol="0">
            <a:spAutoFit/>
          </a:bodyPr>
          <a:lstStyle/>
          <a:p>
            <a:r>
              <a:rPr lang="en-GB" sz="1400"/>
              <a:t>The session will be </a:t>
            </a:r>
            <a:r>
              <a:rPr lang="en-GB" sz="1400" b="1"/>
              <a:t>available</a:t>
            </a:r>
            <a:r>
              <a:rPr lang="en-GB" sz="1400"/>
              <a:t> for 4 weeks.</a:t>
            </a:r>
            <a:r>
              <a:rPr lang="en-GB" sz="1400" b="1"/>
              <a:t> </a:t>
            </a:r>
            <a:r>
              <a:rPr lang="en-GB" sz="1400"/>
              <a:t>E-mail projecten@mffbas.nl</a:t>
            </a:r>
          </a:p>
        </p:txBody>
      </p:sp>
      <p:pic>
        <p:nvPicPr>
          <p:cNvPr id="16" name="Graphic 15" descr="Schild met vinkje met effen opvulling">
            <a:extLst>
              <a:ext uri="{FF2B5EF4-FFF2-40B4-BE49-F238E27FC236}">
                <a16:creationId xmlns:a16="http://schemas.microsoft.com/office/drawing/2014/main" id="{7EE7E0A6-FCB7-BAE5-D1A9-159F8D2E05E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131884" y="4007904"/>
            <a:ext cx="914400" cy="914400"/>
          </a:xfrm>
          <a:prstGeom prst="rect">
            <a:avLst/>
          </a:prstGeom>
        </p:spPr>
      </p:pic>
      <p:sp>
        <p:nvSpPr>
          <p:cNvPr id="17" name="Tekstvak 16">
            <a:extLst>
              <a:ext uri="{FF2B5EF4-FFF2-40B4-BE49-F238E27FC236}">
                <a16:creationId xmlns:a16="http://schemas.microsoft.com/office/drawing/2014/main" id="{0093E15D-D5C0-E6CC-CFE8-C702B49494B2}"/>
              </a:ext>
            </a:extLst>
          </p:cNvPr>
          <p:cNvSpPr txBox="1"/>
          <p:nvPr/>
        </p:nvSpPr>
        <p:spPr>
          <a:xfrm>
            <a:off x="4927259" y="4989773"/>
            <a:ext cx="1468074" cy="954107"/>
          </a:xfrm>
          <a:prstGeom prst="rect">
            <a:avLst/>
          </a:prstGeom>
          <a:noFill/>
        </p:spPr>
        <p:txBody>
          <a:bodyPr wrap="square" rtlCol="0">
            <a:spAutoFit/>
          </a:bodyPr>
          <a:lstStyle/>
          <a:p>
            <a:r>
              <a:rPr lang="en-GB" sz="1400"/>
              <a:t>Recording is taking place for interested parties, with your approval.</a:t>
            </a:r>
          </a:p>
        </p:txBody>
      </p:sp>
      <p:pic>
        <p:nvPicPr>
          <p:cNvPr id="1028" name="Picture 4" descr="Q Icons &amp; Symbols">
            <a:extLst>
              <a:ext uri="{FF2B5EF4-FFF2-40B4-BE49-F238E27FC236}">
                <a16:creationId xmlns:a16="http://schemas.microsoft.com/office/drawing/2014/main" id="{F5E13B43-0838-FE29-94BA-DFF2E919CE3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62600" y="3899723"/>
            <a:ext cx="1066800" cy="1066800"/>
          </a:xfrm>
          <a:prstGeom prst="rect">
            <a:avLst/>
          </a:prstGeom>
          <a:noFill/>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372CE709-01CA-81CB-73AC-17F3827F83EF}"/>
              </a:ext>
            </a:extLst>
          </p:cNvPr>
          <p:cNvSpPr txBox="1"/>
          <p:nvPr/>
        </p:nvSpPr>
        <p:spPr>
          <a:xfrm>
            <a:off x="6871894" y="5007416"/>
            <a:ext cx="1468074" cy="954107"/>
          </a:xfrm>
          <a:prstGeom prst="rect">
            <a:avLst/>
          </a:prstGeom>
          <a:noFill/>
        </p:spPr>
        <p:txBody>
          <a:bodyPr wrap="square" rtlCol="0">
            <a:spAutoFit/>
          </a:bodyPr>
          <a:lstStyle/>
          <a:p>
            <a:r>
              <a:rPr lang="en-GB" sz="1400"/>
              <a:t>All questions and answers will be placed on mijnMFFBAS.</a:t>
            </a:r>
          </a:p>
        </p:txBody>
      </p:sp>
      <p:sp>
        <p:nvSpPr>
          <p:cNvPr id="18" name="Tijdelijke aanduiding voor dianummer 17">
            <a:extLst>
              <a:ext uri="{FF2B5EF4-FFF2-40B4-BE49-F238E27FC236}">
                <a16:creationId xmlns:a16="http://schemas.microsoft.com/office/drawing/2014/main" id="{39D32DFF-EA79-813D-14D7-8A0084D32020}"/>
              </a:ext>
            </a:extLst>
          </p:cNvPr>
          <p:cNvSpPr>
            <a:spLocks noGrp="1"/>
          </p:cNvSpPr>
          <p:nvPr>
            <p:ph type="sldNum" sz="quarter" idx="12"/>
          </p:nvPr>
        </p:nvSpPr>
        <p:spPr/>
        <p:txBody>
          <a:bodyPr/>
          <a:lstStyle/>
          <a:p>
            <a:fld id="{6054F54E-B765-BA4C-B13B-E9FB5CE61C5D}" type="slidenum">
              <a:rPr lang="nl-NL" smtClean="0"/>
              <a:t>3</a:t>
            </a:fld>
            <a:endParaRPr lang="nl-NL"/>
          </a:p>
        </p:txBody>
      </p:sp>
    </p:spTree>
    <p:extLst>
      <p:ext uri="{BB962C8B-B14F-4D97-AF65-F5344CB8AC3E}">
        <p14:creationId xmlns:p14="http://schemas.microsoft.com/office/powerpoint/2010/main" val="222663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lstStyle/>
          <a:p>
            <a:r>
              <a:rPr lang="en-GB"/>
              <a:t>Tranche 3 - generic section</a:t>
            </a:r>
          </a:p>
        </p:txBody>
      </p:sp>
      <p:sp>
        <p:nvSpPr>
          <p:cNvPr id="3" name="Ondertitel 2">
            <a:extLst>
              <a:ext uri="{FF2B5EF4-FFF2-40B4-BE49-F238E27FC236}">
                <a16:creationId xmlns:a16="http://schemas.microsoft.com/office/drawing/2014/main" id="{8093E101-E0A0-874F-B81B-E085967D1E3E}"/>
              </a:ext>
            </a:extLst>
          </p:cNvPr>
          <p:cNvSpPr>
            <a:spLocks noGrp="1"/>
          </p:cNvSpPr>
          <p:nvPr>
            <p:ph type="subTitle" idx="1"/>
          </p:nvPr>
        </p:nvSpPr>
        <p:spPr/>
        <p:txBody>
          <a:bodyPr>
            <a:normAutofit/>
          </a:bodyPr>
          <a:lstStyle/>
          <a:p>
            <a:r>
              <a:rPr lang="en-GB" sz="2800"/>
              <a:t>Go live 1 January 2025</a:t>
            </a:r>
          </a:p>
        </p:txBody>
      </p:sp>
      <p:sp>
        <p:nvSpPr>
          <p:cNvPr id="4" name="Tijdelijke aanduiding voor dianummer 3">
            <a:extLst>
              <a:ext uri="{FF2B5EF4-FFF2-40B4-BE49-F238E27FC236}">
                <a16:creationId xmlns:a16="http://schemas.microsoft.com/office/drawing/2014/main" id="{37C6CDD0-359D-98A0-C723-216A153619C1}"/>
              </a:ext>
            </a:extLst>
          </p:cNvPr>
          <p:cNvSpPr>
            <a:spLocks noGrp="1"/>
          </p:cNvSpPr>
          <p:nvPr>
            <p:ph type="sldNum" sz="quarter" idx="12"/>
          </p:nvPr>
        </p:nvSpPr>
        <p:spPr/>
        <p:txBody>
          <a:bodyPr/>
          <a:lstStyle/>
          <a:p>
            <a:fld id="{6054F54E-B765-BA4C-B13B-E9FB5CE61C5D}" type="slidenum">
              <a:rPr lang="nl-NL" smtClean="0"/>
              <a:t>4</a:t>
            </a:fld>
            <a:endParaRPr lang="nl-NL"/>
          </a:p>
        </p:txBody>
      </p:sp>
    </p:spTree>
    <p:extLst>
      <p:ext uri="{BB962C8B-B14F-4D97-AF65-F5344CB8AC3E}">
        <p14:creationId xmlns:p14="http://schemas.microsoft.com/office/powerpoint/2010/main" val="391170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46FFF-A0A7-9EB4-7CFB-CD74FC863AB4}"/>
              </a:ext>
            </a:extLst>
          </p:cNvPr>
          <p:cNvSpPr>
            <a:spLocks noGrp="1"/>
          </p:cNvSpPr>
          <p:nvPr>
            <p:ph type="title"/>
          </p:nvPr>
        </p:nvSpPr>
        <p:spPr/>
        <p:txBody>
          <a:bodyPr/>
          <a:lstStyle/>
          <a:p>
            <a:r>
              <a:rPr lang="en-GB"/>
              <a:t>Content and speakers</a:t>
            </a:r>
          </a:p>
        </p:txBody>
      </p:sp>
      <p:graphicFrame>
        <p:nvGraphicFramePr>
          <p:cNvPr id="7" name="Tabel 7">
            <a:extLst>
              <a:ext uri="{FF2B5EF4-FFF2-40B4-BE49-F238E27FC236}">
                <a16:creationId xmlns:a16="http://schemas.microsoft.com/office/drawing/2014/main" id="{49450AE6-AD5C-E98B-426B-F4808C20A21B}"/>
              </a:ext>
            </a:extLst>
          </p:cNvPr>
          <p:cNvGraphicFramePr>
            <a:graphicFrameLocks noGrp="1"/>
          </p:cNvGraphicFramePr>
          <p:nvPr>
            <p:ph idx="1"/>
            <p:extLst>
              <p:ext uri="{D42A27DB-BD31-4B8C-83A1-F6EECF244321}">
                <p14:modId xmlns:p14="http://schemas.microsoft.com/office/powerpoint/2010/main" val="3689521767"/>
              </p:ext>
            </p:extLst>
          </p:nvPr>
        </p:nvGraphicFramePr>
        <p:xfrm>
          <a:off x="863029" y="1488440"/>
          <a:ext cx="9874210" cy="5069840"/>
        </p:xfrm>
        <a:graphic>
          <a:graphicData uri="http://schemas.openxmlformats.org/drawingml/2006/table">
            <a:tbl>
              <a:tblPr firstRow="1" bandRow="1">
                <a:tableStyleId>{5C22544A-7EE6-4342-B048-85BDC9FD1C3A}</a:tableStyleId>
              </a:tblPr>
              <a:tblGrid>
                <a:gridCol w="4623371">
                  <a:extLst>
                    <a:ext uri="{9D8B030D-6E8A-4147-A177-3AD203B41FA5}">
                      <a16:colId xmlns:a16="http://schemas.microsoft.com/office/drawing/2014/main" val="2502701390"/>
                    </a:ext>
                  </a:extLst>
                </a:gridCol>
                <a:gridCol w="5250839">
                  <a:extLst>
                    <a:ext uri="{9D8B030D-6E8A-4147-A177-3AD203B41FA5}">
                      <a16:colId xmlns:a16="http://schemas.microsoft.com/office/drawing/2014/main" val="4270748726"/>
                    </a:ext>
                  </a:extLst>
                </a:gridCol>
              </a:tblGrid>
              <a:tr h="370840">
                <a:tc>
                  <a:txBody>
                    <a:bodyPr/>
                    <a:lstStyle/>
                    <a:p>
                      <a:r>
                        <a:rPr lang="en-GB"/>
                        <a:t>Subject generic information</a:t>
                      </a:r>
                    </a:p>
                  </a:txBody>
                  <a:tcPr/>
                </a:tc>
                <a:tc>
                  <a:txBody>
                    <a:bodyPr/>
                    <a:lstStyle/>
                    <a:p>
                      <a:r>
                        <a:rPr lang="en-GB"/>
                        <a:t>Speaker</a:t>
                      </a:r>
                    </a:p>
                  </a:txBody>
                  <a:tcPr/>
                </a:tc>
                <a:extLst>
                  <a:ext uri="{0D108BD9-81ED-4DB2-BD59-A6C34878D82A}">
                    <a16:rowId xmlns:a16="http://schemas.microsoft.com/office/drawing/2014/main" val="1135941601"/>
                  </a:ext>
                </a:extLst>
              </a:tr>
              <a:tr h="370840">
                <a:tc>
                  <a:txBody>
                    <a:bodyPr/>
                    <a:lstStyle/>
                    <a:p>
                      <a:r>
                        <a:rPr lang="en-GB"/>
                        <a:t>Welcome and planning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a:t>Mirjam van der Horst (chairman IISO, secretary PFSG)</a:t>
                      </a:r>
                    </a:p>
                  </a:txBody>
                  <a:tcPr/>
                </a:tc>
                <a:extLst>
                  <a:ext uri="{0D108BD9-81ED-4DB2-BD59-A6C34878D82A}">
                    <a16:rowId xmlns:a16="http://schemas.microsoft.com/office/drawing/2014/main" val="2163192281"/>
                  </a:ext>
                </a:extLst>
              </a:tr>
              <a:tr h="370840">
                <a:tc>
                  <a:txBody>
                    <a:bodyPr/>
                    <a:lstStyle/>
                    <a:p>
                      <a:pPr marL="285750" indent="-285750">
                        <a:buFont typeface="Arial"/>
                        <a:buChar char="•"/>
                      </a:pPr>
                      <a:r>
                        <a:rPr lang="en-GB"/>
                        <a:t>Approved changes (RFC’s)</a:t>
                      </a:r>
                    </a:p>
                    <a:p>
                      <a:pPr marL="285750" lvl="0" indent="-285750">
                        <a:buFont typeface="Arial"/>
                        <a:buChar char="•"/>
                      </a:pPr>
                      <a:r>
                        <a:rPr lang="en-GB"/>
                        <a:t>New and changed documentation</a:t>
                      </a:r>
                    </a:p>
                    <a:p>
                      <a:pPr marL="285750" lvl="0" indent="-285750">
                        <a:buFont typeface="Arial"/>
                        <a:buChar char="•"/>
                      </a:pPr>
                      <a:r>
                        <a:rPr lang="en-GB"/>
                        <a:t>Transition of processes</a:t>
                      </a:r>
                    </a:p>
                    <a:p>
                      <a:pPr marL="285750" lvl="0" indent="-285750">
                        <a:buFont typeface="Arial"/>
                        <a:buChar char="•"/>
                      </a:pPr>
                      <a:r>
                        <a:rPr lang="en-GB"/>
                        <a:t>Frequently asked questions</a:t>
                      </a:r>
                    </a:p>
                  </a:txBody>
                  <a:tcPr/>
                </a:tc>
                <a:tc>
                  <a:txBody>
                    <a:bodyPr/>
                    <a:lstStyle/>
                    <a:p>
                      <a:r>
                        <a:rPr lang="en-GB" dirty="0"/>
                        <a:t>Bram van Straalen (member IISO and team lead Messaging team)</a:t>
                      </a:r>
                    </a:p>
                  </a:txBody>
                  <a:tcPr/>
                </a:tc>
                <a:extLst>
                  <a:ext uri="{0D108BD9-81ED-4DB2-BD59-A6C34878D82A}">
                    <a16:rowId xmlns:a16="http://schemas.microsoft.com/office/drawing/2014/main" val="3021143446"/>
                  </a:ext>
                </a:extLst>
              </a:tr>
              <a:tr h="370840">
                <a:tc>
                  <a:txBody>
                    <a:bodyPr/>
                    <a:lstStyle/>
                    <a:p>
                      <a:r>
                        <a:rPr lang="en-GB"/>
                        <a:t>Testing and transition</a:t>
                      </a:r>
                    </a:p>
                  </a:txBody>
                  <a:tcPr/>
                </a:tc>
                <a:tc>
                  <a:txBody>
                    <a:bodyPr/>
                    <a:lstStyle/>
                    <a:p>
                      <a:r>
                        <a:rPr lang="en-GB"/>
                        <a:t>Jorik van Vilsteren (manager Testing and Transition)</a:t>
                      </a:r>
                    </a:p>
                  </a:txBody>
                  <a:tcPr/>
                </a:tc>
                <a:extLst>
                  <a:ext uri="{0D108BD9-81ED-4DB2-BD59-A6C34878D82A}">
                    <a16:rowId xmlns:a16="http://schemas.microsoft.com/office/drawing/2014/main" val="64786754"/>
                  </a:ext>
                </a:extLst>
              </a:tr>
              <a:tr h="370840">
                <a:tc>
                  <a:txBody>
                    <a:bodyPr/>
                    <a:lstStyle/>
                    <a:p>
                      <a:r>
                        <a:rPr lang="en-GB"/>
                        <a:t>Qualification TenneT</a:t>
                      </a:r>
                    </a:p>
                  </a:txBody>
                  <a:tcPr/>
                </a:tc>
                <a:tc>
                  <a:txBody>
                    <a:bodyPr/>
                    <a:lstStyle/>
                    <a:p>
                      <a:r>
                        <a:rPr lang="en-GB"/>
                        <a:t>Gijsbert Steenaert (programme manager TenneT)</a:t>
                      </a:r>
                    </a:p>
                  </a:txBody>
                  <a:tcPr/>
                </a:tc>
                <a:extLst>
                  <a:ext uri="{0D108BD9-81ED-4DB2-BD59-A6C34878D82A}">
                    <a16:rowId xmlns:a16="http://schemas.microsoft.com/office/drawing/2014/main" val="398179642"/>
                  </a:ext>
                </a:extLst>
              </a:tr>
              <a:tr h="370840">
                <a:tc>
                  <a:txBody>
                    <a:bodyPr/>
                    <a:lstStyle/>
                    <a:p>
                      <a:r>
                        <a:rPr lang="en-GB"/>
                        <a:t>Qualification EDSN</a:t>
                      </a:r>
                    </a:p>
                  </a:txBody>
                  <a:tcPr/>
                </a:tc>
                <a:tc>
                  <a:txBody>
                    <a:bodyPr/>
                    <a:lstStyle/>
                    <a:p>
                      <a:r>
                        <a:rPr lang="en-GB"/>
                        <a:t>Frans Willem Strabucchi (integration manager EDSN)</a:t>
                      </a:r>
                    </a:p>
                  </a:txBody>
                  <a:tcPr/>
                </a:tc>
                <a:extLst>
                  <a:ext uri="{0D108BD9-81ED-4DB2-BD59-A6C34878D82A}">
                    <a16:rowId xmlns:a16="http://schemas.microsoft.com/office/drawing/2014/main" val="3437914022"/>
                  </a:ext>
                </a:extLst>
              </a:tr>
              <a:tr h="370840">
                <a:tc>
                  <a:txBody>
                    <a:bodyPr/>
                    <a:lstStyle/>
                    <a:p>
                      <a:r>
                        <a:rPr lang="en-GB">
                          <a:solidFill>
                            <a:schemeClr val="bg1"/>
                          </a:solidFill>
                        </a:rPr>
                        <a:t>Information aimed at market role supplier</a:t>
                      </a:r>
                    </a:p>
                  </a:txBody>
                  <a:tcPr>
                    <a:solidFill>
                      <a:schemeClr val="accent1"/>
                    </a:solidFill>
                  </a:tcPr>
                </a:tc>
                <a:tc>
                  <a:txBody>
                    <a:bodyPr/>
                    <a:lstStyle/>
                    <a:p>
                      <a:endParaRPr lang="nl-NL"/>
                    </a:p>
                  </a:txBody>
                  <a:tcPr>
                    <a:solidFill>
                      <a:schemeClr val="accent1"/>
                    </a:solidFill>
                  </a:tcPr>
                </a:tc>
                <a:extLst>
                  <a:ext uri="{0D108BD9-81ED-4DB2-BD59-A6C34878D82A}">
                    <a16:rowId xmlns:a16="http://schemas.microsoft.com/office/drawing/2014/main" val="2062606625"/>
                  </a:ext>
                </a:extLst>
              </a:tr>
              <a:tr h="370840">
                <a:tc>
                  <a:txBody>
                    <a:bodyPr/>
                    <a:lstStyle/>
                    <a:p>
                      <a:r>
                        <a:rPr lang="en-GB"/>
                        <a:t>Processes with impact on market role supplier</a:t>
                      </a:r>
                    </a:p>
                    <a:p>
                      <a:r>
                        <a:rPr lang="en-GB"/>
                        <a:t>Consequences not ready on go-live date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Bram van Straalen (member IISO and notifications team)</a:t>
                      </a:r>
                    </a:p>
                    <a:p>
                      <a:endParaRPr lang="nl-NL"/>
                    </a:p>
                  </a:txBody>
                  <a:tcPr/>
                </a:tc>
                <a:extLst>
                  <a:ext uri="{0D108BD9-81ED-4DB2-BD59-A6C34878D82A}">
                    <a16:rowId xmlns:a16="http://schemas.microsoft.com/office/drawing/2014/main" val="630054830"/>
                  </a:ext>
                </a:extLst>
              </a:tr>
              <a:tr h="370840">
                <a:tc>
                  <a:txBody>
                    <a:bodyPr/>
                    <a:lstStyle/>
                    <a:p>
                      <a:r>
                        <a:rPr lang="en-GB"/>
                        <a:t>Qualification suppliers on MMC-hub</a:t>
                      </a:r>
                    </a:p>
                  </a:txBody>
                  <a:tcPr/>
                </a:tc>
                <a:tc>
                  <a:txBody>
                    <a:bodyPr/>
                    <a:lstStyle/>
                    <a:p>
                      <a:r>
                        <a:rPr lang="en-GB"/>
                        <a:t>Gijsbert Steenaert (programme manager TenneT)</a:t>
                      </a:r>
                    </a:p>
                  </a:txBody>
                  <a:tcPr/>
                </a:tc>
                <a:extLst>
                  <a:ext uri="{0D108BD9-81ED-4DB2-BD59-A6C34878D82A}">
                    <a16:rowId xmlns:a16="http://schemas.microsoft.com/office/drawing/2014/main" val="2747380318"/>
                  </a:ext>
                </a:extLst>
              </a:tr>
              <a:tr h="370840">
                <a:tc>
                  <a:txBody>
                    <a:bodyPr/>
                    <a:lstStyle/>
                    <a:p>
                      <a:r>
                        <a:rPr lang="en-GB"/>
                        <a:t>Wrap-up</a:t>
                      </a:r>
                    </a:p>
                  </a:txBody>
                  <a:tcPr/>
                </a:tc>
                <a:tc>
                  <a:txBody>
                    <a:bodyPr/>
                    <a:lstStyle/>
                    <a:p>
                      <a:r>
                        <a:rPr lang="en-GB" dirty="0"/>
                        <a:t>Mirjam van der Horst</a:t>
                      </a:r>
                    </a:p>
                  </a:txBody>
                  <a:tcPr/>
                </a:tc>
                <a:extLst>
                  <a:ext uri="{0D108BD9-81ED-4DB2-BD59-A6C34878D82A}">
                    <a16:rowId xmlns:a16="http://schemas.microsoft.com/office/drawing/2014/main" val="1452586467"/>
                  </a:ext>
                </a:extLst>
              </a:tr>
            </a:tbl>
          </a:graphicData>
        </a:graphic>
      </p:graphicFrame>
      <p:sp>
        <p:nvSpPr>
          <p:cNvPr id="6" name="Tijdelijke aanduiding voor dianummer 5">
            <a:extLst>
              <a:ext uri="{FF2B5EF4-FFF2-40B4-BE49-F238E27FC236}">
                <a16:creationId xmlns:a16="http://schemas.microsoft.com/office/drawing/2014/main" id="{06C43845-25BB-54EB-18EF-11E25D9A0D6D}"/>
              </a:ext>
            </a:extLst>
          </p:cNvPr>
          <p:cNvSpPr>
            <a:spLocks noGrp="1"/>
          </p:cNvSpPr>
          <p:nvPr>
            <p:ph type="sldNum" sz="quarter" idx="12"/>
          </p:nvPr>
        </p:nvSpPr>
        <p:spPr/>
        <p:txBody>
          <a:bodyPr/>
          <a:lstStyle/>
          <a:p>
            <a:fld id="{6054F54E-B765-BA4C-B13B-E9FB5CE61C5D}" type="slidenum">
              <a:rPr lang="nl-NL" smtClean="0"/>
              <a:pPr/>
              <a:t>5</a:t>
            </a:fld>
            <a:endParaRPr lang="nl-NL"/>
          </a:p>
        </p:txBody>
      </p:sp>
    </p:spTree>
    <p:extLst>
      <p:ext uri="{BB962C8B-B14F-4D97-AF65-F5344CB8AC3E}">
        <p14:creationId xmlns:p14="http://schemas.microsoft.com/office/powerpoint/2010/main" val="2987475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FCF10-26A6-B2D3-ACD2-406EF39ED18F}"/>
              </a:ext>
            </a:extLst>
          </p:cNvPr>
          <p:cNvSpPr>
            <a:spLocks noGrp="1"/>
          </p:cNvSpPr>
          <p:nvPr>
            <p:ph type="ctrTitle"/>
          </p:nvPr>
        </p:nvSpPr>
        <p:spPr/>
        <p:txBody>
          <a:bodyPr>
            <a:normAutofit/>
          </a:bodyPr>
          <a:lstStyle/>
          <a:p>
            <a:r>
              <a:rPr lang="en-GB" sz="4400"/>
              <a:t>Planning 2024</a:t>
            </a:r>
            <a:br>
              <a:rPr lang="en-GB" sz="4400"/>
            </a:br>
            <a:br>
              <a:rPr lang="en-GB" sz="4400"/>
            </a:br>
            <a:r>
              <a:rPr lang="en-GB" sz="2400"/>
              <a:t>Mirjam van der Horst</a:t>
            </a:r>
          </a:p>
        </p:txBody>
      </p:sp>
    </p:spTree>
    <p:extLst>
      <p:ext uri="{BB962C8B-B14F-4D97-AF65-F5344CB8AC3E}">
        <p14:creationId xmlns:p14="http://schemas.microsoft.com/office/powerpoint/2010/main" val="1848361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E116A8B5-7575-3002-EB34-76200EA35028}"/>
              </a:ext>
            </a:extLst>
          </p:cNvPr>
          <p:cNvSpPr>
            <a:spLocks noGrp="1"/>
          </p:cNvSpPr>
          <p:nvPr>
            <p:ph type="sldNum" sz="quarter" idx="12"/>
          </p:nvPr>
        </p:nvSpPr>
        <p:spPr/>
        <p:txBody>
          <a:bodyPr/>
          <a:lstStyle/>
          <a:p>
            <a:fld id="{6054F54E-B765-BA4C-B13B-E9FB5CE61C5D}" type="slidenum">
              <a:rPr lang="nl-NL" smtClean="0"/>
              <a:pPr/>
              <a:t>7</a:t>
            </a:fld>
            <a:endParaRPr lang="nl-NL"/>
          </a:p>
        </p:txBody>
      </p:sp>
      <p:pic>
        <p:nvPicPr>
          <p:cNvPr id="5" name="Afbeelding 4">
            <a:extLst>
              <a:ext uri="{FF2B5EF4-FFF2-40B4-BE49-F238E27FC236}">
                <a16:creationId xmlns:a16="http://schemas.microsoft.com/office/drawing/2014/main" id="{2E629ED3-B79B-56D8-BD5E-D4D2F9931CE9}"/>
              </a:ext>
            </a:extLst>
          </p:cNvPr>
          <p:cNvPicPr>
            <a:picLocks noChangeAspect="1"/>
          </p:cNvPicPr>
          <p:nvPr/>
        </p:nvPicPr>
        <p:blipFill>
          <a:blip r:embed="rId2"/>
          <a:srcRect/>
          <a:stretch/>
        </p:blipFill>
        <p:spPr>
          <a:xfrm>
            <a:off x="338428" y="1766612"/>
            <a:ext cx="11515143" cy="3738930"/>
          </a:xfrm>
          <a:prstGeom prst="rect">
            <a:avLst/>
          </a:prstGeom>
        </p:spPr>
      </p:pic>
      <p:sp>
        <p:nvSpPr>
          <p:cNvPr id="6" name="Titel 1">
            <a:extLst>
              <a:ext uri="{FF2B5EF4-FFF2-40B4-BE49-F238E27FC236}">
                <a16:creationId xmlns:a16="http://schemas.microsoft.com/office/drawing/2014/main" id="{D5124C9C-60FD-F7F8-794A-65C532E57C1B}"/>
              </a:ext>
            </a:extLst>
          </p:cNvPr>
          <p:cNvSpPr txBox="1">
            <a:spLocks/>
          </p:cNvSpPr>
          <p:nvPr/>
        </p:nvSpPr>
        <p:spPr>
          <a:xfrm>
            <a:off x="838200" y="455649"/>
            <a:ext cx="9986319" cy="9499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solidFill>
                  <a:schemeClr val="accent1"/>
                </a:solidFill>
              </a:rPr>
              <a:t>Milestone planning</a:t>
            </a:r>
          </a:p>
        </p:txBody>
      </p:sp>
      <p:sp>
        <p:nvSpPr>
          <p:cNvPr id="2" name="Прямокутник 1">
            <a:extLst>
              <a:ext uri="{FF2B5EF4-FFF2-40B4-BE49-F238E27FC236}">
                <a16:creationId xmlns:a16="http://schemas.microsoft.com/office/drawing/2014/main" id="{B800DE8C-E2DE-027C-BFC7-5F4B7F6F920E}"/>
              </a:ext>
            </a:extLst>
          </p:cNvPr>
          <p:cNvSpPr/>
          <p:nvPr/>
        </p:nvSpPr>
        <p:spPr>
          <a:xfrm>
            <a:off x="912922" y="2034481"/>
            <a:ext cx="170688" cy="343556"/>
          </a:xfrm>
          <a:prstGeom prst="rect">
            <a:avLst/>
          </a:prstGeom>
          <a:noFill/>
          <a:ln>
            <a:noFill/>
          </a:ln>
        </p:spPr>
        <p:txBody>
          <a:bodyPr lIns="0" tIns="0" rIns="0" bIns="0">
            <a:spAutoFit/>
          </a:bodyPr>
          <a:lstStyle/>
          <a:p>
            <a:pPr indent="0">
              <a:lnSpc>
                <a:spcPct val="118000"/>
              </a:lnSpc>
            </a:pPr>
            <a:r>
              <a:rPr lang="en-GB" sz="650">
                <a:solidFill>
                  <a:srgbClr val="00B050"/>
                </a:solidFill>
                <a:effectLst>
                  <a:outerShdw blurRad="50800" dist="38100" dir="2700000" algn="tl" rotWithShape="0">
                    <a:prstClr val="black">
                      <a:alpha val="40000"/>
                    </a:prstClr>
                  </a:outerShdw>
                </a:effectLst>
                <a:latin typeface="Arial"/>
              </a:rPr>
              <a:t>T0</a:t>
            </a:r>
          </a:p>
          <a:p>
            <a:pPr indent="0">
              <a:lnSpc>
                <a:spcPct val="118000"/>
              </a:lnSpc>
            </a:pPr>
            <a:r>
              <a:rPr lang="en-GB" sz="650">
                <a:solidFill>
                  <a:srgbClr val="00B050"/>
                </a:solidFill>
                <a:effectLst>
                  <a:outerShdw blurRad="50800" dist="38100" dir="2700000" algn="tl" rotWithShape="0">
                    <a:prstClr val="black">
                      <a:alpha val="40000"/>
                    </a:prstClr>
                  </a:outerShdw>
                </a:effectLst>
                <a:latin typeface="Arial"/>
              </a:rPr>
              <a:t>14</a:t>
            </a:r>
          </a:p>
          <a:p>
            <a:pPr indent="0">
              <a:lnSpc>
                <a:spcPct val="118000"/>
              </a:lnSpc>
            </a:pPr>
            <a:r>
              <a:rPr lang="en-GB" sz="650">
                <a:solidFill>
                  <a:srgbClr val="00B050"/>
                </a:solidFill>
                <a:effectLst>
                  <a:outerShdw blurRad="50800" dist="38100" dir="2700000" algn="tl" rotWithShape="0">
                    <a:prstClr val="black">
                      <a:alpha val="40000"/>
                    </a:prstClr>
                  </a:outerShdw>
                </a:effectLst>
                <a:latin typeface="Arial"/>
              </a:rPr>
              <a:t>ok</a:t>
            </a:r>
          </a:p>
        </p:txBody>
      </p:sp>
      <p:sp>
        <p:nvSpPr>
          <p:cNvPr id="4" name="Прямокутник 3">
            <a:extLst>
              <a:ext uri="{FF2B5EF4-FFF2-40B4-BE49-F238E27FC236}">
                <a16:creationId xmlns:a16="http://schemas.microsoft.com/office/drawing/2014/main" id="{1500DA33-E6ED-8AA8-BE84-F59D73A6C441}"/>
              </a:ext>
            </a:extLst>
          </p:cNvPr>
          <p:cNvSpPr/>
          <p:nvPr/>
        </p:nvSpPr>
        <p:spPr>
          <a:xfrm>
            <a:off x="2164526" y="2316481"/>
            <a:ext cx="397545" cy="123111"/>
          </a:xfrm>
          <a:prstGeom prst="rect">
            <a:avLst/>
          </a:prstGeom>
          <a:noFill/>
          <a:ln>
            <a:noFill/>
          </a:ln>
        </p:spPr>
        <p:txBody>
          <a:bodyPr wrap="none" lIns="0" tIns="0" rIns="0" bIns="0">
            <a:spAutoFit/>
          </a:bodyPr>
          <a:lstStyle/>
          <a:p>
            <a:pPr indent="0"/>
            <a:r>
              <a:rPr lang="en-GB" sz="800">
                <a:solidFill>
                  <a:srgbClr val="FFFFFF"/>
                </a:solidFill>
                <a:latin typeface="Arial"/>
              </a:rPr>
              <a:t>2024 Q1</a:t>
            </a:r>
          </a:p>
        </p:txBody>
      </p:sp>
      <p:sp>
        <p:nvSpPr>
          <p:cNvPr id="7" name="Прямокутник 6">
            <a:extLst>
              <a:ext uri="{FF2B5EF4-FFF2-40B4-BE49-F238E27FC236}">
                <a16:creationId xmlns:a16="http://schemas.microsoft.com/office/drawing/2014/main" id="{75B0627F-2915-A129-F19C-F4CD8A4CF4E1}"/>
              </a:ext>
            </a:extLst>
          </p:cNvPr>
          <p:cNvSpPr/>
          <p:nvPr/>
        </p:nvSpPr>
        <p:spPr>
          <a:xfrm>
            <a:off x="421979" y="3130482"/>
            <a:ext cx="390684" cy="865632"/>
          </a:xfrm>
          <a:prstGeom prst="rect">
            <a:avLst/>
          </a:prstGeom>
          <a:noFill/>
          <a:ln>
            <a:noFill/>
          </a:ln>
        </p:spPr>
        <p:txBody>
          <a:bodyPr vert="vert270" lIns="0" tIns="0" rIns="0" bIns="0">
            <a:spAutoFit/>
          </a:bodyPr>
          <a:lstStyle/>
          <a:p>
            <a:pPr indent="0" algn="ctr">
              <a:lnSpc>
                <a:spcPct val="118000"/>
              </a:lnSpc>
            </a:pPr>
            <a:r>
              <a:rPr lang="en-GB" sz="550" b="1">
                <a:solidFill>
                  <a:srgbClr val="FFFFFF"/>
                </a:solidFill>
                <a:latin typeface="Arial"/>
              </a:rPr>
              <a:t>IC 275 IC257</a:t>
            </a:r>
          </a:p>
          <a:p>
            <a:pPr indent="0" algn="ctr">
              <a:lnSpc>
                <a:spcPct val="118000"/>
              </a:lnSpc>
            </a:pPr>
            <a:r>
              <a:rPr lang="en-GB" sz="550" b="1">
                <a:solidFill>
                  <a:srgbClr val="FFFFFF"/>
                </a:solidFill>
                <a:latin typeface="Arial"/>
              </a:rPr>
              <a:t>IC187 IC279</a:t>
            </a:r>
          </a:p>
          <a:p>
            <a:pPr indent="0" algn="ctr">
              <a:lnSpc>
                <a:spcPct val="118000"/>
              </a:lnSpc>
            </a:pPr>
            <a:r>
              <a:rPr lang="en-GB" sz="550" b="1">
                <a:solidFill>
                  <a:srgbClr val="FFFFFF"/>
                </a:solidFill>
                <a:latin typeface="Arial"/>
              </a:rPr>
              <a:t>IC280 Light (receipt) DSO</a:t>
            </a:r>
          </a:p>
        </p:txBody>
      </p:sp>
      <p:sp>
        <p:nvSpPr>
          <p:cNvPr id="8" name="Прямокутник 7">
            <a:extLst>
              <a:ext uri="{FF2B5EF4-FFF2-40B4-BE49-F238E27FC236}">
                <a16:creationId xmlns:a16="http://schemas.microsoft.com/office/drawing/2014/main" id="{C0616EFE-1B8F-A298-AA51-956077FFC77B}"/>
              </a:ext>
            </a:extLst>
          </p:cNvPr>
          <p:cNvSpPr/>
          <p:nvPr/>
        </p:nvSpPr>
        <p:spPr>
          <a:xfrm>
            <a:off x="580404" y="4535111"/>
            <a:ext cx="84639" cy="644407"/>
          </a:xfrm>
          <a:prstGeom prst="rect">
            <a:avLst/>
          </a:prstGeom>
          <a:noFill/>
          <a:ln>
            <a:noFill/>
          </a:ln>
        </p:spPr>
        <p:txBody>
          <a:bodyPr vert="vert270" wrap="none" lIns="0" tIns="0" rIns="0" bIns="0">
            <a:spAutoFit/>
          </a:bodyPr>
          <a:lstStyle/>
          <a:p>
            <a:pPr indent="0" algn="r"/>
            <a:r>
              <a:rPr lang="en-GB" sz="550" b="1">
                <a:solidFill>
                  <a:srgbClr val="FFFFFF"/>
                </a:solidFill>
                <a:latin typeface="Arial"/>
              </a:rPr>
              <a:t>MMC HUB TENNET</a:t>
            </a:r>
          </a:p>
        </p:txBody>
      </p:sp>
      <p:sp>
        <p:nvSpPr>
          <p:cNvPr id="9" name="Прямокутник 8">
            <a:extLst>
              <a:ext uri="{FF2B5EF4-FFF2-40B4-BE49-F238E27FC236}">
                <a16:creationId xmlns:a16="http://schemas.microsoft.com/office/drawing/2014/main" id="{B1F665F8-27E0-3FC3-2741-39F0169F7841}"/>
              </a:ext>
            </a:extLst>
          </p:cNvPr>
          <p:cNvSpPr/>
          <p:nvPr/>
        </p:nvSpPr>
        <p:spPr>
          <a:xfrm>
            <a:off x="2500662" y="5013960"/>
            <a:ext cx="1195840" cy="92333"/>
          </a:xfrm>
          <a:prstGeom prst="rect">
            <a:avLst/>
          </a:prstGeom>
          <a:noFill/>
          <a:ln>
            <a:noFill/>
          </a:ln>
        </p:spPr>
        <p:txBody>
          <a:bodyPr wrap="none" lIns="0" tIns="0" rIns="0" bIns="0">
            <a:spAutoFit/>
          </a:bodyPr>
          <a:lstStyle/>
          <a:p>
            <a:pPr indent="0"/>
            <a:r>
              <a:rPr lang="en-GB" sz="600" b="1">
                <a:latin typeface="Arial"/>
              </a:rPr>
              <a:t>MMC-HUB (construction, internal testing)</a:t>
            </a:r>
          </a:p>
        </p:txBody>
      </p:sp>
      <p:sp>
        <p:nvSpPr>
          <p:cNvPr id="10" name="Прямокутник 9">
            <a:extLst>
              <a:ext uri="{FF2B5EF4-FFF2-40B4-BE49-F238E27FC236}">
                <a16:creationId xmlns:a16="http://schemas.microsoft.com/office/drawing/2014/main" id="{542F0E19-B363-4825-BBAC-195C748926B3}"/>
              </a:ext>
            </a:extLst>
          </p:cNvPr>
          <p:cNvSpPr/>
          <p:nvPr/>
        </p:nvSpPr>
        <p:spPr>
          <a:xfrm>
            <a:off x="4605373" y="4494125"/>
            <a:ext cx="1453924" cy="92333"/>
          </a:xfrm>
          <a:prstGeom prst="rect">
            <a:avLst/>
          </a:prstGeom>
          <a:noFill/>
          <a:ln>
            <a:noFill/>
          </a:ln>
        </p:spPr>
        <p:txBody>
          <a:bodyPr wrap="none" lIns="0" tIns="0" rIns="0" bIns="0">
            <a:spAutoFit/>
          </a:bodyPr>
          <a:lstStyle/>
          <a:p>
            <a:pPr indent="0"/>
            <a:r>
              <a:rPr lang="en-GB" sz="600" b="1" u="sng">
                <a:latin typeface="Arial"/>
              </a:rPr>
              <a:t>Suppliers</a:t>
            </a:r>
            <a:r>
              <a:rPr lang="en-GB" sz="600" b="1">
                <a:latin typeface="Arial"/>
              </a:rPr>
              <a:t> TQF technical connection</a:t>
            </a:r>
          </a:p>
        </p:txBody>
      </p:sp>
      <p:sp>
        <p:nvSpPr>
          <p:cNvPr id="11" name="Прямокутник 10">
            <a:extLst>
              <a:ext uri="{FF2B5EF4-FFF2-40B4-BE49-F238E27FC236}">
                <a16:creationId xmlns:a16="http://schemas.microsoft.com/office/drawing/2014/main" id="{ABF0C2B0-D440-E9AB-BB06-3DA9294D69A1}"/>
              </a:ext>
            </a:extLst>
          </p:cNvPr>
          <p:cNvSpPr/>
          <p:nvPr/>
        </p:nvSpPr>
        <p:spPr>
          <a:xfrm>
            <a:off x="3220609" y="3519050"/>
            <a:ext cx="966611" cy="84639"/>
          </a:xfrm>
          <a:prstGeom prst="rect">
            <a:avLst/>
          </a:prstGeom>
          <a:noFill/>
          <a:ln>
            <a:noFill/>
          </a:ln>
        </p:spPr>
        <p:txBody>
          <a:bodyPr wrap="none" lIns="0" tIns="0" rIns="0" bIns="0">
            <a:spAutoFit/>
          </a:bodyPr>
          <a:lstStyle/>
          <a:p>
            <a:pPr indent="0"/>
            <a:r>
              <a:rPr lang="en-GB" sz="550" b="1">
                <a:latin typeface="Arial"/>
              </a:rPr>
              <a:t>CONSTRUCTION AND INTERNAL TESTING</a:t>
            </a:r>
          </a:p>
        </p:txBody>
      </p:sp>
      <p:sp>
        <p:nvSpPr>
          <p:cNvPr id="12" name="Прямокутник 11">
            <a:extLst>
              <a:ext uri="{FF2B5EF4-FFF2-40B4-BE49-F238E27FC236}">
                <a16:creationId xmlns:a16="http://schemas.microsoft.com/office/drawing/2014/main" id="{33431E42-63DF-DA6E-6E83-5E10BD542CBE}"/>
              </a:ext>
            </a:extLst>
          </p:cNvPr>
          <p:cNvSpPr/>
          <p:nvPr/>
        </p:nvSpPr>
        <p:spPr>
          <a:xfrm>
            <a:off x="7031067" y="5028659"/>
            <a:ext cx="395942" cy="84639"/>
          </a:xfrm>
          <a:prstGeom prst="rect">
            <a:avLst/>
          </a:prstGeom>
          <a:noFill/>
          <a:ln>
            <a:noFill/>
          </a:ln>
        </p:spPr>
        <p:txBody>
          <a:bodyPr wrap="none" lIns="0" tIns="0" rIns="0" bIns="0">
            <a:spAutoFit/>
          </a:bodyPr>
          <a:lstStyle/>
          <a:p>
            <a:pPr indent="0"/>
            <a:r>
              <a:rPr lang="en-GB" sz="550" b="1">
                <a:latin typeface="Arial"/>
              </a:rPr>
              <a:t>Summer recess</a:t>
            </a:r>
          </a:p>
        </p:txBody>
      </p:sp>
      <p:sp>
        <p:nvSpPr>
          <p:cNvPr id="13" name="Прямокутник 12">
            <a:extLst>
              <a:ext uri="{FF2B5EF4-FFF2-40B4-BE49-F238E27FC236}">
                <a16:creationId xmlns:a16="http://schemas.microsoft.com/office/drawing/2014/main" id="{ECC5C2BB-C642-6ABB-B036-2BA57D3659BE}"/>
              </a:ext>
            </a:extLst>
          </p:cNvPr>
          <p:cNvSpPr/>
          <p:nvPr/>
        </p:nvSpPr>
        <p:spPr>
          <a:xfrm>
            <a:off x="7427009" y="4494125"/>
            <a:ext cx="1946046" cy="100027"/>
          </a:xfrm>
          <a:prstGeom prst="rect">
            <a:avLst/>
          </a:prstGeom>
          <a:noFill/>
          <a:ln>
            <a:noFill/>
          </a:ln>
        </p:spPr>
        <p:txBody>
          <a:bodyPr wrap="none" lIns="0" tIns="0" rIns="0" bIns="0">
            <a:spAutoFit/>
          </a:bodyPr>
          <a:lstStyle/>
          <a:p>
            <a:pPr indent="0" algn="r"/>
            <a:r>
              <a:rPr lang="en-GB" sz="650" b="1">
                <a:latin typeface="Arial"/>
              </a:rPr>
              <a:t>Market parties TQF functional testing &amp; qualification</a:t>
            </a:r>
          </a:p>
        </p:txBody>
      </p:sp>
      <p:sp>
        <p:nvSpPr>
          <p:cNvPr id="14" name="Прямокутник 13">
            <a:extLst>
              <a:ext uri="{FF2B5EF4-FFF2-40B4-BE49-F238E27FC236}">
                <a16:creationId xmlns:a16="http://schemas.microsoft.com/office/drawing/2014/main" id="{09B7E371-A59C-4C1D-1962-1D8B7895E9F3}"/>
              </a:ext>
            </a:extLst>
          </p:cNvPr>
          <p:cNvSpPr/>
          <p:nvPr/>
        </p:nvSpPr>
        <p:spPr>
          <a:xfrm>
            <a:off x="8563205" y="4712208"/>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15" name="Прямокутник 14">
            <a:extLst>
              <a:ext uri="{FF2B5EF4-FFF2-40B4-BE49-F238E27FC236}">
                <a16:creationId xmlns:a16="http://schemas.microsoft.com/office/drawing/2014/main" id="{8F875D70-2D40-CDF5-3C1D-8673A256B5A2}"/>
              </a:ext>
            </a:extLst>
          </p:cNvPr>
          <p:cNvSpPr/>
          <p:nvPr/>
        </p:nvSpPr>
        <p:spPr>
          <a:xfrm>
            <a:off x="8758511" y="4921627"/>
            <a:ext cx="109004" cy="61555"/>
          </a:xfrm>
          <a:prstGeom prst="rect">
            <a:avLst/>
          </a:prstGeom>
          <a:noFill/>
          <a:ln>
            <a:noFill/>
          </a:ln>
        </p:spPr>
        <p:txBody>
          <a:bodyPr wrap="none" lIns="0" tIns="0" rIns="0" bIns="0">
            <a:spAutoFit/>
          </a:bodyPr>
          <a:lstStyle/>
          <a:p>
            <a:pPr indent="0"/>
            <a:r>
              <a:rPr lang="en-GB" sz="400" b="1" cap="all">
                <a:latin typeface="Arial"/>
              </a:rPr>
              <a:t>gat</a:t>
            </a:r>
          </a:p>
        </p:txBody>
      </p:sp>
      <p:sp>
        <p:nvSpPr>
          <p:cNvPr id="16" name="Прямокутник 15">
            <a:extLst>
              <a:ext uri="{FF2B5EF4-FFF2-40B4-BE49-F238E27FC236}">
                <a16:creationId xmlns:a16="http://schemas.microsoft.com/office/drawing/2014/main" id="{5DBD75E8-8DCB-562D-7FF0-A469F01945EE}"/>
              </a:ext>
            </a:extLst>
          </p:cNvPr>
          <p:cNvSpPr/>
          <p:nvPr/>
        </p:nvSpPr>
        <p:spPr>
          <a:xfrm>
            <a:off x="8894554" y="5117963"/>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17" name="Прямокутник 16">
            <a:extLst>
              <a:ext uri="{FF2B5EF4-FFF2-40B4-BE49-F238E27FC236}">
                <a16:creationId xmlns:a16="http://schemas.microsoft.com/office/drawing/2014/main" id="{9029DFD1-79CA-70C3-A305-8E572E841FF1}"/>
              </a:ext>
            </a:extLst>
          </p:cNvPr>
          <p:cNvSpPr/>
          <p:nvPr/>
        </p:nvSpPr>
        <p:spPr>
          <a:xfrm>
            <a:off x="9009730" y="5304522"/>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18" name="Прямокутник 17">
            <a:extLst>
              <a:ext uri="{FF2B5EF4-FFF2-40B4-BE49-F238E27FC236}">
                <a16:creationId xmlns:a16="http://schemas.microsoft.com/office/drawing/2014/main" id="{05F55D75-8D55-7191-6516-9A63DEF1086A}"/>
              </a:ext>
            </a:extLst>
          </p:cNvPr>
          <p:cNvSpPr/>
          <p:nvPr/>
        </p:nvSpPr>
        <p:spPr>
          <a:xfrm>
            <a:off x="7906258" y="5028660"/>
            <a:ext cx="357470" cy="84639"/>
          </a:xfrm>
          <a:prstGeom prst="rect">
            <a:avLst/>
          </a:prstGeom>
          <a:noFill/>
          <a:ln>
            <a:noFill/>
          </a:ln>
        </p:spPr>
        <p:txBody>
          <a:bodyPr wrap="none" lIns="0" tIns="0" rIns="0" bIns="0">
            <a:spAutoFit/>
          </a:bodyPr>
          <a:lstStyle/>
          <a:p>
            <a:pPr indent="0"/>
            <a:r>
              <a:rPr lang="en-GB" sz="550" b="1">
                <a:latin typeface="Arial"/>
              </a:rPr>
              <a:t>Lead group</a:t>
            </a:r>
          </a:p>
        </p:txBody>
      </p:sp>
      <p:sp>
        <p:nvSpPr>
          <p:cNvPr id="19" name="Прямокутник 18">
            <a:extLst>
              <a:ext uri="{FF2B5EF4-FFF2-40B4-BE49-F238E27FC236}">
                <a16:creationId xmlns:a16="http://schemas.microsoft.com/office/drawing/2014/main" id="{C503EBC6-7E03-FC10-0632-6BDF8255DAFD}"/>
              </a:ext>
            </a:extLst>
          </p:cNvPr>
          <p:cNvSpPr/>
          <p:nvPr/>
        </p:nvSpPr>
        <p:spPr>
          <a:xfrm>
            <a:off x="9683173" y="4570487"/>
            <a:ext cx="796693" cy="92333"/>
          </a:xfrm>
          <a:prstGeom prst="rect">
            <a:avLst/>
          </a:prstGeom>
          <a:noFill/>
          <a:ln>
            <a:noFill/>
          </a:ln>
        </p:spPr>
        <p:txBody>
          <a:bodyPr wrap="none" lIns="0" tIns="0" rIns="0" bIns="0">
            <a:spAutoFit/>
          </a:bodyPr>
          <a:lstStyle/>
          <a:p>
            <a:pPr indent="0"/>
            <a:r>
              <a:rPr lang="en-GB" sz="600" b="1">
                <a:latin typeface="Arial"/>
              </a:rPr>
              <a:t>Preparation Go Live</a:t>
            </a:r>
          </a:p>
        </p:txBody>
      </p:sp>
      <p:sp>
        <p:nvSpPr>
          <p:cNvPr id="20" name="Прямокутник 19">
            <a:extLst>
              <a:ext uri="{FF2B5EF4-FFF2-40B4-BE49-F238E27FC236}">
                <a16:creationId xmlns:a16="http://schemas.microsoft.com/office/drawing/2014/main" id="{BBAA9548-F937-7EBA-B2A3-2F6AC32080CD}"/>
              </a:ext>
            </a:extLst>
          </p:cNvPr>
          <p:cNvSpPr/>
          <p:nvPr/>
        </p:nvSpPr>
        <p:spPr>
          <a:xfrm>
            <a:off x="9690856" y="3551366"/>
            <a:ext cx="727763" cy="84639"/>
          </a:xfrm>
          <a:prstGeom prst="rect">
            <a:avLst/>
          </a:prstGeom>
          <a:noFill/>
          <a:ln>
            <a:noFill/>
          </a:ln>
        </p:spPr>
        <p:txBody>
          <a:bodyPr wrap="none" lIns="0" tIns="0" rIns="0" bIns="0">
            <a:spAutoFit/>
          </a:bodyPr>
          <a:lstStyle/>
          <a:p>
            <a:pPr indent="0"/>
            <a:r>
              <a:rPr lang="en-GB" sz="550" b="1">
                <a:latin typeface="Arial"/>
              </a:rPr>
              <a:t>Preparation Go Live</a:t>
            </a:r>
          </a:p>
        </p:txBody>
      </p:sp>
      <p:sp>
        <p:nvSpPr>
          <p:cNvPr id="21" name="Прямокутник 20">
            <a:extLst>
              <a:ext uri="{FF2B5EF4-FFF2-40B4-BE49-F238E27FC236}">
                <a16:creationId xmlns:a16="http://schemas.microsoft.com/office/drawing/2014/main" id="{9CA123AD-4F5C-AEB4-ECF4-46815E7AB602}"/>
              </a:ext>
            </a:extLst>
          </p:cNvPr>
          <p:cNvSpPr/>
          <p:nvPr/>
        </p:nvSpPr>
        <p:spPr>
          <a:xfrm>
            <a:off x="11122598" y="4191000"/>
            <a:ext cx="237244" cy="84639"/>
          </a:xfrm>
          <a:prstGeom prst="rect">
            <a:avLst/>
          </a:prstGeom>
          <a:noFill/>
          <a:ln>
            <a:noFill/>
          </a:ln>
        </p:spPr>
        <p:txBody>
          <a:bodyPr wrap="none" lIns="0" tIns="0" rIns="0" bIns="0">
            <a:spAutoFit/>
          </a:bodyPr>
          <a:lstStyle/>
          <a:p>
            <a:pPr indent="0"/>
            <a:r>
              <a:rPr lang="en-GB" sz="550" b="1">
                <a:latin typeface="Arial"/>
              </a:rPr>
              <a:t>GoLive</a:t>
            </a:r>
          </a:p>
        </p:txBody>
      </p:sp>
      <p:sp>
        <p:nvSpPr>
          <p:cNvPr id="22" name="Прямокутник 21">
            <a:extLst>
              <a:ext uri="{FF2B5EF4-FFF2-40B4-BE49-F238E27FC236}">
                <a16:creationId xmlns:a16="http://schemas.microsoft.com/office/drawing/2014/main" id="{B1EFD21E-7E20-656B-2A49-9D3360F71947}"/>
              </a:ext>
            </a:extLst>
          </p:cNvPr>
          <p:cNvSpPr/>
          <p:nvPr/>
        </p:nvSpPr>
        <p:spPr>
          <a:xfrm>
            <a:off x="7880363" y="3524730"/>
            <a:ext cx="387927" cy="92333"/>
          </a:xfrm>
          <a:prstGeom prst="rect">
            <a:avLst/>
          </a:prstGeom>
          <a:noFill/>
          <a:ln>
            <a:noFill/>
          </a:ln>
        </p:spPr>
        <p:txBody>
          <a:bodyPr wrap="none" lIns="0" tIns="0" rIns="0" bIns="0">
            <a:spAutoFit/>
          </a:bodyPr>
          <a:lstStyle/>
          <a:p>
            <a:pPr indent="0"/>
            <a:r>
              <a:rPr lang="en-GB" sz="600" b="1">
                <a:latin typeface="Arial"/>
              </a:rPr>
              <a:t>Lead group</a:t>
            </a:r>
          </a:p>
        </p:txBody>
      </p:sp>
      <p:sp>
        <p:nvSpPr>
          <p:cNvPr id="23" name="Прямокутник 22">
            <a:extLst>
              <a:ext uri="{FF2B5EF4-FFF2-40B4-BE49-F238E27FC236}">
                <a16:creationId xmlns:a16="http://schemas.microsoft.com/office/drawing/2014/main" id="{4D133748-5EB2-5F5C-D239-BC810CA20F24}"/>
              </a:ext>
            </a:extLst>
          </p:cNvPr>
          <p:cNvSpPr/>
          <p:nvPr/>
        </p:nvSpPr>
        <p:spPr>
          <a:xfrm>
            <a:off x="4800824" y="2309584"/>
            <a:ext cx="344646" cy="107722"/>
          </a:xfrm>
          <a:prstGeom prst="rect">
            <a:avLst/>
          </a:prstGeom>
          <a:noFill/>
          <a:ln>
            <a:noFill/>
          </a:ln>
        </p:spPr>
        <p:txBody>
          <a:bodyPr wrap="none" lIns="0" tIns="0" rIns="0" bIns="0">
            <a:spAutoFit/>
          </a:bodyPr>
          <a:lstStyle/>
          <a:p>
            <a:pPr indent="0"/>
            <a:r>
              <a:rPr lang="en-GB" sz="700">
                <a:solidFill>
                  <a:srgbClr val="FFFFFF"/>
                </a:solidFill>
                <a:latin typeface="Arial"/>
              </a:rPr>
              <a:t>2024 Q2</a:t>
            </a:r>
          </a:p>
        </p:txBody>
      </p:sp>
      <p:sp>
        <p:nvSpPr>
          <p:cNvPr id="24" name="Прямокутник 23">
            <a:extLst>
              <a:ext uri="{FF2B5EF4-FFF2-40B4-BE49-F238E27FC236}">
                <a16:creationId xmlns:a16="http://schemas.microsoft.com/office/drawing/2014/main" id="{A653EF20-74E7-DA1F-353D-51D03A5DE64F}"/>
              </a:ext>
            </a:extLst>
          </p:cNvPr>
          <p:cNvSpPr/>
          <p:nvPr/>
        </p:nvSpPr>
        <p:spPr>
          <a:xfrm>
            <a:off x="905566" y="2676281"/>
            <a:ext cx="92333" cy="171522"/>
          </a:xfrm>
          <a:prstGeom prst="rect">
            <a:avLst/>
          </a:prstGeom>
          <a:noFill/>
          <a:ln>
            <a:noFill/>
          </a:ln>
        </p:spPr>
        <p:txBody>
          <a:bodyPr vert="vert270" wrap="none" lIns="0" tIns="0" rIns="0" bIns="0">
            <a:spAutoFit/>
          </a:bodyPr>
          <a:lstStyle/>
          <a:p>
            <a:pPr indent="0"/>
            <a:r>
              <a:rPr lang="en-GB" sz="600">
                <a:latin typeface="Arial"/>
              </a:rPr>
              <a:t>9 Oct</a:t>
            </a:r>
          </a:p>
        </p:txBody>
      </p:sp>
      <p:sp>
        <p:nvSpPr>
          <p:cNvPr id="25" name="Прямокутник 24">
            <a:extLst>
              <a:ext uri="{FF2B5EF4-FFF2-40B4-BE49-F238E27FC236}">
                <a16:creationId xmlns:a16="http://schemas.microsoft.com/office/drawing/2014/main" id="{C9AA40A6-EBFA-4522-707E-A031C60DD90B}"/>
              </a:ext>
            </a:extLst>
          </p:cNvPr>
          <p:cNvSpPr/>
          <p:nvPr/>
        </p:nvSpPr>
        <p:spPr>
          <a:xfrm>
            <a:off x="1145689" y="2680334"/>
            <a:ext cx="92333" cy="173124"/>
          </a:xfrm>
          <a:prstGeom prst="rect">
            <a:avLst/>
          </a:prstGeom>
          <a:noFill/>
          <a:ln>
            <a:noFill/>
          </a:ln>
        </p:spPr>
        <p:txBody>
          <a:bodyPr vert="vert270" wrap="none" lIns="0" tIns="0" rIns="0" bIns="0">
            <a:spAutoFit/>
          </a:bodyPr>
          <a:lstStyle/>
          <a:p>
            <a:pPr indent="0"/>
            <a:r>
              <a:rPr lang="en-GB" sz="600">
                <a:latin typeface="Arial"/>
              </a:rPr>
              <a:t>1 Jan</a:t>
            </a:r>
          </a:p>
        </p:txBody>
      </p:sp>
      <p:sp>
        <p:nvSpPr>
          <p:cNvPr id="26" name="Прямокутник 25">
            <a:extLst>
              <a:ext uri="{FF2B5EF4-FFF2-40B4-BE49-F238E27FC236}">
                <a16:creationId xmlns:a16="http://schemas.microsoft.com/office/drawing/2014/main" id="{BA844ACD-B921-E265-7964-5368F38698EF}"/>
              </a:ext>
            </a:extLst>
          </p:cNvPr>
          <p:cNvSpPr/>
          <p:nvPr/>
        </p:nvSpPr>
        <p:spPr>
          <a:xfrm>
            <a:off x="1341566" y="2678031"/>
            <a:ext cx="92333" cy="173124"/>
          </a:xfrm>
          <a:prstGeom prst="rect">
            <a:avLst/>
          </a:prstGeom>
          <a:noFill/>
          <a:ln>
            <a:noFill/>
          </a:ln>
        </p:spPr>
        <p:txBody>
          <a:bodyPr vert="vert270" wrap="none" lIns="0" tIns="0" rIns="0" bIns="0">
            <a:spAutoFit/>
          </a:bodyPr>
          <a:lstStyle/>
          <a:p>
            <a:pPr indent="0"/>
            <a:r>
              <a:rPr lang="en-GB" sz="600">
                <a:latin typeface="Arial"/>
              </a:rPr>
              <a:t>8 Jan</a:t>
            </a:r>
          </a:p>
        </p:txBody>
      </p:sp>
      <p:sp>
        <p:nvSpPr>
          <p:cNvPr id="27" name="Прямокутник 26">
            <a:extLst>
              <a:ext uri="{FF2B5EF4-FFF2-40B4-BE49-F238E27FC236}">
                <a16:creationId xmlns:a16="http://schemas.microsoft.com/office/drawing/2014/main" id="{084F212C-BF62-23E8-6F55-F895B0493245}"/>
              </a:ext>
            </a:extLst>
          </p:cNvPr>
          <p:cNvSpPr/>
          <p:nvPr/>
        </p:nvSpPr>
        <p:spPr>
          <a:xfrm>
            <a:off x="1538606" y="2638270"/>
            <a:ext cx="92333" cy="216406"/>
          </a:xfrm>
          <a:prstGeom prst="rect">
            <a:avLst/>
          </a:prstGeom>
          <a:noFill/>
          <a:ln>
            <a:noFill/>
          </a:ln>
        </p:spPr>
        <p:txBody>
          <a:bodyPr vert="vert270" wrap="none" lIns="0" tIns="0" rIns="0" bIns="0">
            <a:spAutoFit/>
          </a:bodyPr>
          <a:lstStyle/>
          <a:p>
            <a:pPr indent="0"/>
            <a:r>
              <a:rPr lang="en-GB" sz="600">
                <a:latin typeface="Arial"/>
              </a:rPr>
              <a:t>15 Jan</a:t>
            </a:r>
          </a:p>
        </p:txBody>
      </p:sp>
      <p:sp>
        <p:nvSpPr>
          <p:cNvPr id="28" name="Прямокутник 27">
            <a:extLst>
              <a:ext uri="{FF2B5EF4-FFF2-40B4-BE49-F238E27FC236}">
                <a16:creationId xmlns:a16="http://schemas.microsoft.com/office/drawing/2014/main" id="{41741BD8-286F-5DEE-C6F1-44341F2F9360}"/>
              </a:ext>
            </a:extLst>
          </p:cNvPr>
          <p:cNvSpPr/>
          <p:nvPr/>
        </p:nvSpPr>
        <p:spPr>
          <a:xfrm>
            <a:off x="1740803" y="2640062"/>
            <a:ext cx="92333" cy="216406"/>
          </a:xfrm>
          <a:prstGeom prst="rect">
            <a:avLst/>
          </a:prstGeom>
          <a:noFill/>
          <a:ln>
            <a:noFill/>
          </a:ln>
        </p:spPr>
        <p:txBody>
          <a:bodyPr vert="vert270" wrap="none" lIns="0" tIns="0" rIns="0" bIns="0">
            <a:spAutoFit/>
          </a:bodyPr>
          <a:lstStyle/>
          <a:p>
            <a:pPr indent="0"/>
            <a:r>
              <a:rPr lang="en-GB" sz="600">
                <a:latin typeface="Arial"/>
              </a:rPr>
              <a:t>22 Jan</a:t>
            </a:r>
          </a:p>
        </p:txBody>
      </p:sp>
      <p:sp>
        <p:nvSpPr>
          <p:cNvPr id="29" name="Прямокутник 28">
            <a:extLst>
              <a:ext uri="{FF2B5EF4-FFF2-40B4-BE49-F238E27FC236}">
                <a16:creationId xmlns:a16="http://schemas.microsoft.com/office/drawing/2014/main" id="{7BBCADC1-E884-FDAC-5B47-9D9014DF0098}"/>
              </a:ext>
            </a:extLst>
          </p:cNvPr>
          <p:cNvSpPr/>
          <p:nvPr/>
        </p:nvSpPr>
        <p:spPr>
          <a:xfrm>
            <a:off x="1937635" y="2639920"/>
            <a:ext cx="92333" cy="216406"/>
          </a:xfrm>
          <a:prstGeom prst="rect">
            <a:avLst/>
          </a:prstGeom>
          <a:noFill/>
          <a:ln>
            <a:noFill/>
          </a:ln>
        </p:spPr>
        <p:txBody>
          <a:bodyPr vert="vert270" wrap="none" lIns="0" tIns="0" rIns="0" bIns="0">
            <a:spAutoFit/>
          </a:bodyPr>
          <a:lstStyle/>
          <a:p>
            <a:pPr indent="0"/>
            <a:r>
              <a:rPr lang="en-GB" sz="600">
                <a:latin typeface="Arial"/>
              </a:rPr>
              <a:t>29 Jan</a:t>
            </a:r>
          </a:p>
        </p:txBody>
      </p:sp>
      <p:sp>
        <p:nvSpPr>
          <p:cNvPr id="30" name="Прямокутник 29">
            <a:extLst>
              <a:ext uri="{FF2B5EF4-FFF2-40B4-BE49-F238E27FC236}">
                <a16:creationId xmlns:a16="http://schemas.microsoft.com/office/drawing/2014/main" id="{5D689C5B-D7C1-6494-3D39-F73C2A7DBD9C}"/>
              </a:ext>
            </a:extLst>
          </p:cNvPr>
          <p:cNvSpPr/>
          <p:nvPr/>
        </p:nvSpPr>
        <p:spPr>
          <a:xfrm>
            <a:off x="2134775" y="2676281"/>
            <a:ext cx="92333" cy="176330"/>
          </a:xfrm>
          <a:prstGeom prst="rect">
            <a:avLst/>
          </a:prstGeom>
          <a:noFill/>
          <a:ln>
            <a:noFill/>
          </a:ln>
        </p:spPr>
        <p:txBody>
          <a:bodyPr vert="vert270" wrap="none" lIns="0" tIns="0" rIns="0" bIns="0">
            <a:spAutoFit/>
          </a:bodyPr>
          <a:lstStyle/>
          <a:p>
            <a:pPr indent="0"/>
            <a:r>
              <a:rPr lang="en-GB" sz="600">
                <a:latin typeface="Arial"/>
              </a:rPr>
              <a:t>5 Feb</a:t>
            </a:r>
          </a:p>
        </p:txBody>
      </p:sp>
      <p:sp>
        <p:nvSpPr>
          <p:cNvPr id="31" name="Прямокутник 30">
            <a:extLst>
              <a:ext uri="{FF2B5EF4-FFF2-40B4-BE49-F238E27FC236}">
                <a16:creationId xmlns:a16="http://schemas.microsoft.com/office/drawing/2014/main" id="{BF94C6B5-1E71-64BA-CD7E-C73A47133651}"/>
              </a:ext>
            </a:extLst>
          </p:cNvPr>
          <p:cNvSpPr/>
          <p:nvPr/>
        </p:nvSpPr>
        <p:spPr>
          <a:xfrm>
            <a:off x="2334515" y="2631574"/>
            <a:ext cx="92333" cy="219612"/>
          </a:xfrm>
          <a:prstGeom prst="rect">
            <a:avLst/>
          </a:prstGeom>
          <a:noFill/>
          <a:ln>
            <a:noFill/>
          </a:ln>
        </p:spPr>
        <p:txBody>
          <a:bodyPr vert="vert270" wrap="none" lIns="0" tIns="0" rIns="0" bIns="0">
            <a:spAutoFit/>
          </a:bodyPr>
          <a:lstStyle/>
          <a:p>
            <a:pPr indent="0"/>
            <a:r>
              <a:rPr lang="en-GB" sz="600">
                <a:latin typeface="Arial"/>
              </a:rPr>
              <a:t>12 Feb</a:t>
            </a:r>
          </a:p>
        </p:txBody>
      </p:sp>
      <p:sp>
        <p:nvSpPr>
          <p:cNvPr id="32" name="Прямокутник 31">
            <a:extLst>
              <a:ext uri="{FF2B5EF4-FFF2-40B4-BE49-F238E27FC236}">
                <a16:creationId xmlns:a16="http://schemas.microsoft.com/office/drawing/2014/main" id="{DC8E6FF4-8722-75AB-02FF-BEB5A2EB750C}"/>
              </a:ext>
            </a:extLst>
          </p:cNvPr>
          <p:cNvSpPr/>
          <p:nvPr/>
        </p:nvSpPr>
        <p:spPr>
          <a:xfrm>
            <a:off x="2530917" y="2637494"/>
            <a:ext cx="92333" cy="219612"/>
          </a:xfrm>
          <a:prstGeom prst="rect">
            <a:avLst/>
          </a:prstGeom>
          <a:noFill/>
          <a:ln>
            <a:noFill/>
          </a:ln>
        </p:spPr>
        <p:txBody>
          <a:bodyPr vert="vert270" wrap="none" lIns="0" tIns="0" rIns="0" bIns="0">
            <a:spAutoFit/>
          </a:bodyPr>
          <a:lstStyle/>
          <a:p>
            <a:pPr indent="0"/>
            <a:r>
              <a:rPr lang="en-GB" sz="600">
                <a:latin typeface="Arial"/>
              </a:rPr>
              <a:t>19 Feb</a:t>
            </a:r>
          </a:p>
        </p:txBody>
      </p:sp>
      <p:sp>
        <p:nvSpPr>
          <p:cNvPr id="33" name="Прямокутник 32">
            <a:extLst>
              <a:ext uri="{FF2B5EF4-FFF2-40B4-BE49-F238E27FC236}">
                <a16:creationId xmlns:a16="http://schemas.microsoft.com/office/drawing/2014/main" id="{80E0DA42-71F4-7075-CD24-AC6516320657}"/>
              </a:ext>
            </a:extLst>
          </p:cNvPr>
          <p:cNvSpPr/>
          <p:nvPr/>
        </p:nvSpPr>
        <p:spPr>
          <a:xfrm>
            <a:off x="2770477" y="2633846"/>
            <a:ext cx="92333" cy="219612"/>
          </a:xfrm>
          <a:prstGeom prst="rect">
            <a:avLst/>
          </a:prstGeom>
          <a:noFill/>
          <a:ln>
            <a:noFill/>
          </a:ln>
        </p:spPr>
        <p:txBody>
          <a:bodyPr vert="vert270" wrap="none" lIns="0" tIns="0" rIns="0" bIns="0">
            <a:spAutoFit/>
          </a:bodyPr>
          <a:lstStyle/>
          <a:p>
            <a:pPr indent="0"/>
            <a:r>
              <a:rPr lang="en-GB" sz="600">
                <a:latin typeface="Arial"/>
              </a:rPr>
              <a:t>26 Feb</a:t>
            </a:r>
          </a:p>
        </p:txBody>
      </p:sp>
      <p:sp>
        <p:nvSpPr>
          <p:cNvPr id="34" name="Прямокутник 33">
            <a:extLst>
              <a:ext uri="{FF2B5EF4-FFF2-40B4-BE49-F238E27FC236}">
                <a16:creationId xmlns:a16="http://schemas.microsoft.com/office/drawing/2014/main" id="{5374D9CB-8D7C-E02A-BF0B-E366A88C14E6}"/>
              </a:ext>
            </a:extLst>
          </p:cNvPr>
          <p:cNvSpPr/>
          <p:nvPr/>
        </p:nvSpPr>
        <p:spPr>
          <a:xfrm>
            <a:off x="2976372" y="2672782"/>
            <a:ext cx="92333" cy="179536"/>
          </a:xfrm>
          <a:prstGeom prst="rect">
            <a:avLst/>
          </a:prstGeom>
          <a:noFill/>
          <a:ln>
            <a:noFill/>
          </a:ln>
        </p:spPr>
        <p:txBody>
          <a:bodyPr vert="vert270" wrap="none" lIns="0" tIns="0" rIns="0" bIns="0">
            <a:spAutoFit/>
          </a:bodyPr>
          <a:lstStyle/>
          <a:p>
            <a:pPr indent="0"/>
            <a:r>
              <a:rPr lang="en-GB" sz="600">
                <a:latin typeface="Arial"/>
              </a:rPr>
              <a:t>4 Mar</a:t>
            </a:r>
          </a:p>
        </p:txBody>
      </p:sp>
      <p:sp>
        <p:nvSpPr>
          <p:cNvPr id="35" name="Прямокутник 34">
            <a:extLst>
              <a:ext uri="{FF2B5EF4-FFF2-40B4-BE49-F238E27FC236}">
                <a16:creationId xmlns:a16="http://schemas.microsoft.com/office/drawing/2014/main" id="{ECDAF720-37C8-E46F-0CD3-2615E2B13E93}"/>
              </a:ext>
            </a:extLst>
          </p:cNvPr>
          <p:cNvSpPr/>
          <p:nvPr/>
        </p:nvSpPr>
        <p:spPr>
          <a:xfrm>
            <a:off x="3174443" y="2624985"/>
            <a:ext cx="92333" cy="222818"/>
          </a:xfrm>
          <a:prstGeom prst="rect">
            <a:avLst/>
          </a:prstGeom>
          <a:noFill/>
          <a:ln>
            <a:noFill/>
          </a:ln>
        </p:spPr>
        <p:txBody>
          <a:bodyPr vert="vert270" wrap="none" lIns="0" tIns="0" rIns="0" bIns="0">
            <a:spAutoFit/>
          </a:bodyPr>
          <a:lstStyle/>
          <a:p>
            <a:pPr indent="0"/>
            <a:r>
              <a:rPr lang="en-GB" sz="600">
                <a:latin typeface="Arial"/>
              </a:rPr>
              <a:t>11 Mar</a:t>
            </a:r>
          </a:p>
        </p:txBody>
      </p:sp>
      <p:sp>
        <p:nvSpPr>
          <p:cNvPr id="36" name="Прямокутник 35">
            <a:extLst>
              <a:ext uri="{FF2B5EF4-FFF2-40B4-BE49-F238E27FC236}">
                <a16:creationId xmlns:a16="http://schemas.microsoft.com/office/drawing/2014/main" id="{0543EA0F-3F5A-95AA-7397-5675E257D12F}"/>
              </a:ext>
            </a:extLst>
          </p:cNvPr>
          <p:cNvSpPr/>
          <p:nvPr/>
        </p:nvSpPr>
        <p:spPr>
          <a:xfrm>
            <a:off x="3370933" y="2629971"/>
            <a:ext cx="92333" cy="222818"/>
          </a:xfrm>
          <a:prstGeom prst="rect">
            <a:avLst/>
          </a:prstGeom>
          <a:noFill/>
          <a:ln>
            <a:noFill/>
          </a:ln>
        </p:spPr>
        <p:txBody>
          <a:bodyPr vert="vert270" wrap="none" lIns="0" tIns="0" rIns="0" bIns="0">
            <a:spAutoFit/>
          </a:bodyPr>
          <a:lstStyle/>
          <a:p>
            <a:pPr indent="0"/>
            <a:r>
              <a:rPr lang="en-GB" sz="600">
                <a:latin typeface="Arial"/>
              </a:rPr>
              <a:t>18 Mar</a:t>
            </a:r>
          </a:p>
        </p:txBody>
      </p:sp>
      <p:sp>
        <p:nvSpPr>
          <p:cNvPr id="37" name="Прямокутник 36">
            <a:extLst>
              <a:ext uri="{FF2B5EF4-FFF2-40B4-BE49-F238E27FC236}">
                <a16:creationId xmlns:a16="http://schemas.microsoft.com/office/drawing/2014/main" id="{B62BD843-2332-DCFD-3A9E-B8C33908F25B}"/>
              </a:ext>
            </a:extLst>
          </p:cNvPr>
          <p:cNvSpPr/>
          <p:nvPr/>
        </p:nvSpPr>
        <p:spPr>
          <a:xfrm>
            <a:off x="3570837" y="2629971"/>
            <a:ext cx="92333" cy="222818"/>
          </a:xfrm>
          <a:prstGeom prst="rect">
            <a:avLst/>
          </a:prstGeom>
          <a:noFill/>
          <a:ln>
            <a:noFill/>
          </a:ln>
        </p:spPr>
        <p:txBody>
          <a:bodyPr vert="vert270" wrap="none" lIns="0" tIns="0" rIns="0" bIns="0">
            <a:spAutoFit/>
          </a:bodyPr>
          <a:lstStyle/>
          <a:p>
            <a:pPr indent="0"/>
            <a:r>
              <a:rPr lang="en-GB" sz="600">
                <a:latin typeface="Arial"/>
              </a:rPr>
              <a:t>25 Mar</a:t>
            </a:r>
          </a:p>
        </p:txBody>
      </p:sp>
      <p:sp>
        <p:nvSpPr>
          <p:cNvPr id="38" name="Прямокутник 37">
            <a:extLst>
              <a:ext uri="{FF2B5EF4-FFF2-40B4-BE49-F238E27FC236}">
                <a16:creationId xmlns:a16="http://schemas.microsoft.com/office/drawing/2014/main" id="{ACD6A51A-8F75-3FC5-4EFA-6421102EB518}"/>
              </a:ext>
            </a:extLst>
          </p:cNvPr>
          <p:cNvSpPr/>
          <p:nvPr/>
        </p:nvSpPr>
        <p:spPr>
          <a:xfrm>
            <a:off x="3765346" y="2672782"/>
            <a:ext cx="92333" cy="181140"/>
          </a:xfrm>
          <a:prstGeom prst="rect">
            <a:avLst/>
          </a:prstGeom>
          <a:noFill/>
          <a:ln>
            <a:noFill/>
          </a:ln>
        </p:spPr>
        <p:txBody>
          <a:bodyPr vert="vert270" wrap="none" lIns="0" tIns="0" rIns="0" bIns="0">
            <a:spAutoFit/>
          </a:bodyPr>
          <a:lstStyle/>
          <a:p>
            <a:pPr indent="0"/>
            <a:r>
              <a:rPr lang="en-GB" sz="600">
                <a:latin typeface="Arial"/>
              </a:rPr>
              <a:t>1 Apr</a:t>
            </a:r>
          </a:p>
        </p:txBody>
      </p:sp>
      <p:sp>
        <p:nvSpPr>
          <p:cNvPr id="39" name="Прямокутник 38">
            <a:extLst>
              <a:ext uri="{FF2B5EF4-FFF2-40B4-BE49-F238E27FC236}">
                <a16:creationId xmlns:a16="http://schemas.microsoft.com/office/drawing/2014/main" id="{4E3CBB02-5772-6D99-994A-806137612272}"/>
              </a:ext>
            </a:extLst>
          </p:cNvPr>
          <p:cNvSpPr/>
          <p:nvPr/>
        </p:nvSpPr>
        <p:spPr>
          <a:xfrm>
            <a:off x="3966588" y="2672782"/>
            <a:ext cx="92333" cy="181140"/>
          </a:xfrm>
          <a:prstGeom prst="rect">
            <a:avLst/>
          </a:prstGeom>
          <a:noFill/>
          <a:ln>
            <a:noFill/>
          </a:ln>
        </p:spPr>
        <p:txBody>
          <a:bodyPr vert="vert270" wrap="none" lIns="0" tIns="0" rIns="0" bIns="0">
            <a:spAutoFit/>
          </a:bodyPr>
          <a:lstStyle/>
          <a:p>
            <a:pPr indent="0"/>
            <a:r>
              <a:rPr lang="en-GB" sz="600">
                <a:latin typeface="Arial"/>
              </a:rPr>
              <a:t>8 Apr</a:t>
            </a:r>
          </a:p>
        </p:txBody>
      </p:sp>
      <p:sp>
        <p:nvSpPr>
          <p:cNvPr id="40" name="Прямокутник 39">
            <a:extLst>
              <a:ext uri="{FF2B5EF4-FFF2-40B4-BE49-F238E27FC236}">
                <a16:creationId xmlns:a16="http://schemas.microsoft.com/office/drawing/2014/main" id="{F9836EC5-B8B2-E256-9081-2790C4122A2A}"/>
              </a:ext>
            </a:extLst>
          </p:cNvPr>
          <p:cNvSpPr/>
          <p:nvPr/>
        </p:nvSpPr>
        <p:spPr>
          <a:xfrm>
            <a:off x="4164199" y="2629971"/>
            <a:ext cx="92333" cy="224420"/>
          </a:xfrm>
          <a:prstGeom prst="rect">
            <a:avLst/>
          </a:prstGeom>
          <a:noFill/>
          <a:ln>
            <a:noFill/>
          </a:ln>
        </p:spPr>
        <p:txBody>
          <a:bodyPr vert="vert270" wrap="none" lIns="0" tIns="0" rIns="0" bIns="0">
            <a:spAutoFit/>
          </a:bodyPr>
          <a:lstStyle/>
          <a:p>
            <a:pPr indent="0"/>
            <a:r>
              <a:rPr lang="en-GB" sz="600">
                <a:latin typeface="Arial"/>
              </a:rPr>
              <a:t>15 Apr</a:t>
            </a:r>
          </a:p>
        </p:txBody>
      </p:sp>
      <p:sp>
        <p:nvSpPr>
          <p:cNvPr id="41" name="Прямокутник 40">
            <a:extLst>
              <a:ext uri="{FF2B5EF4-FFF2-40B4-BE49-F238E27FC236}">
                <a16:creationId xmlns:a16="http://schemas.microsoft.com/office/drawing/2014/main" id="{36546B8F-95A9-3805-9B0C-FD97D11DFE40}"/>
              </a:ext>
            </a:extLst>
          </p:cNvPr>
          <p:cNvSpPr/>
          <p:nvPr/>
        </p:nvSpPr>
        <p:spPr>
          <a:xfrm>
            <a:off x="4362810" y="2629141"/>
            <a:ext cx="92333" cy="224420"/>
          </a:xfrm>
          <a:prstGeom prst="rect">
            <a:avLst/>
          </a:prstGeom>
          <a:noFill/>
          <a:ln>
            <a:noFill/>
          </a:ln>
        </p:spPr>
        <p:txBody>
          <a:bodyPr vert="vert270" wrap="none" lIns="0" tIns="0" rIns="0" bIns="0">
            <a:spAutoFit/>
          </a:bodyPr>
          <a:lstStyle/>
          <a:p>
            <a:pPr indent="0"/>
            <a:r>
              <a:rPr lang="en-GB" sz="600">
                <a:latin typeface="Arial"/>
              </a:rPr>
              <a:t>22 Apr</a:t>
            </a:r>
          </a:p>
        </p:txBody>
      </p:sp>
      <p:sp>
        <p:nvSpPr>
          <p:cNvPr id="42" name="Прямокутник 41">
            <a:extLst>
              <a:ext uri="{FF2B5EF4-FFF2-40B4-BE49-F238E27FC236}">
                <a16:creationId xmlns:a16="http://schemas.microsoft.com/office/drawing/2014/main" id="{40CC561E-7D79-06B6-3003-0004D3E68B87}"/>
              </a:ext>
            </a:extLst>
          </p:cNvPr>
          <p:cNvSpPr/>
          <p:nvPr/>
        </p:nvSpPr>
        <p:spPr>
          <a:xfrm>
            <a:off x="4559699" y="2623383"/>
            <a:ext cx="92333" cy="224420"/>
          </a:xfrm>
          <a:prstGeom prst="rect">
            <a:avLst/>
          </a:prstGeom>
          <a:noFill/>
          <a:ln>
            <a:noFill/>
          </a:ln>
        </p:spPr>
        <p:txBody>
          <a:bodyPr vert="vert270" wrap="none" lIns="0" tIns="0" rIns="0" bIns="0">
            <a:spAutoFit/>
          </a:bodyPr>
          <a:lstStyle/>
          <a:p>
            <a:pPr indent="0"/>
            <a:r>
              <a:rPr lang="en-GB" sz="600">
                <a:latin typeface="Arial"/>
              </a:rPr>
              <a:t>29 Apr</a:t>
            </a:r>
          </a:p>
        </p:txBody>
      </p:sp>
      <p:sp>
        <p:nvSpPr>
          <p:cNvPr id="43" name="Прямокутник 42">
            <a:extLst>
              <a:ext uri="{FF2B5EF4-FFF2-40B4-BE49-F238E27FC236}">
                <a16:creationId xmlns:a16="http://schemas.microsoft.com/office/drawing/2014/main" id="{4C6CDEA6-7A01-DE9D-CE95-D156722B4249}"/>
              </a:ext>
            </a:extLst>
          </p:cNvPr>
          <p:cNvSpPr/>
          <p:nvPr/>
        </p:nvSpPr>
        <p:spPr>
          <a:xfrm>
            <a:off x="4756838" y="2656657"/>
            <a:ext cx="92333" cy="193964"/>
          </a:xfrm>
          <a:prstGeom prst="rect">
            <a:avLst/>
          </a:prstGeom>
          <a:noFill/>
          <a:ln>
            <a:noFill/>
          </a:ln>
        </p:spPr>
        <p:txBody>
          <a:bodyPr vert="vert270" wrap="none" lIns="0" tIns="0" rIns="0" bIns="0">
            <a:spAutoFit/>
          </a:bodyPr>
          <a:lstStyle/>
          <a:p>
            <a:pPr indent="0"/>
            <a:r>
              <a:rPr lang="en-GB" sz="600">
                <a:latin typeface="Arial"/>
              </a:rPr>
              <a:t>6 May</a:t>
            </a:r>
          </a:p>
        </p:txBody>
      </p:sp>
      <p:sp>
        <p:nvSpPr>
          <p:cNvPr id="44" name="Прямокутник 43">
            <a:extLst>
              <a:ext uri="{FF2B5EF4-FFF2-40B4-BE49-F238E27FC236}">
                <a16:creationId xmlns:a16="http://schemas.microsoft.com/office/drawing/2014/main" id="{0D7BB2FB-2B12-941F-39AF-7B304230EBE8}"/>
              </a:ext>
            </a:extLst>
          </p:cNvPr>
          <p:cNvSpPr/>
          <p:nvPr/>
        </p:nvSpPr>
        <p:spPr>
          <a:xfrm>
            <a:off x="4955417" y="2617147"/>
            <a:ext cx="92333" cy="237244"/>
          </a:xfrm>
          <a:prstGeom prst="rect">
            <a:avLst/>
          </a:prstGeom>
          <a:noFill/>
          <a:ln>
            <a:noFill/>
          </a:ln>
        </p:spPr>
        <p:txBody>
          <a:bodyPr vert="vert270" wrap="none" lIns="0" tIns="0" rIns="0" bIns="0">
            <a:spAutoFit/>
          </a:bodyPr>
          <a:lstStyle/>
          <a:p>
            <a:pPr indent="0"/>
            <a:r>
              <a:rPr lang="en-GB" sz="600">
                <a:latin typeface="Arial"/>
              </a:rPr>
              <a:t>13 May</a:t>
            </a:r>
          </a:p>
        </p:txBody>
      </p:sp>
      <p:sp>
        <p:nvSpPr>
          <p:cNvPr id="45" name="Прямокутник 44">
            <a:extLst>
              <a:ext uri="{FF2B5EF4-FFF2-40B4-BE49-F238E27FC236}">
                <a16:creationId xmlns:a16="http://schemas.microsoft.com/office/drawing/2014/main" id="{7983A6DA-D130-F40B-9104-EA8E02809584}"/>
              </a:ext>
            </a:extLst>
          </p:cNvPr>
          <p:cNvSpPr/>
          <p:nvPr/>
        </p:nvSpPr>
        <p:spPr>
          <a:xfrm>
            <a:off x="5089736" y="2619449"/>
            <a:ext cx="92333" cy="237244"/>
          </a:xfrm>
          <a:prstGeom prst="rect">
            <a:avLst/>
          </a:prstGeom>
          <a:noFill/>
          <a:ln>
            <a:noFill/>
          </a:ln>
        </p:spPr>
        <p:txBody>
          <a:bodyPr vert="vert270" wrap="none" lIns="0" tIns="0" rIns="0" bIns="0">
            <a:spAutoFit/>
          </a:bodyPr>
          <a:lstStyle/>
          <a:p>
            <a:pPr indent="0"/>
            <a:r>
              <a:rPr lang="en-GB" sz="600">
                <a:latin typeface="Arial"/>
              </a:rPr>
              <a:t>20 May</a:t>
            </a:r>
          </a:p>
        </p:txBody>
      </p:sp>
      <p:sp>
        <p:nvSpPr>
          <p:cNvPr id="46" name="Прямокутник 45">
            <a:extLst>
              <a:ext uri="{FF2B5EF4-FFF2-40B4-BE49-F238E27FC236}">
                <a16:creationId xmlns:a16="http://schemas.microsoft.com/office/drawing/2014/main" id="{27FCD1F2-77FA-1A01-AC28-148D09F26B0E}"/>
              </a:ext>
            </a:extLst>
          </p:cNvPr>
          <p:cNvSpPr/>
          <p:nvPr/>
        </p:nvSpPr>
        <p:spPr>
          <a:xfrm>
            <a:off x="5285654" y="2612942"/>
            <a:ext cx="92333" cy="237244"/>
          </a:xfrm>
          <a:prstGeom prst="rect">
            <a:avLst/>
          </a:prstGeom>
          <a:noFill/>
          <a:ln>
            <a:noFill/>
          </a:ln>
        </p:spPr>
        <p:txBody>
          <a:bodyPr vert="vert270" wrap="none" lIns="0" tIns="0" rIns="0" bIns="0">
            <a:spAutoFit/>
          </a:bodyPr>
          <a:lstStyle/>
          <a:p>
            <a:pPr indent="0"/>
            <a:r>
              <a:rPr lang="en-GB" sz="600">
                <a:latin typeface="Arial"/>
              </a:rPr>
              <a:t>27 May</a:t>
            </a:r>
          </a:p>
        </p:txBody>
      </p:sp>
      <p:sp>
        <p:nvSpPr>
          <p:cNvPr id="47" name="Прямокутник 46">
            <a:extLst>
              <a:ext uri="{FF2B5EF4-FFF2-40B4-BE49-F238E27FC236}">
                <a16:creationId xmlns:a16="http://schemas.microsoft.com/office/drawing/2014/main" id="{311D3D47-94F3-CB46-D46A-DBBDEA109046}"/>
              </a:ext>
            </a:extLst>
          </p:cNvPr>
          <p:cNvSpPr/>
          <p:nvPr/>
        </p:nvSpPr>
        <p:spPr>
          <a:xfrm>
            <a:off x="5487176" y="2683205"/>
            <a:ext cx="92333" cy="173124"/>
          </a:xfrm>
          <a:prstGeom prst="rect">
            <a:avLst/>
          </a:prstGeom>
          <a:noFill/>
          <a:ln>
            <a:noFill/>
          </a:ln>
        </p:spPr>
        <p:txBody>
          <a:bodyPr vert="vert270" wrap="none" lIns="0" tIns="0" rIns="0" bIns="0">
            <a:spAutoFit/>
          </a:bodyPr>
          <a:lstStyle/>
          <a:p>
            <a:pPr indent="0"/>
            <a:r>
              <a:rPr lang="en-GB" sz="600">
                <a:latin typeface="Arial"/>
              </a:rPr>
              <a:t>3 Jun</a:t>
            </a:r>
          </a:p>
        </p:txBody>
      </p:sp>
      <p:sp>
        <p:nvSpPr>
          <p:cNvPr id="48" name="Прямокутник 47">
            <a:extLst>
              <a:ext uri="{FF2B5EF4-FFF2-40B4-BE49-F238E27FC236}">
                <a16:creationId xmlns:a16="http://schemas.microsoft.com/office/drawing/2014/main" id="{2329BC89-96FE-DFDC-49FB-0510AB024C9E}"/>
              </a:ext>
            </a:extLst>
          </p:cNvPr>
          <p:cNvSpPr/>
          <p:nvPr/>
        </p:nvSpPr>
        <p:spPr>
          <a:xfrm>
            <a:off x="5681405" y="2638270"/>
            <a:ext cx="92333" cy="216406"/>
          </a:xfrm>
          <a:prstGeom prst="rect">
            <a:avLst/>
          </a:prstGeom>
          <a:noFill/>
          <a:ln>
            <a:noFill/>
          </a:ln>
        </p:spPr>
        <p:txBody>
          <a:bodyPr vert="vert270" wrap="none" lIns="0" tIns="0" rIns="0" bIns="0">
            <a:spAutoFit/>
          </a:bodyPr>
          <a:lstStyle/>
          <a:p>
            <a:pPr indent="0"/>
            <a:r>
              <a:rPr lang="en-GB" sz="600">
                <a:latin typeface="Arial"/>
              </a:rPr>
              <a:t>10 Jun</a:t>
            </a:r>
          </a:p>
        </p:txBody>
      </p:sp>
      <p:sp>
        <p:nvSpPr>
          <p:cNvPr id="49" name="Прямокутник 48">
            <a:extLst>
              <a:ext uri="{FF2B5EF4-FFF2-40B4-BE49-F238E27FC236}">
                <a16:creationId xmlns:a16="http://schemas.microsoft.com/office/drawing/2014/main" id="{EB1BDDF5-6DC8-CBA3-4F2C-966304448ED5}"/>
              </a:ext>
            </a:extLst>
          </p:cNvPr>
          <p:cNvSpPr/>
          <p:nvPr/>
        </p:nvSpPr>
        <p:spPr>
          <a:xfrm>
            <a:off x="5883779" y="2638270"/>
            <a:ext cx="92333" cy="216406"/>
          </a:xfrm>
          <a:prstGeom prst="rect">
            <a:avLst/>
          </a:prstGeom>
          <a:noFill/>
          <a:ln>
            <a:noFill/>
          </a:ln>
        </p:spPr>
        <p:txBody>
          <a:bodyPr vert="vert270" wrap="none" lIns="0" tIns="0" rIns="0" bIns="0">
            <a:spAutoFit/>
          </a:bodyPr>
          <a:lstStyle/>
          <a:p>
            <a:pPr indent="0"/>
            <a:r>
              <a:rPr lang="en-GB" sz="600">
                <a:latin typeface="Arial"/>
              </a:rPr>
              <a:t>17 Jun</a:t>
            </a:r>
          </a:p>
        </p:txBody>
      </p:sp>
      <p:sp>
        <p:nvSpPr>
          <p:cNvPr id="50" name="Прямокутник 49">
            <a:extLst>
              <a:ext uri="{FF2B5EF4-FFF2-40B4-BE49-F238E27FC236}">
                <a16:creationId xmlns:a16="http://schemas.microsoft.com/office/drawing/2014/main" id="{471616E8-01D8-BE6E-BF7A-596C470B7606}"/>
              </a:ext>
            </a:extLst>
          </p:cNvPr>
          <p:cNvSpPr/>
          <p:nvPr/>
        </p:nvSpPr>
        <p:spPr>
          <a:xfrm>
            <a:off x="6082730" y="2629141"/>
            <a:ext cx="92333" cy="216406"/>
          </a:xfrm>
          <a:prstGeom prst="rect">
            <a:avLst/>
          </a:prstGeom>
          <a:noFill/>
          <a:ln>
            <a:noFill/>
          </a:ln>
        </p:spPr>
        <p:txBody>
          <a:bodyPr vert="vert270" wrap="none" lIns="0" tIns="0" rIns="0" bIns="0">
            <a:spAutoFit/>
          </a:bodyPr>
          <a:lstStyle/>
          <a:p>
            <a:pPr indent="0"/>
            <a:r>
              <a:rPr lang="en-GB" sz="600">
                <a:latin typeface="Arial"/>
              </a:rPr>
              <a:t>24 Jun</a:t>
            </a:r>
          </a:p>
        </p:txBody>
      </p:sp>
      <p:sp>
        <p:nvSpPr>
          <p:cNvPr id="51" name="Прямокутник 50">
            <a:extLst>
              <a:ext uri="{FF2B5EF4-FFF2-40B4-BE49-F238E27FC236}">
                <a16:creationId xmlns:a16="http://schemas.microsoft.com/office/drawing/2014/main" id="{3BC0C734-A581-1AC2-4C14-C91970E909E7}"/>
              </a:ext>
            </a:extLst>
          </p:cNvPr>
          <p:cNvSpPr/>
          <p:nvPr/>
        </p:nvSpPr>
        <p:spPr>
          <a:xfrm>
            <a:off x="6095999" y="1990810"/>
            <a:ext cx="499872" cy="201787"/>
          </a:xfrm>
          <a:prstGeom prst="rect">
            <a:avLst/>
          </a:prstGeom>
          <a:noFill/>
          <a:ln>
            <a:noFill/>
          </a:ln>
        </p:spPr>
        <p:txBody>
          <a:bodyPr lIns="0" tIns="0" rIns="0" bIns="0">
            <a:spAutoFit/>
          </a:bodyPr>
          <a:lstStyle/>
          <a:p>
            <a:pPr indent="0" algn="ctr">
              <a:lnSpc>
                <a:spcPct val="114000"/>
              </a:lnSpc>
            </a:pPr>
            <a:r>
              <a:rPr lang="en-GB" sz="600" b="1">
                <a:latin typeface="Arial"/>
              </a:rPr>
              <a:t>T2'</a:t>
            </a:r>
          </a:p>
          <a:p>
            <a:pPr indent="0" algn="ctr">
              <a:lnSpc>
                <a:spcPct val="114000"/>
              </a:lnSpc>
            </a:pPr>
            <a:r>
              <a:rPr lang="en-GB" sz="600" b="1">
                <a:latin typeface="Arial"/>
              </a:rPr>
              <a:t>3 July 2024</a:t>
            </a:r>
          </a:p>
        </p:txBody>
      </p:sp>
      <p:sp>
        <p:nvSpPr>
          <p:cNvPr id="52" name="Прямокутник 51">
            <a:extLst>
              <a:ext uri="{FF2B5EF4-FFF2-40B4-BE49-F238E27FC236}">
                <a16:creationId xmlns:a16="http://schemas.microsoft.com/office/drawing/2014/main" id="{9F904E1C-7F5A-C70E-B21F-98C43A75B77B}"/>
              </a:ext>
            </a:extLst>
          </p:cNvPr>
          <p:cNvSpPr/>
          <p:nvPr/>
        </p:nvSpPr>
        <p:spPr>
          <a:xfrm>
            <a:off x="6277993" y="2710938"/>
            <a:ext cx="92333" cy="147476"/>
          </a:xfrm>
          <a:prstGeom prst="rect">
            <a:avLst/>
          </a:prstGeom>
          <a:noFill/>
          <a:ln>
            <a:noFill/>
          </a:ln>
        </p:spPr>
        <p:txBody>
          <a:bodyPr vert="vert270" wrap="none" lIns="0" tIns="0" rIns="0" bIns="0">
            <a:spAutoFit/>
          </a:bodyPr>
          <a:lstStyle/>
          <a:p>
            <a:pPr indent="0"/>
            <a:r>
              <a:rPr lang="en-GB" sz="600">
                <a:latin typeface="Arial"/>
              </a:rPr>
              <a:t>1 Jul</a:t>
            </a:r>
          </a:p>
        </p:txBody>
      </p:sp>
      <p:sp>
        <p:nvSpPr>
          <p:cNvPr id="53" name="Прямокутник 52">
            <a:extLst>
              <a:ext uri="{FF2B5EF4-FFF2-40B4-BE49-F238E27FC236}">
                <a16:creationId xmlns:a16="http://schemas.microsoft.com/office/drawing/2014/main" id="{3CD7A301-9E55-8A07-A2F5-B1CAE0AF7042}"/>
              </a:ext>
            </a:extLst>
          </p:cNvPr>
          <p:cNvSpPr/>
          <p:nvPr/>
        </p:nvSpPr>
        <p:spPr>
          <a:xfrm>
            <a:off x="6475748" y="2704082"/>
            <a:ext cx="92333" cy="147476"/>
          </a:xfrm>
          <a:prstGeom prst="rect">
            <a:avLst/>
          </a:prstGeom>
          <a:noFill/>
          <a:ln>
            <a:noFill/>
          </a:ln>
        </p:spPr>
        <p:txBody>
          <a:bodyPr vert="vert270" wrap="none" lIns="0" tIns="0" rIns="0" bIns="0">
            <a:spAutoFit/>
          </a:bodyPr>
          <a:lstStyle/>
          <a:p>
            <a:pPr indent="0"/>
            <a:r>
              <a:rPr lang="en-GB" sz="600">
                <a:latin typeface="Arial"/>
              </a:rPr>
              <a:t>8 Jul</a:t>
            </a:r>
          </a:p>
        </p:txBody>
      </p:sp>
      <p:sp>
        <p:nvSpPr>
          <p:cNvPr id="54" name="Прямокутник 53">
            <a:extLst>
              <a:ext uri="{FF2B5EF4-FFF2-40B4-BE49-F238E27FC236}">
                <a16:creationId xmlns:a16="http://schemas.microsoft.com/office/drawing/2014/main" id="{2B64B377-A22A-C024-037F-2C6C9CDCAC55}"/>
              </a:ext>
            </a:extLst>
          </p:cNvPr>
          <p:cNvSpPr/>
          <p:nvPr/>
        </p:nvSpPr>
        <p:spPr>
          <a:xfrm>
            <a:off x="6679708" y="2661560"/>
            <a:ext cx="92333" cy="190758"/>
          </a:xfrm>
          <a:prstGeom prst="rect">
            <a:avLst/>
          </a:prstGeom>
          <a:noFill/>
          <a:ln>
            <a:noFill/>
          </a:ln>
        </p:spPr>
        <p:txBody>
          <a:bodyPr vert="vert270" wrap="none" lIns="0" tIns="0" rIns="0" bIns="0">
            <a:spAutoFit/>
          </a:bodyPr>
          <a:lstStyle/>
          <a:p>
            <a:pPr indent="0"/>
            <a:r>
              <a:rPr lang="en-GB" sz="600">
                <a:latin typeface="Arial"/>
              </a:rPr>
              <a:t>15 Jul</a:t>
            </a:r>
          </a:p>
        </p:txBody>
      </p:sp>
      <p:sp>
        <p:nvSpPr>
          <p:cNvPr id="55" name="Прямокутник 54">
            <a:extLst>
              <a:ext uri="{FF2B5EF4-FFF2-40B4-BE49-F238E27FC236}">
                <a16:creationId xmlns:a16="http://schemas.microsoft.com/office/drawing/2014/main" id="{D659752A-7D18-EB6C-DC74-00FF9E1634C7}"/>
              </a:ext>
            </a:extLst>
          </p:cNvPr>
          <p:cNvSpPr/>
          <p:nvPr/>
        </p:nvSpPr>
        <p:spPr>
          <a:xfrm>
            <a:off x="6869512" y="2659927"/>
            <a:ext cx="92333" cy="190758"/>
          </a:xfrm>
          <a:prstGeom prst="rect">
            <a:avLst/>
          </a:prstGeom>
          <a:noFill/>
          <a:ln>
            <a:noFill/>
          </a:ln>
        </p:spPr>
        <p:txBody>
          <a:bodyPr vert="vert270" wrap="none" lIns="0" tIns="0" rIns="0" bIns="0">
            <a:spAutoFit/>
          </a:bodyPr>
          <a:lstStyle/>
          <a:p>
            <a:pPr indent="0"/>
            <a:r>
              <a:rPr lang="en-GB" sz="600">
                <a:latin typeface="Arial"/>
              </a:rPr>
              <a:t>22 Jul</a:t>
            </a:r>
          </a:p>
        </p:txBody>
      </p:sp>
      <p:sp>
        <p:nvSpPr>
          <p:cNvPr id="56" name="Прямокутник 55">
            <a:extLst>
              <a:ext uri="{FF2B5EF4-FFF2-40B4-BE49-F238E27FC236}">
                <a16:creationId xmlns:a16="http://schemas.microsoft.com/office/drawing/2014/main" id="{E1A09BE6-626C-ECEF-FA11-41E86913CEFA}"/>
              </a:ext>
            </a:extLst>
          </p:cNvPr>
          <p:cNvSpPr/>
          <p:nvPr/>
        </p:nvSpPr>
        <p:spPr>
          <a:xfrm>
            <a:off x="7070467" y="2661560"/>
            <a:ext cx="92333" cy="190758"/>
          </a:xfrm>
          <a:prstGeom prst="rect">
            <a:avLst/>
          </a:prstGeom>
          <a:noFill/>
          <a:ln>
            <a:noFill/>
          </a:ln>
        </p:spPr>
        <p:txBody>
          <a:bodyPr vert="vert270" wrap="none" lIns="0" tIns="0" rIns="0" bIns="0">
            <a:spAutoFit/>
          </a:bodyPr>
          <a:lstStyle/>
          <a:p>
            <a:pPr indent="0"/>
            <a:r>
              <a:rPr lang="en-GB" sz="600">
                <a:latin typeface="Arial"/>
              </a:rPr>
              <a:t>29 Jul</a:t>
            </a:r>
          </a:p>
        </p:txBody>
      </p:sp>
      <p:sp>
        <p:nvSpPr>
          <p:cNvPr id="57" name="Прямокутник 56">
            <a:extLst>
              <a:ext uri="{FF2B5EF4-FFF2-40B4-BE49-F238E27FC236}">
                <a16:creationId xmlns:a16="http://schemas.microsoft.com/office/drawing/2014/main" id="{5202AC6A-C5A2-79E3-C729-5008BEFA8E11}"/>
              </a:ext>
            </a:extLst>
          </p:cNvPr>
          <p:cNvSpPr/>
          <p:nvPr/>
        </p:nvSpPr>
        <p:spPr>
          <a:xfrm>
            <a:off x="7274718" y="2653546"/>
            <a:ext cx="92333" cy="198772"/>
          </a:xfrm>
          <a:prstGeom prst="rect">
            <a:avLst/>
          </a:prstGeom>
          <a:noFill/>
          <a:ln>
            <a:noFill/>
          </a:ln>
        </p:spPr>
        <p:txBody>
          <a:bodyPr vert="vert270" wrap="none" lIns="0" tIns="0" rIns="0" bIns="0">
            <a:spAutoFit/>
          </a:bodyPr>
          <a:lstStyle/>
          <a:p>
            <a:pPr indent="0"/>
            <a:r>
              <a:rPr lang="en-GB" sz="600">
                <a:latin typeface="Arial"/>
              </a:rPr>
              <a:t>5 Aug</a:t>
            </a:r>
          </a:p>
        </p:txBody>
      </p:sp>
      <p:sp>
        <p:nvSpPr>
          <p:cNvPr id="58" name="Прямокутник 57">
            <a:extLst>
              <a:ext uri="{FF2B5EF4-FFF2-40B4-BE49-F238E27FC236}">
                <a16:creationId xmlns:a16="http://schemas.microsoft.com/office/drawing/2014/main" id="{271EB6F4-29DF-E271-76FE-57CB4FD0CB8B}"/>
              </a:ext>
            </a:extLst>
          </p:cNvPr>
          <p:cNvSpPr/>
          <p:nvPr/>
        </p:nvSpPr>
        <p:spPr>
          <a:xfrm>
            <a:off x="7488936" y="2313432"/>
            <a:ext cx="318998" cy="100027"/>
          </a:xfrm>
          <a:prstGeom prst="rect">
            <a:avLst/>
          </a:prstGeom>
          <a:noFill/>
          <a:ln>
            <a:noFill/>
          </a:ln>
        </p:spPr>
        <p:txBody>
          <a:bodyPr wrap="none" lIns="0" tIns="0" rIns="0" bIns="0">
            <a:spAutoFit/>
          </a:bodyPr>
          <a:lstStyle/>
          <a:p>
            <a:pPr indent="0"/>
            <a:r>
              <a:rPr lang="en-GB" sz="650">
                <a:solidFill>
                  <a:srgbClr val="FFFFFF"/>
                </a:solidFill>
                <a:latin typeface="Arial"/>
              </a:rPr>
              <a:t>2024 Q3</a:t>
            </a:r>
          </a:p>
        </p:txBody>
      </p:sp>
      <p:sp>
        <p:nvSpPr>
          <p:cNvPr id="59" name="Прямокутник 58">
            <a:extLst>
              <a:ext uri="{FF2B5EF4-FFF2-40B4-BE49-F238E27FC236}">
                <a16:creationId xmlns:a16="http://schemas.microsoft.com/office/drawing/2014/main" id="{A0FBA31F-010D-8DAE-A1C1-1F96F93405A9}"/>
              </a:ext>
            </a:extLst>
          </p:cNvPr>
          <p:cNvSpPr/>
          <p:nvPr/>
        </p:nvSpPr>
        <p:spPr>
          <a:xfrm>
            <a:off x="7465525" y="2616666"/>
            <a:ext cx="92333" cy="242054"/>
          </a:xfrm>
          <a:prstGeom prst="rect">
            <a:avLst/>
          </a:prstGeom>
          <a:noFill/>
          <a:ln>
            <a:noFill/>
          </a:ln>
        </p:spPr>
        <p:txBody>
          <a:bodyPr vert="vert270" wrap="none" lIns="0" tIns="0" rIns="0" bIns="0">
            <a:spAutoFit/>
          </a:bodyPr>
          <a:lstStyle/>
          <a:p>
            <a:pPr indent="0"/>
            <a:r>
              <a:rPr lang="en-GB" sz="600">
                <a:latin typeface="Arial"/>
              </a:rPr>
              <a:t>12 Aug</a:t>
            </a:r>
          </a:p>
        </p:txBody>
      </p:sp>
      <p:sp>
        <p:nvSpPr>
          <p:cNvPr id="60" name="Прямокутник 59">
            <a:extLst>
              <a:ext uri="{FF2B5EF4-FFF2-40B4-BE49-F238E27FC236}">
                <a16:creationId xmlns:a16="http://schemas.microsoft.com/office/drawing/2014/main" id="{369016E3-1DD5-41FD-DEB3-8FB3D24C0ADA}"/>
              </a:ext>
            </a:extLst>
          </p:cNvPr>
          <p:cNvSpPr/>
          <p:nvPr/>
        </p:nvSpPr>
        <p:spPr>
          <a:xfrm>
            <a:off x="7665319" y="2616666"/>
            <a:ext cx="92333" cy="242054"/>
          </a:xfrm>
          <a:prstGeom prst="rect">
            <a:avLst/>
          </a:prstGeom>
          <a:noFill/>
          <a:ln>
            <a:noFill/>
          </a:ln>
        </p:spPr>
        <p:txBody>
          <a:bodyPr vert="vert270" wrap="none" lIns="0" tIns="0" rIns="0" bIns="0">
            <a:spAutoFit/>
          </a:bodyPr>
          <a:lstStyle/>
          <a:p>
            <a:pPr indent="0"/>
            <a:r>
              <a:rPr lang="en-GB" sz="600">
                <a:latin typeface="Arial"/>
              </a:rPr>
              <a:t>19 Aug</a:t>
            </a:r>
          </a:p>
        </p:txBody>
      </p:sp>
      <p:sp>
        <p:nvSpPr>
          <p:cNvPr id="61" name="Прямокутник 60">
            <a:extLst>
              <a:ext uri="{FF2B5EF4-FFF2-40B4-BE49-F238E27FC236}">
                <a16:creationId xmlns:a16="http://schemas.microsoft.com/office/drawing/2014/main" id="{79A30366-CB78-87A3-15C6-4BA2C2015013}"/>
              </a:ext>
            </a:extLst>
          </p:cNvPr>
          <p:cNvSpPr/>
          <p:nvPr/>
        </p:nvSpPr>
        <p:spPr>
          <a:xfrm>
            <a:off x="7866783" y="2610264"/>
            <a:ext cx="92333" cy="242054"/>
          </a:xfrm>
          <a:prstGeom prst="rect">
            <a:avLst/>
          </a:prstGeom>
          <a:noFill/>
          <a:ln>
            <a:noFill/>
          </a:ln>
        </p:spPr>
        <p:txBody>
          <a:bodyPr vert="vert270" wrap="none" lIns="0" tIns="0" rIns="0" bIns="0">
            <a:spAutoFit/>
          </a:bodyPr>
          <a:lstStyle/>
          <a:p>
            <a:pPr indent="0"/>
            <a:r>
              <a:rPr lang="en-GB" sz="600">
                <a:latin typeface="Arial"/>
              </a:rPr>
              <a:t>26 Aug</a:t>
            </a:r>
          </a:p>
        </p:txBody>
      </p:sp>
      <p:sp>
        <p:nvSpPr>
          <p:cNvPr id="62" name="Прямокутник 61">
            <a:extLst>
              <a:ext uri="{FF2B5EF4-FFF2-40B4-BE49-F238E27FC236}">
                <a16:creationId xmlns:a16="http://schemas.microsoft.com/office/drawing/2014/main" id="{EDB3FF7C-181C-E842-EE10-A0B074574EC5}"/>
              </a:ext>
            </a:extLst>
          </p:cNvPr>
          <p:cNvSpPr/>
          <p:nvPr/>
        </p:nvSpPr>
        <p:spPr>
          <a:xfrm>
            <a:off x="8067830" y="2656702"/>
            <a:ext cx="92333" cy="193964"/>
          </a:xfrm>
          <a:prstGeom prst="rect">
            <a:avLst/>
          </a:prstGeom>
          <a:noFill/>
          <a:ln>
            <a:noFill/>
          </a:ln>
        </p:spPr>
        <p:txBody>
          <a:bodyPr vert="vert270" wrap="none" lIns="0" tIns="0" rIns="0" bIns="0">
            <a:spAutoFit/>
          </a:bodyPr>
          <a:lstStyle/>
          <a:p>
            <a:pPr indent="0"/>
            <a:r>
              <a:rPr lang="en-GB" sz="600">
                <a:latin typeface="Arial"/>
              </a:rPr>
              <a:t>2 Sep</a:t>
            </a:r>
          </a:p>
        </p:txBody>
      </p:sp>
      <p:sp>
        <p:nvSpPr>
          <p:cNvPr id="63" name="Прямокутник 62">
            <a:extLst>
              <a:ext uri="{FF2B5EF4-FFF2-40B4-BE49-F238E27FC236}">
                <a16:creationId xmlns:a16="http://schemas.microsoft.com/office/drawing/2014/main" id="{E8EA9DFD-17F5-7202-9601-968EEC7A3961}"/>
              </a:ext>
            </a:extLst>
          </p:cNvPr>
          <p:cNvSpPr/>
          <p:nvPr/>
        </p:nvSpPr>
        <p:spPr>
          <a:xfrm>
            <a:off x="8266592" y="2022475"/>
            <a:ext cx="478536" cy="198516"/>
          </a:xfrm>
          <a:prstGeom prst="rect">
            <a:avLst/>
          </a:prstGeom>
          <a:noFill/>
          <a:ln>
            <a:noFill/>
          </a:ln>
        </p:spPr>
        <p:txBody>
          <a:bodyPr lIns="0" tIns="0" rIns="0" bIns="0">
            <a:spAutoFit/>
          </a:bodyPr>
          <a:lstStyle/>
          <a:p>
            <a:pPr indent="0" algn="ctr">
              <a:lnSpc>
                <a:spcPct val="112000"/>
              </a:lnSpc>
            </a:pPr>
            <a:r>
              <a:rPr lang="en-GB" sz="600" b="1">
                <a:latin typeface="Arial"/>
              </a:rPr>
              <a:t>T2</a:t>
            </a:r>
          </a:p>
          <a:p>
            <a:pPr indent="0" algn="ctr">
              <a:lnSpc>
                <a:spcPct val="112000"/>
              </a:lnSpc>
            </a:pPr>
            <a:r>
              <a:rPr lang="en-GB" sz="600" b="1">
                <a:latin typeface="Arial"/>
              </a:rPr>
              <a:t>16-9- 2024</a:t>
            </a:r>
          </a:p>
        </p:txBody>
      </p:sp>
      <p:sp>
        <p:nvSpPr>
          <p:cNvPr id="64" name="Прямокутник 63">
            <a:extLst>
              <a:ext uri="{FF2B5EF4-FFF2-40B4-BE49-F238E27FC236}">
                <a16:creationId xmlns:a16="http://schemas.microsoft.com/office/drawing/2014/main" id="{44DB6E86-E483-DCDA-B323-71B2FFE25257}"/>
              </a:ext>
            </a:extLst>
          </p:cNvPr>
          <p:cNvSpPr/>
          <p:nvPr/>
        </p:nvSpPr>
        <p:spPr>
          <a:xfrm>
            <a:off x="8263728" y="2658771"/>
            <a:ext cx="92333" cy="193964"/>
          </a:xfrm>
          <a:prstGeom prst="rect">
            <a:avLst/>
          </a:prstGeom>
          <a:noFill/>
          <a:ln>
            <a:noFill/>
          </a:ln>
        </p:spPr>
        <p:txBody>
          <a:bodyPr vert="vert270" wrap="none" lIns="0" tIns="0" rIns="0" bIns="0">
            <a:spAutoFit/>
          </a:bodyPr>
          <a:lstStyle/>
          <a:p>
            <a:pPr indent="0"/>
            <a:r>
              <a:rPr lang="en-GB" sz="600">
                <a:latin typeface="Arial"/>
              </a:rPr>
              <a:t>9 Sep</a:t>
            </a:r>
          </a:p>
        </p:txBody>
      </p:sp>
      <p:sp>
        <p:nvSpPr>
          <p:cNvPr id="65" name="Прямокутник 64">
            <a:extLst>
              <a:ext uri="{FF2B5EF4-FFF2-40B4-BE49-F238E27FC236}">
                <a16:creationId xmlns:a16="http://schemas.microsoft.com/office/drawing/2014/main" id="{A5694BC4-E640-EDF3-B165-1E00A71A9316}"/>
              </a:ext>
            </a:extLst>
          </p:cNvPr>
          <p:cNvSpPr/>
          <p:nvPr/>
        </p:nvSpPr>
        <p:spPr>
          <a:xfrm>
            <a:off x="8461212" y="2615656"/>
            <a:ext cx="92333" cy="237244"/>
          </a:xfrm>
          <a:prstGeom prst="rect">
            <a:avLst/>
          </a:prstGeom>
          <a:noFill/>
          <a:ln>
            <a:noFill/>
          </a:ln>
        </p:spPr>
        <p:txBody>
          <a:bodyPr vert="vert270" wrap="none" lIns="0" tIns="0" rIns="0" bIns="0">
            <a:spAutoFit/>
          </a:bodyPr>
          <a:lstStyle/>
          <a:p>
            <a:pPr indent="0"/>
            <a:r>
              <a:rPr lang="en-GB" sz="600">
                <a:latin typeface="Arial"/>
              </a:rPr>
              <a:t>16 Sep</a:t>
            </a:r>
          </a:p>
        </p:txBody>
      </p:sp>
      <p:sp>
        <p:nvSpPr>
          <p:cNvPr id="66" name="Прямокутник 65">
            <a:extLst>
              <a:ext uri="{FF2B5EF4-FFF2-40B4-BE49-F238E27FC236}">
                <a16:creationId xmlns:a16="http://schemas.microsoft.com/office/drawing/2014/main" id="{8F8C9661-5360-CB1F-5446-14CD6C9A8412}"/>
              </a:ext>
            </a:extLst>
          </p:cNvPr>
          <p:cNvSpPr/>
          <p:nvPr/>
        </p:nvSpPr>
        <p:spPr>
          <a:xfrm>
            <a:off x="8655499" y="2619505"/>
            <a:ext cx="92333" cy="237244"/>
          </a:xfrm>
          <a:prstGeom prst="rect">
            <a:avLst/>
          </a:prstGeom>
          <a:noFill/>
          <a:ln>
            <a:noFill/>
          </a:ln>
        </p:spPr>
        <p:txBody>
          <a:bodyPr vert="vert270" wrap="none" lIns="0" tIns="0" rIns="0" bIns="0">
            <a:spAutoFit/>
          </a:bodyPr>
          <a:lstStyle/>
          <a:p>
            <a:pPr indent="0"/>
            <a:r>
              <a:rPr lang="en-GB" sz="600">
                <a:latin typeface="Arial"/>
              </a:rPr>
              <a:t>23 Sep</a:t>
            </a:r>
          </a:p>
        </p:txBody>
      </p:sp>
      <p:sp>
        <p:nvSpPr>
          <p:cNvPr id="67" name="Прямокутник 66">
            <a:extLst>
              <a:ext uri="{FF2B5EF4-FFF2-40B4-BE49-F238E27FC236}">
                <a16:creationId xmlns:a16="http://schemas.microsoft.com/office/drawing/2014/main" id="{13402CC8-C8F2-B95B-4A5E-569AC623BE7A}"/>
              </a:ext>
            </a:extLst>
          </p:cNvPr>
          <p:cNvSpPr/>
          <p:nvPr/>
        </p:nvSpPr>
        <p:spPr>
          <a:xfrm>
            <a:off x="8856723" y="2616647"/>
            <a:ext cx="92333" cy="237244"/>
          </a:xfrm>
          <a:prstGeom prst="rect">
            <a:avLst/>
          </a:prstGeom>
          <a:noFill/>
          <a:ln>
            <a:noFill/>
          </a:ln>
        </p:spPr>
        <p:txBody>
          <a:bodyPr vert="vert270" wrap="none" lIns="0" tIns="0" rIns="0" bIns="0">
            <a:spAutoFit/>
          </a:bodyPr>
          <a:lstStyle/>
          <a:p>
            <a:pPr indent="0"/>
            <a:r>
              <a:rPr lang="en-GB" sz="600">
                <a:latin typeface="Arial"/>
              </a:rPr>
              <a:t>30 Sep</a:t>
            </a:r>
          </a:p>
        </p:txBody>
      </p:sp>
      <p:sp>
        <p:nvSpPr>
          <p:cNvPr id="68" name="Прямокутник 67">
            <a:extLst>
              <a:ext uri="{FF2B5EF4-FFF2-40B4-BE49-F238E27FC236}">
                <a16:creationId xmlns:a16="http://schemas.microsoft.com/office/drawing/2014/main" id="{805FE6C3-E183-1684-0A69-7D261ED2F1CA}"/>
              </a:ext>
            </a:extLst>
          </p:cNvPr>
          <p:cNvSpPr/>
          <p:nvPr/>
        </p:nvSpPr>
        <p:spPr>
          <a:xfrm>
            <a:off x="9054700" y="2677276"/>
            <a:ext cx="92333" cy="171522"/>
          </a:xfrm>
          <a:prstGeom prst="rect">
            <a:avLst/>
          </a:prstGeom>
          <a:noFill/>
          <a:ln>
            <a:noFill/>
          </a:ln>
        </p:spPr>
        <p:txBody>
          <a:bodyPr vert="vert270" wrap="none" lIns="0" tIns="0" rIns="0" bIns="0">
            <a:spAutoFit/>
          </a:bodyPr>
          <a:lstStyle/>
          <a:p>
            <a:pPr indent="0"/>
            <a:r>
              <a:rPr lang="en-GB" sz="600">
                <a:latin typeface="Arial"/>
              </a:rPr>
              <a:t>7 Oct</a:t>
            </a:r>
          </a:p>
        </p:txBody>
      </p:sp>
      <p:sp>
        <p:nvSpPr>
          <p:cNvPr id="69" name="Прямокутник 68">
            <a:extLst>
              <a:ext uri="{FF2B5EF4-FFF2-40B4-BE49-F238E27FC236}">
                <a16:creationId xmlns:a16="http://schemas.microsoft.com/office/drawing/2014/main" id="{837B6B19-D96A-13F4-8A33-137496E7A592}"/>
              </a:ext>
            </a:extLst>
          </p:cNvPr>
          <p:cNvSpPr/>
          <p:nvPr/>
        </p:nvSpPr>
        <p:spPr>
          <a:xfrm>
            <a:off x="9124376" y="2004330"/>
            <a:ext cx="475488" cy="192040"/>
          </a:xfrm>
          <a:prstGeom prst="rect">
            <a:avLst/>
          </a:prstGeom>
          <a:noFill/>
          <a:ln>
            <a:noFill/>
          </a:ln>
        </p:spPr>
        <p:txBody>
          <a:bodyPr lIns="0" tIns="0" rIns="0" bIns="0">
            <a:spAutoFit/>
          </a:bodyPr>
          <a:lstStyle/>
          <a:p>
            <a:pPr indent="0">
              <a:lnSpc>
                <a:spcPct val="108000"/>
              </a:lnSpc>
            </a:pPr>
            <a:r>
              <a:rPr lang="en-GB" sz="600" b="1">
                <a:latin typeface="Arial"/>
              </a:rPr>
              <a:t>GAT end 11-10-2024</a:t>
            </a:r>
          </a:p>
        </p:txBody>
      </p:sp>
      <p:sp>
        <p:nvSpPr>
          <p:cNvPr id="70" name="Прямокутник 69">
            <a:extLst>
              <a:ext uri="{FF2B5EF4-FFF2-40B4-BE49-F238E27FC236}">
                <a16:creationId xmlns:a16="http://schemas.microsoft.com/office/drawing/2014/main" id="{F7206E34-90C6-CFFC-7E6F-5F62A2DBA647}"/>
              </a:ext>
            </a:extLst>
          </p:cNvPr>
          <p:cNvSpPr/>
          <p:nvPr/>
        </p:nvSpPr>
        <p:spPr>
          <a:xfrm>
            <a:off x="9257074" y="2640062"/>
            <a:ext cx="92333" cy="214802"/>
          </a:xfrm>
          <a:prstGeom prst="rect">
            <a:avLst/>
          </a:prstGeom>
          <a:noFill/>
          <a:ln>
            <a:noFill/>
          </a:ln>
        </p:spPr>
        <p:txBody>
          <a:bodyPr vert="vert270" wrap="none" lIns="0" tIns="0" rIns="0" bIns="0">
            <a:spAutoFit/>
          </a:bodyPr>
          <a:lstStyle/>
          <a:p>
            <a:pPr indent="0"/>
            <a:r>
              <a:rPr lang="en-GB" sz="600">
                <a:latin typeface="Arial"/>
              </a:rPr>
              <a:t>14 Oct</a:t>
            </a:r>
          </a:p>
        </p:txBody>
      </p:sp>
      <p:sp>
        <p:nvSpPr>
          <p:cNvPr id="71" name="Прямокутник 70">
            <a:extLst>
              <a:ext uri="{FF2B5EF4-FFF2-40B4-BE49-F238E27FC236}">
                <a16:creationId xmlns:a16="http://schemas.microsoft.com/office/drawing/2014/main" id="{237CA3D4-6F87-8FE5-1DBD-41A8FACEDC1A}"/>
              </a:ext>
            </a:extLst>
          </p:cNvPr>
          <p:cNvSpPr/>
          <p:nvPr/>
        </p:nvSpPr>
        <p:spPr>
          <a:xfrm>
            <a:off x="9450507" y="2640062"/>
            <a:ext cx="92333" cy="214802"/>
          </a:xfrm>
          <a:prstGeom prst="rect">
            <a:avLst/>
          </a:prstGeom>
          <a:noFill/>
          <a:ln>
            <a:noFill/>
          </a:ln>
        </p:spPr>
        <p:txBody>
          <a:bodyPr vert="vert270" wrap="none" lIns="0" tIns="0" rIns="0" bIns="0">
            <a:spAutoFit/>
          </a:bodyPr>
          <a:lstStyle/>
          <a:p>
            <a:pPr indent="0"/>
            <a:r>
              <a:rPr lang="en-GB" sz="600">
                <a:latin typeface="Arial"/>
              </a:rPr>
              <a:t>21 Oct</a:t>
            </a:r>
          </a:p>
        </p:txBody>
      </p:sp>
      <p:sp>
        <p:nvSpPr>
          <p:cNvPr id="72" name="Прямокутник 71">
            <a:extLst>
              <a:ext uri="{FF2B5EF4-FFF2-40B4-BE49-F238E27FC236}">
                <a16:creationId xmlns:a16="http://schemas.microsoft.com/office/drawing/2014/main" id="{3348B703-68D4-CE38-CD57-298323A57212}"/>
              </a:ext>
            </a:extLst>
          </p:cNvPr>
          <p:cNvSpPr/>
          <p:nvPr/>
        </p:nvSpPr>
        <p:spPr>
          <a:xfrm>
            <a:off x="9651669" y="2633001"/>
            <a:ext cx="92333" cy="214802"/>
          </a:xfrm>
          <a:prstGeom prst="rect">
            <a:avLst/>
          </a:prstGeom>
          <a:noFill/>
          <a:ln>
            <a:noFill/>
          </a:ln>
        </p:spPr>
        <p:txBody>
          <a:bodyPr vert="vert270" wrap="none" lIns="0" tIns="0" rIns="0" bIns="0">
            <a:spAutoFit/>
          </a:bodyPr>
          <a:lstStyle/>
          <a:p>
            <a:pPr indent="0"/>
            <a:r>
              <a:rPr lang="en-GB" sz="600">
                <a:latin typeface="Arial"/>
              </a:rPr>
              <a:t>28 Oct</a:t>
            </a:r>
          </a:p>
        </p:txBody>
      </p:sp>
      <p:sp>
        <p:nvSpPr>
          <p:cNvPr id="73" name="Прямокутник 72">
            <a:extLst>
              <a:ext uri="{FF2B5EF4-FFF2-40B4-BE49-F238E27FC236}">
                <a16:creationId xmlns:a16="http://schemas.microsoft.com/office/drawing/2014/main" id="{57548C39-C7C9-3004-9DE4-B8BE56DB0012}"/>
              </a:ext>
            </a:extLst>
          </p:cNvPr>
          <p:cNvSpPr/>
          <p:nvPr/>
        </p:nvSpPr>
        <p:spPr>
          <a:xfrm>
            <a:off x="9841956" y="2656657"/>
            <a:ext cx="92333" cy="193964"/>
          </a:xfrm>
          <a:prstGeom prst="rect">
            <a:avLst/>
          </a:prstGeom>
          <a:noFill/>
          <a:ln>
            <a:noFill/>
          </a:ln>
        </p:spPr>
        <p:txBody>
          <a:bodyPr vert="vert270" wrap="none" lIns="0" tIns="0" rIns="0" bIns="0">
            <a:spAutoFit/>
          </a:bodyPr>
          <a:lstStyle/>
          <a:p>
            <a:pPr indent="0"/>
            <a:r>
              <a:rPr lang="en-GB" sz="600">
                <a:latin typeface="Arial"/>
              </a:rPr>
              <a:t>4 Nov</a:t>
            </a:r>
          </a:p>
        </p:txBody>
      </p:sp>
      <p:sp>
        <p:nvSpPr>
          <p:cNvPr id="74" name="Прямокутник 73">
            <a:extLst>
              <a:ext uri="{FF2B5EF4-FFF2-40B4-BE49-F238E27FC236}">
                <a16:creationId xmlns:a16="http://schemas.microsoft.com/office/drawing/2014/main" id="{BD3C9179-308D-1760-6B4B-CFA470E48A95}"/>
              </a:ext>
            </a:extLst>
          </p:cNvPr>
          <p:cNvSpPr/>
          <p:nvPr/>
        </p:nvSpPr>
        <p:spPr>
          <a:xfrm>
            <a:off x="10698334" y="1973351"/>
            <a:ext cx="731665" cy="218458"/>
          </a:xfrm>
          <a:prstGeom prst="rect">
            <a:avLst/>
          </a:prstGeom>
          <a:noFill/>
          <a:ln>
            <a:noFill/>
          </a:ln>
        </p:spPr>
        <p:txBody>
          <a:bodyPr wrap="square" lIns="0" tIns="0" rIns="0" bIns="0">
            <a:spAutoFit/>
          </a:bodyPr>
          <a:lstStyle/>
          <a:p>
            <a:pPr marR="114300" indent="0">
              <a:lnSpc>
                <a:spcPct val="114000"/>
              </a:lnSpc>
            </a:pPr>
            <a:r>
              <a:rPr lang="en-GB" sz="650" b="1">
                <a:latin typeface="Arial"/>
              </a:rPr>
              <a:t>Technical go live 14-12-2024</a:t>
            </a:r>
          </a:p>
        </p:txBody>
      </p:sp>
      <p:sp>
        <p:nvSpPr>
          <p:cNvPr id="75" name="Прямокутник 74">
            <a:extLst>
              <a:ext uri="{FF2B5EF4-FFF2-40B4-BE49-F238E27FC236}">
                <a16:creationId xmlns:a16="http://schemas.microsoft.com/office/drawing/2014/main" id="{EEDA9176-18B1-D49A-2191-7629E0935A67}"/>
              </a:ext>
            </a:extLst>
          </p:cNvPr>
          <p:cNvSpPr/>
          <p:nvPr/>
        </p:nvSpPr>
        <p:spPr>
          <a:xfrm>
            <a:off x="11527982" y="1973351"/>
            <a:ext cx="460818" cy="173124"/>
          </a:xfrm>
          <a:prstGeom prst="rect">
            <a:avLst/>
          </a:prstGeom>
          <a:noFill/>
          <a:ln>
            <a:noFill/>
          </a:ln>
        </p:spPr>
        <p:txBody>
          <a:bodyPr wrap="square" lIns="0" tIns="0" rIns="0" bIns="0">
            <a:spAutoFit/>
          </a:bodyPr>
          <a:lstStyle/>
          <a:p>
            <a:pPr indent="0" algn="just"/>
            <a:r>
              <a:rPr lang="en-GB" sz="550" b="1" dirty="0">
                <a:latin typeface="Arial"/>
              </a:rPr>
              <a:t>Functional go live 1-1-2</a:t>
            </a:r>
          </a:p>
        </p:txBody>
      </p:sp>
      <p:sp>
        <p:nvSpPr>
          <p:cNvPr id="76" name="Прямокутник 75">
            <a:extLst>
              <a:ext uri="{FF2B5EF4-FFF2-40B4-BE49-F238E27FC236}">
                <a16:creationId xmlns:a16="http://schemas.microsoft.com/office/drawing/2014/main" id="{368BF53F-0A06-21E3-8CD4-B50FF182C254}"/>
              </a:ext>
            </a:extLst>
          </p:cNvPr>
          <p:cNvSpPr/>
          <p:nvPr/>
        </p:nvSpPr>
        <p:spPr>
          <a:xfrm>
            <a:off x="10169811" y="2313430"/>
            <a:ext cx="318998" cy="100027"/>
          </a:xfrm>
          <a:prstGeom prst="rect">
            <a:avLst/>
          </a:prstGeom>
          <a:noFill/>
          <a:ln>
            <a:noFill/>
          </a:ln>
        </p:spPr>
        <p:txBody>
          <a:bodyPr wrap="none" lIns="0" tIns="0" rIns="0" bIns="0">
            <a:spAutoFit/>
          </a:bodyPr>
          <a:lstStyle/>
          <a:p>
            <a:pPr indent="0"/>
            <a:r>
              <a:rPr lang="en-GB" sz="650">
                <a:solidFill>
                  <a:srgbClr val="FFFFFF"/>
                </a:solidFill>
                <a:latin typeface="Arial"/>
              </a:rPr>
              <a:t>2024 Q4</a:t>
            </a:r>
          </a:p>
        </p:txBody>
      </p:sp>
      <p:sp>
        <p:nvSpPr>
          <p:cNvPr id="77" name="Прямокутник 76">
            <a:extLst>
              <a:ext uri="{FF2B5EF4-FFF2-40B4-BE49-F238E27FC236}">
                <a16:creationId xmlns:a16="http://schemas.microsoft.com/office/drawing/2014/main" id="{B8FAE180-8F49-B54B-164A-6C11C6F5495F}"/>
              </a:ext>
            </a:extLst>
          </p:cNvPr>
          <p:cNvSpPr/>
          <p:nvPr/>
        </p:nvSpPr>
        <p:spPr>
          <a:xfrm>
            <a:off x="10041750" y="2619071"/>
            <a:ext cx="92333" cy="237244"/>
          </a:xfrm>
          <a:prstGeom prst="rect">
            <a:avLst/>
          </a:prstGeom>
          <a:noFill/>
          <a:ln>
            <a:noFill/>
          </a:ln>
        </p:spPr>
        <p:txBody>
          <a:bodyPr vert="vert270" wrap="none" lIns="0" tIns="0" rIns="0" bIns="0">
            <a:spAutoFit/>
          </a:bodyPr>
          <a:lstStyle/>
          <a:p>
            <a:pPr indent="0"/>
            <a:r>
              <a:rPr lang="en-GB" sz="600">
                <a:latin typeface="Arial"/>
              </a:rPr>
              <a:t>11 Nov</a:t>
            </a:r>
          </a:p>
        </p:txBody>
      </p:sp>
      <p:sp>
        <p:nvSpPr>
          <p:cNvPr id="78" name="Прямокутник 77">
            <a:extLst>
              <a:ext uri="{FF2B5EF4-FFF2-40B4-BE49-F238E27FC236}">
                <a16:creationId xmlns:a16="http://schemas.microsoft.com/office/drawing/2014/main" id="{7A6A3E19-D63B-18C2-19B2-B63E11A35D76}"/>
              </a:ext>
            </a:extLst>
          </p:cNvPr>
          <p:cNvSpPr/>
          <p:nvPr/>
        </p:nvSpPr>
        <p:spPr>
          <a:xfrm>
            <a:off x="10285685" y="2615838"/>
            <a:ext cx="92333" cy="237244"/>
          </a:xfrm>
          <a:prstGeom prst="rect">
            <a:avLst/>
          </a:prstGeom>
          <a:noFill/>
          <a:ln>
            <a:noFill/>
          </a:ln>
        </p:spPr>
        <p:txBody>
          <a:bodyPr vert="vert270" wrap="none" lIns="0" tIns="0" rIns="0" bIns="0">
            <a:spAutoFit/>
          </a:bodyPr>
          <a:lstStyle/>
          <a:p>
            <a:pPr indent="0"/>
            <a:r>
              <a:rPr lang="en-GB" sz="600">
                <a:latin typeface="Arial"/>
              </a:rPr>
              <a:t>18 Nov</a:t>
            </a:r>
          </a:p>
        </p:txBody>
      </p:sp>
      <p:sp>
        <p:nvSpPr>
          <p:cNvPr id="79" name="Прямокутник 78">
            <a:extLst>
              <a:ext uri="{FF2B5EF4-FFF2-40B4-BE49-F238E27FC236}">
                <a16:creationId xmlns:a16="http://schemas.microsoft.com/office/drawing/2014/main" id="{7FE56C81-0DC2-E5F9-8AFB-B76AACA3C1EC}"/>
              </a:ext>
            </a:extLst>
          </p:cNvPr>
          <p:cNvSpPr/>
          <p:nvPr/>
        </p:nvSpPr>
        <p:spPr>
          <a:xfrm>
            <a:off x="10487372" y="2615838"/>
            <a:ext cx="92333" cy="237244"/>
          </a:xfrm>
          <a:prstGeom prst="rect">
            <a:avLst/>
          </a:prstGeom>
          <a:noFill/>
          <a:ln>
            <a:noFill/>
          </a:ln>
        </p:spPr>
        <p:txBody>
          <a:bodyPr vert="vert270" wrap="none" lIns="0" tIns="0" rIns="0" bIns="0">
            <a:spAutoFit/>
          </a:bodyPr>
          <a:lstStyle/>
          <a:p>
            <a:pPr indent="0"/>
            <a:r>
              <a:rPr lang="en-GB" sz="600">
                <a:latin typeface="Arial"/>
              </a:rPr>
              <a:t>25 Nov</a:t>
            </a:r>
          </a:p>
        </p:txBody>
      </p:sp>
      <p:sp>
        <p:nvSpPr>
          <p:cNvPr id="80" name="Прямокутник 79">
            <a:extLst>
              <a:ext uri="{FF2B5EF4-FFF2-40B4-BE49-F238E27FC236}">
                <a16:creationId xmlns:a16="http://schemas.microsoft.com/office/drawing/2014/main" id="{149C5EFD-540E-FBE8-30D9-C0A51BBE5F96}"/>
              </a:ext>
            </a:extLst>
          </p:cNvPr>
          <p:cNvSpPr/>
          <p:nvPr/>
        </p:nvSpPr>
        <p:spPr>
          <a:xfrm>
            <a:off x="10686634" y="2659927"/>
            <a:ext cx="92333" cy="193964"/>
          </a:xfrm>
          <a:prstGeom prst="rect">
            <a:avLst/>
          </a:prstGeom>
          <a:noFill/>
          <a:ln>
            <a:noFill/>
          </a:ln>
        </p:spPr>
        <p:txBody>
          <a:bodyPr vert="vert270" wrap="none" lIns="0" tIns="0" rIns="0" bIns="0">
            <a:spAutoFit/>
          </a:bodyPr>
          <a:lstStyle/>
          <a:p>
            <a:pPr indent="0"/>
            <a:r>
              <a:rPr lang="en-GB" sz="600">
                <a:latin typeface="Arial"/>
              </a:rPr>
              <a:t>2 Dec</a:t>
            </a:r>
          </a:p>
        </p:txBody>
      </p:sp>
      <p:sp>
        <p:nvSpPr>
          <p:cNvPr id="81" name="Прямокутник 80">
            <a:extLst>
              <a:ext uri="{FF2B5EF4-FFF2-40B4-BE49-F238E27FC236}">
                <a16:creationId xmlns:a16="http://schemas.microsoft.com/office/drawing/2014/main" id="{FF711669-5B77-E435-0D35-3C7C28DA7B75}"/>
              </a:ext>
            </a:extLst>
          </p:cNvPr>
          <p:cNvSpPr/>
          <p:nvPr/>
        </p:nvSpPr>
        <p:spPr>
          <a:xfrm>
            <a:off x="10878734" y="2664756"/>
            <a:ext cx="92333" cy="193964"/>
          </a:xfrm>
          <a:prstGeom prst="rect">
            <a:avLst/>
          </a:prstGeom>
          <a:noFill/>
          <a:ln>
            <a:noFill/>
          </a:ln>
        </p:spPr>
        <p:txBody>
          <a:bodyPr vert="vert270" wrap="none" lIns="0" tIns="0" rIns="0" bIns="0">
            <a:spAutoFit/>
          </a:bodyPr>
          <a:lstStyle/>
          <a:p>
            <a:pPr indent="0"/>
            <a:r>
              <a:rPr lang="en-GB" sz="600">
                <a:latin typeface="Arial"/>
              </a:rPr>
              <a:t>9 Dec</a:t>
            </a:r>
          </a:p>
        </p:txBody>
      </p:sp>
      <p:sp>
        <p:nvSpPr>
          <p:cNvPr id="82" name="Прямокутник 81">
            <a:extLst>
              <a:ext uri="{FF2B5EF4-FFF2-40B4-BE49-F238E27FC236}">
                <a16:creationId xmlns:a16="http://schemas.microsoft.com/office/drawing/2014/main" id="{22B7CF64-C6EC-1087-AD28-623707BF7F93}"/>
              </a:ext>
            </a:extLst>
          </p:cNvPr>
          <p:cNvSpPr/>
          <p:nvPr/>
        </p:nvSpPr>
        <p:spPr>
          <a:xfrm>
            <a:off x="11076432" y="2621780"/>
            <a:ext cx="92333" cy="237244"/>
          </a:xfrm>
          <a:prstGeom prst="rect">
            <a:avLst/>
          </a:prstGeom>
          <a:noFill/>
          <a:ln>
            <a:noFill/>
          </a:ln>
        </p:spPr>
        <p:txBody>
          <a:bodyPr vert="vert270" wrap="none" lIns="0" tIns="0" rIns="0" bIns="0">
            <a:spAutoFit/>
          </a:bodyPr>
          <a:lstStyle/>
          <a:p>
            <a:pPr indent="0"/>
            <a:r>
              <a:rPr lang="en-GB" sz="600">
                <a:latin typeface="Arial"/>
              </a:rPr>
              <a:t>16 Dec</a:t>
            </a:r>
          </a:p>
        </p:txBody>
      </p:sp>
      <p:sp>
        <p:nvSpPr>
          <p:cNvPr id="83" name="Прямокутник 82">
            <a:extLst>
              <a:ext uri="{FF2B5EF4-FFF2-40B4-BE49-F238E27FC236}">
                <a16:creationId xmlns:a16="http://schemas.microsoft.com/office/drawing/2014/main" id="{E253628F-6B4A-489F-845E-9CC4DD0A8F9C}"/>
              </a:ext>
            </a:extLst>
          </p:cNvPr>
          <p:cNvSpPr/>
          <p:nvPr/>
        </p:nvSpPr>
        <p:spPr>
          <a:xfrm>
            <a:off x="11274825" y="2617432"/>
            <a:ext cx="92333" cy="237244"/>
          </a:xfrm>
          <a:prstGeom prst="rect">
            <a:avLst/>
          </a:prstGeom>
          <a:noFill/>
          <a:ln>
            <a:noFill/>
          </a:ln>
        </p:spPr>
        <p:txBody>
          <a:bodyPr vert="vert270" wrap="none" lIns="0" tIns="0" rIns="0" bIns="0">
            <a:spAutoFit/>
          </a:bodyPr>
          <a:lstStyle/>
          <a:p>
            <a:pPr indent="0"/>
            <a:r>
              <a:rPr lang="en-GB" sz="600">
                <a:latin typeface="Arial"/>
              </a:rPr>
              <a:t>23 Dec</a:t>
            </a:r>
          </a:p>
        </p:txBody>
      </p:sp>
      <p:sp>
        <p:nvSpPr>
          <p:cNvPr id="84" name="Прямокутник 83">
            <a:extLst>
              <a:ext uri="{FF2B5EF4-FFF2-40B4-BE49-F238E27FC236}">
                <a16:creationId xmlns:a16="http://schemas.microsoft.com/office/drawing/2014/main" id="{E0D0CFB3-E231-81AF-9C0B-656B6D7ED080}"/>
              </a:ext>
            </a:extLst>
          </p:cNvPr>
          <p:cNvSpPr/>
          <p:nvPr/>
        </p:nvSpPr>
        <p:spPr>
          <a:xfrm>
            <a:off x="11472471" y="2612840"/>
            <a:ext cx="92333" cy="237244"/>
          </a:xfrm>
          <a:prstGeom prst="rect">
            <a:avLst/>
          </a:prstGeom>
          <a:noFill/>
          <a:ln>
            <a:noFill/>
          </a:ln>
        </p:spPr>
        <p:txBody>
          <a:bodyPr vert="vert270" wrap="none" lIns="0" tIns="0" rIns="0" bIns="0">
            <a:spAutoFit/>
          </a:bodyPr>
          <a:lstStyle/>
          <a:p>
            <a:pPr indent="0"/>
            <a:r>
              <a:rPr lang="en-GB" sz="600">
                <a:latin typeface="Arial"/>
              </a:rPr>
              <a:t>30 Dec</a:t>
            </a:r>
          </a:p>
        </p:txBody>
      </p:sp>
      <p:sp>
        <p:nvSpPr>
          <p:cNvPr id="85" name="Прямокутник 84">
            <a:extLst>
              <a:ext uri="{FF2B5EF4-FFF2-40B4-BE49-F238E27FC236}">
                <a16:creationId xmlns:a16="http://schemas.microsoft.com/office/drawing/2014/main" id="{C8F4FEA4-108F-9CC9-2140-CE1D3331E9A9}"/>
              </a:ext>
            </a:extLst>
          </p:cNvPr>
          <p:cNvSpPr/>
          <p:nvPr/>
        </p:nvSpPr>
        <p:spPr>
          <a:xfrm>
            <a:off x="11672265" y="2677276"/>
            <a:ext cx="92333" cy="173124"/>
          </a:xfrm>
          <a:prstGeom prst="rect">
            <a:avLst/>
          </a:prstGeom>
          <a:noFill/>
          <a:ln>
            <a:noFill/>
          </a:ln>
        </p:spPr>
        <p:txBody>
          <a:bodyPr vert="vert270" wrap="none" lIns="0" tIns="0" rIns="0" bIns="0">
            <a:spAutoFit/>
          </a:bodyPr>
          <a:lstStyle/>
          <a:p>
            <a:pPr indent="0"/>
            <a:r>
              <a:rPr lang="en-GB" sz="600">
                <a:latin typeface="Arial"/>
              </a:rPr>
              <a:t>6 Jan</a:t>
            </a:r>
          </a:p>
        </p:txBody>
      </p:sp>
      <p:sp>
        <p:nvSpPr>
          <p:cNvPr id="87" name="Прямокутник 86">
            <a:extLst>
              <a:ext uri="{FF2B5EF4-FFF2-40B4-BE49-F238E27FC236}">
                <a16:creationId xmlns:a16="http://schemas.microsoft.com/office/drawing/2014/main" id="{D5F29981-7EE4-C917-5D97-52E0ABB8DA6C}"/>
              </a:ext>
            </a:extLst>
          </p:cNvPr>
          <p:cNvSpPr/>
          <p:nvPr/>
        </p:nvSpPr>
        <p:spPr>
          <a:xfrm>
            <a:off x="9278864" y="3870660"/>
            <a:ext cx="228600" cy="107722"/>
          </a:xfrm>
          <a:prstGeom prst="rect">
            <a:avLst/>
          </a:prstGeom>
          <a:noFill/>
          <a:ln>
            <a:noFill/>
          </a:ln>
        </p:spPr>
        <p:txBody>
          <a:bodyPr lIns="0" tIns="0" rIns="0" bIns="0">
            <a:spAutoFit/>
          </a:bodyPr>
          <a:lstStyle/>
          <a:p>
            <a:pPr indent="0" algn="ctr"/>
            <a:r>
              <a:rPr lang="en-GB" sz="350" b="1">
                <a:latin typeface="Arial"/>
              </a:rPr>
              <a:t>PUD Qualif.</a:t>
            </a:r>
          </a:p>
        </p:txBody>
      </p:sp>
      <p:sp>
        <p:nvSpPr>
          <p:cNvPr id="88" name="Прямокутник 87">
            <a:extLst>
              <a:ext uri="{FF2B5EF4-FFF2-40B4-BE49-F238E27FC236}">
                <a16:creationId xmlns:a16="http://schemas.microsoft.com/office/drawing/2014/main" id="{CC5C2BF3-43F5-E71B-4FC2-2EAD6215F634}"/>
              </a:ext>
            </a:extLst>
          </p:cNvPr>
          <p:cNvSpPr/>
          <p:nvPr/>
        </p:nvSpPr>
        <p:spPr>
          <a:xfrm>
            <a:off x="9026501" y="3914000"/>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90" name="Прямокутник 89">
            <a:extLst>
              <a:ext uri="{FF2B5EF4-FFF2-40B4-BE49-F238E27FC236}">
                <a16:creationId xmlns:a16="http://schemas.microsoft.com/office/drawing/2014/main" id="{68B4405E-922A-3D7E-AA31-E71CC96E9CF7}"/>
              </a:ext>
            </a:extLst>
          </p:cNvPr>
          <p:cNvSpPr/>
          <p:nvPr/>
        </p:nvSpPr>
        <p:spPr>
          <a:xfrm>
            <a:off x="8166746" y="3012219"/>
            <a:ext cx="193964" cy="161583"/>
          </a:xfrm>
          <a:prstGeom prst="rect">
            <a:avLst/>
          </a:prstGeom>
          <a:noFill/>
          <a:ln>
            <a:noFill/>
          </a:ln>
        </p:spPr>
        <p:txBody>
          <a:bodyPr wrap="square" lIns="0" tIns="0" rIns="0" bIns="0">
            <a:spAutoFit/>
          </a:bodyPr>
          <a:lstStyle/>
          <a:p>
            <a:pPr indent="0" algn="ctr"/>
            <a:r>
              <a:rPr lang="en-GB" sz="350" b="1">
                <a:latin typeface="Arial"/>
              </a:rPr>
              <a:t>Qualification connect</a:t>
            </a:r>
          </a:p>
        </p:txBody>
      </p:sp>
      <p:sp>
        <p:nvSpPr>
          <p:cNvPr id="93" name="Прямокутник 92">
            <a:extLst>
              <a:ext uri="{FF2B5EF4-FFF2-40B4-BE49-F238E27FC236}">
                <a16:creationId xmlns:a16="http://schemas.microsoft.com/office/drawing/2014/main" id="{BEBCDCE1-2F24-98F8-1706-D1E1264FAE3C}"/>
              </a:ext>
            </a:extLst>
          </p:cNvPr>
          <p:cNvSpPr/>
          <p:nvPr/>
        </p:nvSpPr>
        <p:spPr>
          <a:xfrm>
            <a:off x="8502580" y="3054799"/>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94" name="Прямокутник 93">
            <a:extLst>
              <a:ext uri="{FF2B5EF4-FFF2-40B4-BE49-F238E27FC236}">
                <a16:creationId xmlns:a16="http://schemas.microsoft.com/office/drawing/2014/main" id="{DAFA2198-7B3D-018D-FE1B-D98A1FEFFEB0}"/>
              </a:ext>
            </a:extLst>
          </p:cNvPr>
          <p:cNvSpPr/>
          <p:nvPr/>
        </p:nvSpPr>
        <p:spPr>
          <a:xfrm>
            <a:off x="8681298" y="3310655"/>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95" name="Прямокутник 94">
            <a:extLst>
              <a:ext uri="{FF2B5EF4-FFF2-40B4-BE49-F238E27FC236}">
                <a16:creationId xmlns:a16="http://schemas.microsoft.com/office/drawing/2014/main" id="{2399DC68-4293-40E6-A6E1-55F113DE4483}"/>
              </a:ext>
            </a:extLst>
          </p:cNvPr>
          <p:cNvSpPr/>
          <p:nvPr/>
        </p:nvSpPr>
        <p:spPr>
          <a:xfrm>
            <a:off x="8842281" y="3657298"/>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96" name="Прямокутник 95">
            <a:extLst>
              <a:ext uri="{FF2B5EF4-FFF2-40B4-BE49-F238E27FC236}">
                <a16:creationId xmlns:a16="http://schemas.microsoft.com/office/drawing/2014/main" id="{553EA6AF-221A-3E1E-5BA1-DC70009F29FF}"/>
              </a:ext>
            </a:extLst>
          </p:cNvPr>
          <p:cNvSpPr/>
          <p:nvPr/>
        </p:nvSpPr>
        <p:spPr>
          <a:xfrm>
            <a:off x="9468614" y="5356637"/>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97" name="Прямокутник 96">
            <a:extLst>
              <a:ext uri="{FF2B5EF4-FFF2-40B4-BE49-F238E27FC236}">
                <a16:creationId xmlns:a16="http://schemas.microsoft.com/office/drawing/2014/main" id="{7869B388-4002-32C1-90E3-811EE7258665}"/>
              </a:ext>
            </a:extLst>
          </p:cNvPr>
          <p:cNvSpPr/>
          <p:nvPr/>
        </p:nvSpPr>
        <p:spPr>
          <a:xfrm>
            <a:off x="9450507" y="4952405"/>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98" name="Прямокутник 97">
            <a:extLst>
              <a:ext uri="{FF2B5EF4-FFF2-40B4-BE49-F238E27FC236}">
                <a16:creationId xmlns:a16="http://schemas.microsoft.com/office/drawing/2014/main" id="{C01ADC1F-29B7-9038-54FB-601E000897FC}"/>
              </a:ext>
            </a:extLst>
          </p:cNvPr>
          <p:cNvSpPr/>
          <p:nvPr/>
        </p:nvSpPr>
        <p:spPr>
          <a:xfrm>
            <a:off x="7031067" y="3528576"/>
            <a:ext cx="395942" cy="84639"/>
          </a:xfrm>
          <a:prstGeom prst="rect">
            <a:avLst/>
          </a:prstGeom>
          <a:noFill/>
          <a:ln>
            <a:noFill/>
          </a:ln>
        </p:spPr>
        <p:txBody>
          <a:bodyPr wrap="none" lIns="0" tIns="0" rIns="0" bIns="0">
            <a:spAutoFit/>
          </a:bodyPr>
          <a:lstStyle/>
          <a:p>
            <a:pPr indent="0"/>
            <a:r>
              <a:rPr lang="en-GB" sz="550" b="1">
                <a:latin typeface="Arial"/>
              </a:rPr>
              <a:t>Summer recess</a:t>
            </a:r>
          </a:p>
        </p:txBody>
      </p:sp>
      <p:sp>
        <p:nvSpPr>
          <p:cNvPr id="99" name="Прямокутник 98">
            <a:extLst>
              <a:ext uri="{FF2B5EF4-FFF2-40B4-BE49-F238E27FC236}">
                <a16:creationId xmlns:a16="http://schemas.microsoft.com/office/drawing/2014/main" id="{6416D4B4-84E8-9D5B-0D80-A99AE6DF78CB}"/>
              </a:ext>
            </a:extLst>
          </p:cNvPr>
          <p:cNvSpPr/>
          <p:nvPr/>
        </p:nvSpPr>
        <p:spPr>
          <a:xfrm>
            <a:off x="8329153" y="3280308"/>
            <a:ext cx="193964" cy="161583"/>
          </a:xfrm>
          <a:prstGeom prst="rect">
            <a:avLst/>
          </a:prstGeom>
          <a:noFill/>
          <a:ln>
            <a:noFill/>
          </a:ln>
        </p:spPr>
        <p:txBody>
          <a:bodyPr wrap="square" lIns="0" tIns="0" rIns="0" bIns="0">
            <a:spAutoFit/>
          </a:bodyPr>
          <a:lstStyle/>
          <a:p>
            <a:pPr indent="0" algn="ctr"/>
            <a:r>
              <a:rPr lang="en-GB" sz="350" b="1">
                <a:latin typeface="Arial"/>
              </a:rPr>
              <a:t>Qualification connect</a:t>
            </a:r>
          </a:p>
        </p:txBody>
      </p:sp>
      <p:sp>
        <p:nvSpPr>
          <p:cNvPr id="100" name="Прямокутник 99">
            <a:extLst>
              <a:ext uri="{FF2B5EF4-FFF2-40B4-BE49-F238E27FC236}">
                <a16:creationId xmlns:a16="http://schemas.microsoft.com/office/drawing/2014/main" id="{931C648A-942C-7500-C10F-1AD510B3C32F}"/>
              </a:ext>
            </a:extLst>
          </p:cNvPr>
          <p:cNvSpPr/>
          <p:nvPr/>
        </p:nvSpPr>
        <p:spPr>
          <a:xfrm>
            <a:off x="8514602" y="3612414"/>
            <a:ext cx="193964" cy="161583"/>
          </a:xfrm>
          <a:prstGeom prst="rect">
            <a:avLst/>
          </a:prstGeom>
          <a:noFill/>
          <a:ln>
            <a:noFill/>
          </a:ln>
        </p:spPr>
        <p:txBody>
          <a:bodyPr wrap="square" lIns="0" tIns="0" rIns="0" bIns="0">
            <a:spAutoFit/>
          </a:bodyPr>
          <a:lstStyle/>
          <a:p>
            <a:pPr indent="0" algn="ctr"/>
            <a:r>
              <a:rPr lang="en-GB" sz="350" b="1">
                <a:latin typeface="Arial"/>
              </a:rPr>
              <a:t>Qualification connect</a:t>
            </a:r>
          </a:p>
        </p:txBody>
      </p:sp>
      <p:sp>
        <p:nvSpPr>
          <p:cNvPr id="101" name="Прямокутник 100">
            <a:extLst>
              <a:ext uri="{FF2B5EF4-FFF2-40B4-BE49-F238E27FC236}">
                <a16:creationId xmlns:a16="http://schemas.microsoft.com/office/drawing/2014/main" id="{8D7A676E-F14B-23AC-A2D2-99C874A68E9F}"/>
              </a:ext>
            </a:extLst>
          </p:cNvPr>
          <p:cNvSpPr/>
          <p:nvPr/>
        </p:nvSpPr>
        <p:spPr>
          <a:xfrm>
            <a:off x="8701665" y="3870660"/>
            <a:ext cx="193964" cy="161583"/>
          </a:xfrm>
          <a:prstGeom prst="rect">
            <a:avLst/>
          </a:prstGeom>
          <a:noFill/>
          <a:ln>
            <a:noFill/>
          </a:ln>
        </p:spPr>
        <p:txBody>
          <a:bodyPr wrap="square" lIns="0" tIns="0" rIns="0" bIns="0">
            <a:spAutoFit/>
          </a:bodyPr>
          <a:lstStyle/>
          <a:p>
            <a:pPr indent="0" algn="ctr"/>
            <a:r>
              <a:rPr lang="en-GB" sz="350" b="1">
                <a:latin typeface="Arial"/>
              </a:rPr>
              <a:t>Qualification connect</a:t>
            </a:r>
          </a:p>
        </p:txBody>
      </p:sp>
      <p:sp>
        <p:nvSpPr>
          <p:cNvPr id="102" name="Прямокутник 101">
            <a:extLst>
              <a:ext uri="{FF2B5EF4-FFF2-40B4-BE49-F238E27FC236}">
                <a16:creationId xmlns:a16="http://schemas.microsoft.com/office/drawing/2014/main" id="{210114B6-09DA-CEDB-FDEB-7EDDF7F95487}"/>
              </a:ext>
            </a:extLst>
          </p:cNvPr>
          <p:cNvSpPr/>
          <p:nvPr/>
        </p:nvSpPr>
        <p:spPr>
          <a:xfrm>
            <a:off x="9100866" y="3618138"/>
            <a:ext cx="228600" cy="107722"/>
          </a:xfrm>
          <a:prstGeom prst="rect">
            <a:avLst/>
          </a:prstGeom>
          <a:noFill/>
          <a:ln>
            <a:noFill/>
          </a:ln>
        </p:spPr>
        <p:txBody>
          <a:bodyPr lIns="0" tIns="0" rIns="0" bIns="0">
            <a:spAutoFit/>
          </a:bodyPr>
          <a:lstStyle/>
          <a:p>
            <a:pPr indent="0" algn="ctr"/>
            <a:r>
              <a:rPr lang="en-GB" sz="350" b="1">
                <a:latin typeface="Arial"/>
              </a:rPr>
              <a:t>PUD Qualif.</a:t>
            </a:r>
          </a:p>
        </p:txBody>
      </p:sp>
      <p:sp>
        <p:nvSpPr>
          <p:cNvPr id="103" name="Прямокутник 102">
            <a:extLst>
              <a:ext uri="{FF2B5EF4-FFF2-40B4-BE49-F238E27FC236}">
                <a16:creationId xmlns:a16="http://schemas.microsoft.com/office/drawing/2014/main" id="{488CF675-C2A1-319A-03D8-47CF47B0D44C}"/>
              </a:ext>
            </a:extLst>
          </p:cNvPr>
          <p:cNvSpPr/>
          <p:nvPr/>
        </p:nvSpPr>
        <p:spPr>
          <a:xfrm>
            <a:off x="8906905" y="3290663"/>
            <a:ext cx="228600" cy="107722"/>
          </a:xfrm>
          <a:prstGeom prst="rect">
            <a:avLst/>
          </a:prstGeom>
          <a:noFill/>
          <a:ln>
            <a:noFill/>
          </a:ln>
        </p:spPr>
        <p:txBody>
          <a:bodyPr lIns="0" tIns="0" rIns="0" bIns="0">
            <a:spAutoFit/>
          </a:bodyPr>
          <a:lstStyle/>
          <a:p>
            <a:pPr indent="0" algn="ctr"/>
            <a:r>
              <a:rPr lang="en-GB" sz="350" b="1">
                <a:latin typeface="Arial"/>
              </a:rPr>
              <a:t>PUD Qualif.</a:t>
            </a:r>
          </a:p>
        </p:txBody>
      </p:sp>
      <p:sp>
        <p:nvSpPr>
          <p:cNvPr id="104" name="Прямокутник 103">
            <a:extLst>
              <a:ext uri="{FF2B5EF4-FFF2-40B4-BE49-F238E27FC236}">
                <a16:creationId xmlns:a16="http://schemas.microsoft.com/office/drawing/2014/main" id="{C5DB822A-CCB1-5518-2D36-14F1DF8B3F25}"/>
              </a:ext>
            </a:extLst>
          </p:cNvPr>
          <p:cNvSpPr/>
          <p:nvPr/>
        </p:nvSpPr>
        <p:spPr>
          <a:xfrm>
            <a:off x="8774958" y="3019616"/>
            <a:ext cx="228600" cy="107722"/>
          </a:xfrm>
          <a:prstGeom prst="rect">
            <a:avLst/>
          </a:prstGeom>
          <a:noFill/>
          <a:ln>
            <a:noFill/>
          </a:ln>
        </p:spPr>
        <p:txBody>
          <a:bodyPr lIns="0" tIns="0" rIns="0" bIns="0">
            <a:spAutoFit/>
          </a:bodyPr>
          <a:lstStyle/>
          <a:p>
            <a:pPr indent="0" algn="ctr"/>
            <a:r>
              <a:rPr lang="en-GB" sz="350" b="1">
                <a:latin typeface="Arial"/>
              </a:rPr>
              <a:t>PUD Qualif.</a:t>
            </a:r>
          </a:p>
        </p:txBody>
      </p:sp>
      <p:sp>
        <p:nvSpPr>
          <p:cNvPr id="105" name="Прямокутник 104">
            <a:extLst>
              <a:ext uri="{FF2B5EF4-FFF2-40B4-BE49-F238E27FC236}">
                <a16:creationId xmlns:a16="http://schemas.microsoft.com/office/drawing/2014/main" id="{B34C03EE-7023-4375-8D16-BCA589E4D133}"/>
              </a:ext>
            </a:extLst>
          </p:cNvPr>
          <p:cNvSpPr/>
          <p:nvPr/>
        </p:nvSpPr>
        <p:spPr>
          <a:xfrm>
            <a:off x="9310318" y="3088583"/>
            <a:ext cx="109004" cy="61555"/>
          </a:xfrm>
          <a:prstGeom prst="rect">
            <a:avLst/>
          </a:prstGeom>
          <a:noFill/>
          <a:ln>
            <a:noFill/>
          </a:ln>
        </p:spPr>
        <p:txBody>
          <a:bodyPr wrap="none" lIns="0" tIns="0" rIns="0" bIns="0">
            <a:spAutoFit/>
          </a:bodyPr>
          <a:lstStyle/>
          <a:p>
            <a:pPr indent="0"/>
            <a:r>
              <a:rPr lang="en-GB" sz="400" b="1">
                <a:latin typeface="Arial"/>
              </a:rPr>
              <a:t>GAT</a:t>
            </a:r>
          </a:p>
        </p:txBody>
      </p:sp>
      <p:sp>
        <p:nvSpPr>
          <p:cNvPr id="106" name="Прямокутник 105">
            <a:extLst>
              <a:ext uri="{FF2B5EF4-FFF2-40B4-BE49-F238E27FC236}">
                <a16:creationId xmlns:a16="http://schemas.microsoft.com/office/drawing/2014/main" id="{EE9A4DB5-C09B-FFEC-7101-2290046EE786}"/>
              </a:ext>
            </a:extLst>
          </p:cNvPr>
          <p:cNvSpPr/>
          <p:nvPr/>
        </p:nvSpPr>
        <p:spPr>
          <a:xfrm>
            <a:off x="9437419" y="3326267"/>
            <a:ext cx="109004" cy="61555"/>
          </a:xfrm>
          <a:prstGeom prst="rect">
            <a:avLst/>
          </a:prstGeom>
          <a:noFill/>
          <a:ln>
            <a:noFill/>
          </a:ln>
        </p:spPr>
        <p:txBody>
          <a:bodyPr wrap="none" lIns="0" tIns="0" rIns="0" bIns="0">
            <a:spAutoFit/>
          </a:bodyPr>
          <a:lstStyle/>
          <a:p>
            <a:pPr indent="0"/>
            <a:r>
              <a:rPr lang="en-GB" sz="400" b="1">
                <a:latin typeface="Arial"/>
              </a:rPr>
              <a:t>GAT</a:t>
            </a:r>
          </a:p>
        </p:txBody>
      </p:sp>
    </p:spTree>
    <p:extLst>
      <p:ext uri="{BB962C8B-B14F-4D97-AF65-F5344CB8AC3E}">
        <p14:creationId xmlns:p14="http://schemas.microsoft.com/office/powerpoint/2010/main" val="568525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C85581-DF74-995B-A2CD-36CD4044C3BF}"/>
              </a:ext>
            </a:extLst>
          </p:cNvPr>
          <p:cNvSpPr>
            <a:spLocks noGrp="1"/>
          </p:cNvSpPr>
          <p:nvPr>
            <p:ph type="title"/>
          </p:nvPr>
        </p:nvSpPr>
        <p:spPr>
          <a:xfrm>
            <a:off x="838200" y="365125"/>
            <a:ext cx="9986319" cy="949967"/>
          </a:xfrm>
        </p:spPr>
        <p:txBody>
          <a:bodyPr/>
          <a:lstStyle/>
          <a:p>
            <a:r>
              <a:rPr lang="en-GB"/>
              <a:t>Planning, important milestones 2024</a:t>
            </a:r>
          </a:p>
        </p:txBody>
      </p:sp>
      <p:sp>
        <p:nvSpPr>
          <p:cNvPr id="3" name="Tijdelijke aanduiding voor inhoud 2">
            <a:extLst>
              <a:ext uri="{FF2B5EF4-FFF2-40B4-BE49-F238E27FC236}">
                <a16:creationId xmlns:a16="http://schemas.microsoft.com/office/drawing/2014/main" id="{8F89C57F-911D-AB5A-B5CC-414E3B841C2B}"/>
              </a:ext>
            </a:extLst>
          </p:cNvPr>
          <p:cNvSpPr>
            <a:spLocks noGrp="1"/>
          </p:cNvSpPr>
          <p:nvPr>
            <p:ph idx="1"/>
          </p:nvPr>
        </p:nvSpPr>
        <p:spPr>
          <a:xfrm>
            <a:off x="838200" y="1201034"/>
            <a:ext cx="9986319" cy="4921471"/>
          </a:xfrm>
        </p:spPr>
        <p:txBody>
          <a:bodyPr>
            <a:normAutofit fontScale="77500" lnSpcReduction="20000"/>
          </a:bodyPr>
          <a:lstStyle/>
          <a:p>
            <a:r>
              <a:rPr lang="en-GB" sz="2600">
                <a:solidFill>
                  <a:srgbClr val="FF0000"/>
                </a:solidFill>
              </a:rPr>
              <a:t>Q2 2024 – qualification suppliers MMC-hub</a:t>
            </a:r>
          </a:p>
          <a:p>
            <a:r>
              <a:rPr lang="en-GB" sz="2600"/>
              <a:t>T2’ 3 July – central building ready</a:t>
            </a:r>
          </a:p>
          <a:p>
            <a:r>
              <a:rPr lang="en-GB" sz="2600"/>
              <a:t>3 July-26 August – summer recess; internal testing</a:t>
            </a:r>
          </a:p>
          <a:p>
            <a:r>
              <a:rPr lang="en-GB" sz="2600"/>
              <a:t>26 August – start lead group tests</a:t>
            </a:r>
          </a:p>
          <a:p>
            <a:r>
              <a:rPr lang="en-GB" sz="2600">
                <a:solidFill>
                  <a:srgbClr val="FF0000"/>
                </a:solidFill>
              </a:rPr>
              <a:t>T2 start GAT – entry requirement successful connectivity test on testing environment MMC-hub and MES</a:t>
            </a:r>
          </a:p>
          <a:p>
            <a:r>
              <a:rPr lang="en-GB" sz="2600"/>
              <a:t>25 October – end GAT</a:t>
            </a:r>
          </a:p>
          <a:p>
            <a:r>
              <a:rPr lang="en-GB" sz="2600"/>
              <a:t>14 October – send market readiness: ready for go live?</a:t>
            </a:r>
          </a:p>
          <a:p>
            <a:r>
              <a:rPr lang="en-GB" sz="2600"/>
              <a:t>6 November – last GMM go live, status acceptance criteria go live</a:t>
            </a:r>
          </a:p>
          <a:p>
            <a:r>
              <a:rPr lang="en-GB" sz="2600"/>
              <a:t>29 November – decision point PFSG go live acceptance criteria met (66% per market role in scope)</a:t>
            </a:r>
          </a:p>
          <a:p>
            <a:r>
              <a:rPr lang="en-GB" sz="2600"/>
              <a:t>2-14 December – no more RFC’s in system</a:t>
            </a:r>
          </a:p>
          <a:p>
            <a:r>
              <a:rPr lang="en-GB" sz="2600"/>
              <a:t>13 December IISO – Go/No Go start deployment</a:t>
            </a:r>
          </a:p>
          <a:p>
            <a:r>
              <a:rPr lang="en-GB" sz="2600"/>
              <a:t>14 December – technical go live</a:t>
            </a:r>
          </a:p>
          <a:p>
            <a:r>
              <a:rPr lang="en-GB" sz="2600"/>
              <a:t>1 January 2025 – functional go live</a:t>
            </a:r>
          </a:p>
          <a:p>
            <a:endParaRPr lang="nl-NL"/>
          </a:p>
        </p:txBody>
      </p:sp>
      <p:sp>
        <p:nvSpPr>
          <p:cNvPr id="5" name="Tijdelijke aanduiding voor dianummer 4">
            <a:extLst>
              <a:ext uri="{FF2B5EF4-FFF2-40B4-BE49-F238E27FC236}">
                <a16:creationId xmlns:a16="http://schemas.microsoft.com/office/drawing/2014/main" id="{FC91F954-2CBA-AB9A-3628-244CFD61BF4E}"/>
              </a:ext>
            </a:extLst>
          </p:cNvPr>
          <p:cNvSpPr>
            <a:spLocks noGrp="1"/>
          </p:cNvSpPr>
          <p:nvPr>
            <p:ph type="sldNum" sz="quarter" idx="12"/>
          </p:nvPr>
        </p:nvSpPr>
        <p:spPr/>
        <p:txBody>
          <a:bodyPr/>
          <a:lstStyle/>
          <a:p>
            <a:fld id="{6054F54E-B765-BA4C-B13B-E9FB5CE61C5D}" type="slidenum">
              <a:rPr lang="nl-NL" smtClean="0"/>
              <a:pPr/>
              <a:t>8</a:t>
            </a:fld>
            <a:endParaRPr lang="nl-NL"/>
          </a:p>
        </p:txBody>
      </p:sp>
    </p:spTree>
    <p:extLst>
      <p:ext uri="{BB962C8B-B14F-4D97-AF65-F5344CB8AC3E}">
        <p14:creationId xmlns:p14="http://schemas.microsoft.com/office/powerpoint/2010/main" val="3873493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FCF10-26A6-B2D3-ACD2-406EF39ED18F}"/>
              </a:ext>
            </a:extLst>
          </p:cNvPr>
          <p:cNvSpPr>
            <a:spLocks noGrp="1"/>
          </p:cNvSpPr>
          <p:nvPr>
            <p:ph type="ctrTitle"/>
          </p:nvPr>
        </p:nvSpPr>
        <p:spPr/>
        <p:txBody>
          <a:bodyPr>
            <a:normAutofit/>
          </a:bodyPr>
          <a:lstStyle/>
          <a:p>
            <a:r>
              <a:rPr lang="en-GB" sz="4400"/>
              <a:t>RFC’s, documentation, transition of processes</a:t>
            </a:r>
            <a:br>
              <a:rPr lang="en-GB" sz="4400"/>
            </a:br>
            <a:br>
              <a:rPr lang="en-GB" sz="4400"/>
            </a:br>
            <a:r>
              <a:rPr lang="en-GB" sz="2400"/>
              <a:t>Bram van Straalen</a:t>
            </a:r>
          </a:p>
        </p:txBody>
      </p:sp>
    </p:spTree>
    <p:extLst>
      <p:ext uri="{BB962C8B-B14F-4D97-AF65-F5344CB8AC3E}">
        <p14:creationId xmlns:p14="http://schemas.microsoft.com/office/powerpoint/2010/main" val="2403792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lstStyle/>
          <a:p>
            <a:r>
              <a:rPr lang="en-GB"/>
              <a:t>Requests for Change</a:t>
            </a:r>
            <a:br>
              <a:rPr lang="en-GB"/>
            </a:br>
            <a:r>
              <a:rPr lang="en-GB" i="1"/>
              <a:t>Introduction</a:t>
            </a:r>
          </a:p>
        </p:txBody>
      </p:sp>
      <p:sp>
        <p:nvSpPr>
          <p:cNvPr id="3" name="Tijdelijke aanduiding voor dianummer 2">
            <a:extLst>
              <a:ext uri="{FF2B5EF4-FFF2-40B4-BE49-F238E27FC236}">
                <a16:creationId xmlns:a16="http://schemas.microsoft.com/office/drawing/2014/main" id="{39400D5A-1FA0-1AC6-EEA5-A1F8967052C1}"/>
              </a:ext>
            </a:extLst>
          </p:cNvPr>
          <p:cNvSpPr>
            <a:spLocks noGrp="1"/>
          </p:cNvSpPr>
          <p:nvPr>
            <p:ph type="sldNum" sz="quarter" idx="12"/>
          </p:nvPr>
        </p:nvSpPr>
        <p:spPr/>
        <p:txBody>
          <a:bodyPr/>
          <a:lstStyle/>
          <a:p>
            <a:fld id="{6054F54E-B765-BA4C-B13B-E9FB5CE61C5D}" type="slidenum">
              <a:rPr lang="nl-NL" smtClean="0"/>
              <a:t>10</a:t>
            </a:fld>
            <a:endParaRPr lang="nl-NL"/>
          </a:p>
        </p:txBody>
      </p:sp>
    </p:spTree>
    <p:extLst>
      <p:ext uri="{BB962C8B-B14F-4D97-AF65-F5344CB8AC3E}">
        <p14:creationId xmlns:p14="http://schemas.microsoft.com/office/powerpoint/2010/main" val="3443632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p:txBody>
          <a:bodyPr/>
          <a:lstStyle/>
          <a:p>
            <a:r>
              <a:rPr lang="en-GB"/>
              <a:t>Overview RFC’s – since information session 1 on 12-09-2023</a:t>
            </a:r>
          </a:p>
        </p:txBody>
      </p:sp>
      <p:sp>
        <p:nvSpPr>
          <p:cNvPr id="3" name="Tijdelijke aanduiding voor inhoud 2">
            <a:extLst>
              <a:ext uri="{FF2B5EF4-FFF2-40B4-BE49-F238E27FC236}">
                <a16:creationId xmlns:a16="http://schemas.microsoft.com/office/drawing/2014/main" id="{43AC6053-6F8F-8E44-A148-438B3C23C69F}"/>
              </a:ext>
            </a:extLst>
          </p:cNvPr>
          <p:cNvSpPr>
            <a:spLocks noGrp="1"/>
          </p:cNvSpPr>
          <p:nvPr>
            <p:ph idx="1"/>
          </p:nvPr>
        </p:nvSpPr>
        <p:spPr>
          <a:xfrm>
            <a:off x="838200" y="1825626"/>
            <a:ext cx="10328031" cy="3840883"/>
          </a:xfrm>
        </p:spPr>
        <p:txBody>
          <a:bodyPr>
            <a:normAutofit/>
          </a:bodyPr>
          <a:lstStyle/>
          <a:p>
            <a:pPr marL="0" indent="0">
              <a:spcBef>
                <a:spcPts val="500"/>
              </a:spcBef>
              <a:buNone/>
            </a:pPr>
            <a:r>
              <a:rPr lang="en-GB" b="1" i="0">
                <a:solidFill>
                  <a:srgbClr val="444444"/>
                </a:solidFill>
                <a:effectLst/>
                <a:latin typeface="Calibri" panose="020F0502020204030204" pitchFamily="34" charset="0"/>
              </a:rPr>
              <a:t>Scope </a:t>
            </a:r>
            <a:r>
              <a:rPr lang="en-GB" b="1">
                <a:solidFill>
                  <a:srgbClr val="444444"/>
                </a:solidFill>
                <a:latin typeface="Calibri" panose="020F0502020204030204" pitchFamily="34" charset="0"/>
              </a:rPr>
              <a:t>and p</a:t>
            </a:r>
            <a:r>
              <a:rPr lang="en-GB" b="1" i="0">
                <a:solidFill>
                  <a:srgbClr val="444444"/>
                </a:solidFill>
                <a:effectLst/>
                <a:latin typeface="Calibri" panose="020F0502020204030204" pitchFamily="34" charset="0"/>
              </a:rPr>
              <a:t>lanning</a:t>
            </a:r>
          </a:p>
          <a:p>
            <a:pPr>
              <a:spcBef>
                <a:spcPts val="500"/>
              </a:spcBef>
            </a:pPr>
            <a:r>
              <a:rPr lang="en-GB" b="0" i="0">
                <a:solidFill>
                  <a:srgbClr val="444444"/>
                </a:solidFill>
                <a:effectLst/>
                <a:latin typeface="Calibri" panose="020F0502020204030204" pitchFamily="34" charset="0"/>
              </a:rPr>
              <a:t>RFC - A2.0-TR3-5 ‘Technical Go Live to 14 December 2024’</a:t>
            </a:r>
          </a:p>
          <a:p>
            <a:pPr>
              <a:spcBef>
                <a:spcPts val="500"/>
              </a:spcBef>
            </a:pPr>
            <a:r>
              <a:rPr lang="en-GB" b="0" i="0">
                <a:solidFill>
                  <a:srgbClr val="444444"/>
                </a:solidFill>
                <a:effectLst/>
                <a:latin typeface="Calibri" panose="020F0502020204030204" pitchFamily="34" charset="0"/>
              </a:rPr>
              <a:t>RFC-005-A2.0-TR3</a:t>
            </a:r>
            <a:r>
              <a:rPr lang="en-GB">
                <a:solidFill>
                  <a:srgbClr val="444444"/>
                </a:solidFill>
                <a:latin typeface="Calibri" panose="020F0502020204030204" pitchFamily="34" charset="0"/>
              </a:rPr>
              <a:t> ‘</a:t>
            </a:r>
            <a:r>
              <a:rPr lang="en-GB" b="0" i="0">
                <a:solidFill>
                  <a:srgbClr val="444444"/>
                </a:solidFill>
                <a:effectLst/>
                <a:latin typeface="Calibri" panose="020F0502020204030204" pitchFamily="34" charset="0"/>
              </a:rPr>
              <a:t>IC280L Scope change’</a:t>
            </a:r>
          </a:p>
          <a:p>
            <a:pPr marL="0" indent="0">
              <a:spcBef>
                <a:spcPts val="500"/>
              </a:spcBef>
              <a:buNone/>
            </a:pPr>
            <a:endParaRPr lang="nl-NL">
              <a:solidFill>
                <a:srgbClr val="444444"/>
              </a:solidFill>
              <a:latin typeface="Calibri" panose="020F0502020204030204" pitchFamily="34" charset="0"/>
            </a:endParaRPr>
          </a:p>
          <a:p>
            <a:pPr marL="0" indent="0">
              <a:spcBef>
                <a:spcPts val="500"/>
              </a:spcBef>
              <a:buNone/>
            </a:pPr>
            <a:r>
              <a:rPr lang="en-GB" b="1">
                <a:solidFill>
                  <a:srgbClr val="444444"/>
                </a:solidFill>
                <a:latin typeface="Calibri" panose="020F0502020204030204" pitchFamily="34" charset="0"/>
              </a:rPr>
              <a:t>Contents</a:t>
            </a:r>
          </a:p>
          <a:p>
            <a:pPr>
              <a:spcBef>
                <a:spcPts val="500"/>
              </a:spcBef>
            </a:pPr>
            <a:r>
              <a:rPr lang="en-GB" b="0" i="0">
                <a:solidFill>
                  <a:srgbClr val="444444"/>
                </a:solidFill>
                <a:effectLst/>
                <a:latin typeface="Calibri" panose="020F0502020204030204" pitchFamily="34" charset="0"/>
              </a:rPr>
              <a:t>RFC-280L-1 ‘Receipt electricity per BRP-SUP’</a:t>
            </a:r>
          </a:p>
          <a:p>
            <a:pPr>
              <a:spcBef>
                <a:spcPts val="500"/>
              </a:spcBef>
            </a:pPr>
            <a:r>
              <a:rPr lang="en-GB" b="0" i="0">
                <a:solidFill>
                  <a:srgbClr val="444444"/>
                </a:solidFill>
                <a:effectLst/>
                <a:latin typeface="Calibri" panose="020F0502020204030204" pitchFamily="34" charset="0"/>
              </a:rPr>
              <a:t>RFC-003-A2.0-TR3</a:t>
            </a:r>
            <a:r>
              <a:rPr lang="en-GB">
                <a:solidFill>
                  <a:srgbClr val="444444"/>
                </a:solidFill>
                <a:latin typeface="Calibri" panose="020F0502020204030204" pitchFamily="34" charset="0"/>
              </a:rPr>
              <a:t> ‘</a:t>
            </a:r>
            <a:r>
              <a:rPr lang="en-GB" b="0" i="0">
                <a:solidFill>
                  <a:srgbClr val="444444"/>
                </a:solidFill>
                <a:effectLst/>
                <a:latin typeface="Calibri" panose="020F0502020204030204" pitchFamily="34" charset="0"/>
              </a:rPr>
              <a:t>Correction types in BS Settlement results’</a:t>
            </a:r>
          </a:p>
          <a:p>
            <a:pPr>
              <a:spcBef>
                <a:spcPts val="500"/>
              </a:spcBef>
            </a:pPr>
            <a:r>
              <a:rPr lang="en-GB" b="0" i="0">
                <a:solidFill>
                  <a:srgbClr val="444444"/>
                </a:solidFill>
                <a:effectLst/>
                <a:latin typeface="Calibri" panose="020F0502020204030204" pitchFamily="34" charset="0"/>
              </a:rPr>
              <a:t>RFC-006-A2.0-TR3</a:t>
            </a:r>
            <a:r>
              <a:rPr lang="en-GB">
                <a:solidFill>
                  <a:srgbClr val="444444"/>
                </a:solidFill>
                <a:latin typeface="Calibri" panose="020F0502020204030204" pitchFamily="34" charset="0"/>
              </a:rPr>
              <a:t> ‘</a:t>
            </a:r>
            <a:r>
              <a:rPr lang="en-GB" b="0" i="0">
                <a:solidFill>
                  <a:srgbClr val="444444"/>
                </a:solidFill>
                <a:effectLst/>
                <a:latin typeface="Calibri" panose="020F0502020204030204" pitchFamily="34" charset="0"/>
              </a:rPr>
              <a:t>New codes for volumes’</a:t>
            </a:r>
          </a:p>
        </p:txBody>
      </p:sp>
      <p:sp>
        <p:nvSpPr>
          <p:cNvPr id="4" name="Tijdelijke aanduiding voor dianummer 3">
            <a:extLst>
              <a:ext uri="{FF2B5EF4-FFF2-40B4-BE49-F238E27FC236}">
                <a16:creationId xmlns:a16="http://schemas.microsoft.com/office/drawing/2014/main" id="{1E43DB62-BF40-6071-3A10-7343A7CFAE89}"/>
              </a:ext>
            </a:extLst>
          </p:cNvPr>
          <p:cNvSpPr>
            <a:spLocks noGrp="1"/>
          </p:cNvSpPr>
          <p:nvPr>
            <p:ph type="sldNum" sz="quarter" idx="12"/>
          </p:nvPr>
        </p:nvSpPr>
        <p:spPr/>
        <p:txBody>
          <a:bodyPr/>
          <a:lstStyle/>
          <a:p>
            <a:fld id="{6054F54E-B765-BA4C-B13B-E9FB5CE61C5D}" type="slidenum">
              <a:rPr lang="nl-NL" smtClean="0"/>
              <a:pPr/>
              <a:t>11</a:t>
            </a:fld>
            <a:endParaRPr lang="nl-NL"/>
          </a:p>
        </p:txBody>
      </p:sp>
    </p:spTree>
    <p:extLst>
      <p:ext uri="{BB962C8B-B14F-4D97-AF65-F5344CB8AC3E}">
        <p14:creationId xmlns:p14="http://schemas.microsoft.com/office/powerpoint/2010/main" val="3316991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lstStyle/>
          <a:p>
            <a:r>
              <a:rPr lang="en-GB"/>
              <a:t>Requests for Change</a:t>
            </a:r>
            <a:br>
              <a:rPr lang="en-GB"/>
            </a:br>
            <a:r>
              <a:rPr lang="en-GB" i="1"/>
              <a:t>Scope and planning</a:t>
            </a:r>
          </a:p>
        </p:txBody>
      </p:sp>
      <p:sp>
        <p:nvSpPr>
          <p:cNvPr id="3" name="Tijdelijke aanduiding voor dianummer 2">
            <a:extLst>
              <a:ext uri="{FF2B5EF4-FFF2-40B4-BE49-F238E27FC236}">
                <a16:creationId xmlns:a16="http://schemas.microsoft.com/office/drawing/2014/main" id="{7B828705-47CD-0AFB-3CAC-1CC31AB76442}"/>
              </a:ext>
            </a:extLst>
          </p:cNvPr>
          <p:cNvSpPr>
            <a:spLocks noGrp="1"/>
          </p:cNvSpPr>
          <p:nvPr>
            <p:ph type="sldNum" sz="quarter" idx="12"/>
          </p:nvPr>
        </p:nvSpPr>
        <p:spPr/>
        <p:txBody>
          <a:bodyPr/>
          <a:lstStyle/>
          <a:p>
            <a:fld id="{6054F54E-B765-BA4C-B13B-E9FB5CE61C5D}" type="slidenum">
              <a:rPr lang="nl-NL" smtClean="0"/>
              <a:t>12</a:t>
            </a:fld>
            <a:endParaRPr lang="nl-NL"/>
          </a:p>
        </p:txBody>
      </p:sp>
    </p:spTree>
    <p:extLst>
      <p:ext uri="{BB962C8B-B14F-4D97-AF65-F5344CB8AC3E}">
        <p14:creationId xmlns:p14="http://schemas.microsoft.com/office/powerpoint/2010/main" val="359308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a:xfrm>
            <a:off x="838200" y="365125"/>
            <a:ext cx="10134600" cy="1325563"/>
          </a:xfrm>
        </p:spPr>
        <p:txBody>
          <a:bodyPr>
            <a:normAutofit fontScale="90000"/>
          </a:bodyPr>
          <a:lstStyle/>
          <a:p>
            <a:r>
              <a:rPr lang="en-GB"/>
              <a:t>RFC A2.0-TR3-5</a:t>
            </a:r>
            <a:br>
              <a:rPr lang="en-GB"/>
            </a:br>
            <a:r>
              <a:rPr lang="en-GB"/>
              <a:t>‘Bring technical Go live forward to 14-12-2024’</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3238541954"/>
              </p:ext>
            </p:extLst>
          </p:nvPr>
        </p:nvGraphicFramePr>
        <p:xfrm>
          <a:off x="838200" y="1887405"/>
          <a:ext cx="10515600" cy="1868093"/>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360101">
                <a:tc>
                  <a:txBody>
                    <a:bodyPr/>
                    <a:lstStyle/>
                    <a:p>
                      <a:pPr marL="0" algn="l" defTabSz="914400" rtl="0" eaLnBrk="1" latinLnBrk="0" hangingPunct="1"/>
                      <a:r>
                        <a:rPr lang="en-GB" sz="2000" b="1">
                          <a:solidFill>
                            <a:schemeClr val="tx1"/>
                          </a:solidFill>
                          <a:latin typeface="+mn-lt"/>
                          <a:ea typeface="+mn-ea"/>
                          <a:cs typeface="+mn-cs"/>
                        </a:rPr>
                        <a:t>Cause</a:t>
                      </a:r>
                    </a:p>
                  </a:txBody>
                  <a:tcPr>
                    <a:gradFill flip="none" rotWithShape="1">
                      <a:gsLst>
                        <a:gs pos="0">
                          <a:srgbClr val="00CC00"/>
                        </a:gs>
                        <a:gs pos="81000">
                          <a:srgbClr val="FFFF00"/>
                        </a:gs>
                      </a:gsLst>
                      <a:lin ang="8100000" scaled="1"/>
                      <a:tileRect/>
                    </a:gradFill>
                  </a:tcPr>
                </a:tc>
                <a:tc>
                  <a:txBody>
                    <a:bodyPr/>
                    <a:lstStyle/>
                    <a:p>
                      <a:pPr marL="0" indent="0">
                        <a:buFont typeface="+mj-lt"/>
                        <a:buNone/>
                      </a:pPr>
                      <a:r>
                        <a:rPr lang="en-GB" sz="1800">
                          <a:solidFill>
                            <a:schemeClr val="tx1"/>
                          </a:solidFill>
                        </a:rPr>
                        <a:t>When revising the planning, it appeared that the technical go live could be brought forward by a week, and thus need not be in the first week of the Christmas holidays</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Solution RFC</a:t>
                      </a:r>
                    </a:p>
                  </a:txBody>
                  <a:tcPr>
                    <a:gradFill flip="none" rotWithShape="1">
                      <a:gsLst>
                        <a:gs pos="0">
                          <a:srgbClr val="00CC00"/>
                        </a:gs>
                        <a:gs pos="81000">
                          <a:srgbClr val="FFFF00"/>
                        </a:gs>
                      </a:gsLst>
                      <a:lin ang="8100000" scaled="1"/>
                      <a:tileRect/>
                    </a:gradFill>
                  </a:tcPr>
                </a:tc>
                <a:tc>
                  <a:txBody>
                    <a:bodyPr/>
                    <a:lstStyle/>
                    <a:p>
                      <a:pPr marL="0" indent="0" algn="l" defTabSz="914400" rtl="0" eaLnBrk="1" latinLnBrk="0" hangingPunct="1">
                        <a:buFont typeface="+mj-lt"/>
                        <a:buNone/>
                      </a:pPr>
                      <a:r>
                        <a:rPr lang="en-GB" sz="1800">
                          <a:solidFill>
                            <a:schemeClr val="tx1"/>
                          </a:solidFill>
                          <a:latin typeface="+mn-lt"/>
                          <a:ea typeface="+mn-ea"/>
                          <a:cs typeface="+mn-cs"/>
                        </a:rPr>
                        <a:t>Bring technical go live forward from weekend 21-12-2024 to 14-12-2024</a:t>
                      </a:r>
                    </a:p>
                  </a:txBody>
                  <a:tcPr/>
                </a:tc>
                <a:extLst>
                  <a:ext uri="{0D108BD9-81ED-4DB2-BD59-A6C34878D82A}">
                    <a16:rowId xmlns:a16="http://schemas.microsoft.com/office/drawing/2014/main" val="3752631224"/>
                  </a:ext>
                </a:extLst>
              </a:tr>
              <a:tr h="400050">
                <a:tc>
                  <a:txBody>
                    <a:bodyPr/>
                    <a:lstStyle/>
                    <a:p>
                      <a:pPr marL="0" algn="l" defTabSz="914400" rtl="0" eaLnBrk="1" latinLnBrk="0" hangingPunct="1"/>
                      <a:r>
                        <a:rPr lang="en-GB" sz="2000" b="1">
                          <a:solidFill>
                            <a:schemeClr val="tx1"/>
                          </a:solidFill>
                          <a:latin typeface="+mn-lt"/>
                          <a:ea typeface="+mn-ea"/>
                          <a:cs typeface="+mn-cs"/>
                        </a:rPr>
                        <a:t>Impact</a:t>
                      </a:r>
                    </a:p>
                  </a:txBody>
                  <a:tcPr>
                    <a:gradFill flip="none" rotWithShape="1">
                      <a:gsLst>
                        <a:gs pos="0">
                          <a:srgbClr val="00CC00"/>
                        </a:gs>
                        <a:gs pos="81000">
                          <a:srgbClr val="FFFF00"/>
                        </a:gs>
                      </a:gsLst>
                      <a:lin ang="8100000" scaled="1"/>
                      <a:tileRect/>
                    </a:gradFill>
                  </a:tcPr>
                </a:tc>
                <a:tc>
                  <a:txBody>
                    <a:bodyPr/>
                    <a:lstStyle/>
                    <a:p>
                      <a:pPr marL="0" lvl="0" indent="0" algn="l" rtl="0" eaLnBrk="1" latinLnBrk="0" hangingPunct="1">
                        <a:buFont typeface="Arial" panose="020B0604020202020204" pitchFamily="34" charset="0"/>
                        <a:buNone/>
                      </a:pPr>
                      <a:r>
                        <a:rPr lang="en-GB" sz="1800" b="0">
                          <a:solidFill>
                            <a:schemeClr val="tx1"/>
                          </a:solidFill>
                          <a:latin typeface="+mn-lt"/>
                          <a:ea typeface="+mn-ea"/>
                          <a:cs typeface="+mn-cs"/>
                        </a:rPr>
                        <a:t>See the sheets concerning planning and milestones</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0" lvl="0" indent="0" algn="l" defTabSz="914400" rtl="0" eaLnBrk="1" latinLnBrk="0" hangingPunct="1">
                        <a:buFont typeface="Arial" panose="020B0604020202020204" pitchFamily="34" charset="0"/>
                        <a:buNone/>
                      </a:pPr>
                      <a:r>
                        <a:rPr lang="en-GB" sz="1800" b="0">
                          <a:solidFill>
                            <a:schemeClr val="tx1"/>
                          </a:solidFill>
                          <a:latin typeface="+mn-lt"/>
                          <a:ea typeface="+mn-ea"/>
                          <a:cs typeface="+mn-cs"/>
                        </a:rPr>
                        <a:t>Approve*</a:t>
                      </a:r>
                    </a:p>
                  </a:txBody>
                  <a:tcPr/>
                </a:tc>
                <a:extLst>
                  <a:ext uri="{0D108BD9-81ED-4DB2-BD59-A6C34878D82A}">
                    <a16:rowId xmlns:a16="http://schemas.microsoft.com/office/drawing/2014/main" val="2760289036"/>
                  </a:ext>
                </a:extLst>
              </a:tr>
            </a:tbl>
          </a:graphicData>
        </a:graphic>
      </p:graphicFrame>
      <p:sp>
        <p:nvSpPr>
          <p:cNvPr id="3" name="Tekstvak 2">
            <a:extLst>
              <a:ext uri="{FF2B5EF4-FFF2-40B4-BE49-F238E27FC236}">
                <a16:creationId xmlns:a16="http://schemas.microsoft.com/office/drawing/2014/main" id="{63F13478-FB3F-273A-233F-718F57386513}"/>
              </a:ext>
            </a:extLst>
          </p:cNvPr>
          <p:cNvSpPr txBox="1"/>
          <p:nvPr/>
        </p:nvSpPr>
        <p:spPr>
          <a:xfrm>
            <a:off x="838200" y="5776546"/>
            <a:ext cx="8692662" cy="307777"/>
          </a:xfrm>
          <a:prstGeom prst="rect">
            <a:avLst/>
          </a:prstGeom>
          <a:noFill/>
        </p:spPr>
        <p:txBody>
          <a:bodyPr wrap="square" rtlCol="0">
            <a:spAutoFit/>
          </a:bodyPr>
          <a:lstStyle/>
          <a:p>
            <a:r>
              <a:rPr lang="en-GB" sz="1400"/>
              <a:t>* Also mentioned in the previous information session, but this RFC had not yet been approved at the time</a:t>
            </a:r>
          </a:p>
        </p:txBody>
      </p:sp>
      <p:sp>
        <p:nvSpPr>
          <p:cNvPr id="5" name="Tijdelijke aanduiding voor dianummer 4">
            <a:extLst>
              <a:ext uri="{FF2B5EF4-FFF2-40B4-BE49-F238E27FC236}">
                <a16:creationId xmlns:a16="http://schemas.microsoft.com/office/drawing/2014/main" id="{35F159EB-045C-6659-E71C-B39EA82AFCBE}"/>
              </a:ext>
            </a:extLst>
          </p:cNvPr>
          <p:cNvSpPr>
            <a:spLocks noGrp="1"/>
          </p:cNvSpPr>
          <p:nvPr>
            <p:ph type="sldNum" sz="quarter" idx="12"/>
          </p:nvPr>
        </p:nvSpPr>
        <p:spPr/>
        <p:txBody>
          <a:bodyPr/>
          <a:lstStyle/>
          <a:p>
            <a:fld id="{6054F54E-B765-BA4C-B13B-E9FB5CE61C5D}" type="slidenum">
              <a:rPr lang="nl-NL" smtClean="0"/>
              <a:pPr/>
              <a:t>13</a:t>
            </a:fld>
            <a:endParaRPr lang="nl-NL"/>
          </a:p>
        </p:txBody>
      </p:sp>
    </p:spTree>
    <p:extLst>
      <p:ext uri="{BB962C8B-B14F-4D97-AF65-F5344CB8AC3E}">
        <p14:creationId xmlns:p14="http://schemas.microsoft.com/office/powerpoint/2010/main" val="650997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p:txBody>
          <a:bodyPr>
            <a:normAutofit/>
          </a:bodyPr>
          <a:lstStyle/>
          <a:p>
            <a:r>
              <a:rPr lang="en-GB"/>
              <a:t>RFC-005-A2.0-TR3 </a:t>
            </a:r>
            <a:br>
              <a:rPr lang="en-GB"/>
            </a:br>
            <a:r>
              <a:rPr lang="en-GB"/>
              <a:t>‘IC280L Scope change’</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2822230733"/>
              </p:ext>
            </p:extLst>
          </p:nvPr>
        </p:nvGraphicFramePr>
        <p:xfrm>
          <a:off x="838200" y="1614844"/>
          <a:ext cx="10515600" cy="4328160"/>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360101">
                <a:tc>
                  <a:txBody>
                    <a:bodyPr/>
                    <a:lstStyle/>
                    <a:p>
                      <a:pPr marL="0" algn="l" defTabSz="914400" rtl="0" eaLnBrk="1" latinLnBrk="0" hangingPunct="1"/>
                      <a:r>
                        <a:rPr lang="en-GB" sz="2000" b="1">
                          <a:solidFill>
                            <a:schemeClr val="tx1"/>
                          </a:solidFill>
                          <a:latin typeface="+mn-lt"/>
                          <a:ea typeface="+mn-ea"/>
                          <a:cs typeface="+mn-cs"/>
                        </a:rPr>
                        <a:t>Cause</a:t>
                      </a:r>
                    </a:p>
                  </a:txBody>
                  <a:tcPr>
                    <a:gradFill flip="none" rotWithShape="1">
                      <a:gsLst>
                        <a:gs pos="0">
                          <a:srgbClr val="00CC00"/>
                        </a:gs>
                        <a:gs pos="81000">
                          <a:srgbClr val="FFFF00"/>
                        </a:gs>
                      </a:gsLst>
                      <a:lin ang="8100000" scaled="1"/>
                      <a:tileRect/>
                    </a:gradFill>
                  </a:tcPr>
                </a:tc>
                <a:tc>
                  <a:txBody>
                    <a:bodyPr/>
                    <a:lstStyle/>
                    <a:p>
                      <a:pPr marL="0" indent="0">
                        <a:buFont typeface="+mj-lt"/>
                        <a:buNone/>
                      </a:pPr>
                      <a:r>
                        <a:rPr lang="en-GB" sz="1800">
                          <a:solidFill>
                            <a:schemeClr val="tx1"/>
                          </a:solidFill>
                        </a:rPr>
                        <a:t>TenneT is unable to deliver IC280L on time for Tranche 3</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Solution RFC</a:t>
                      </a:r>
                    </a:p>
                  </a:txBody>
                  <a:tcPr>
                    <a:gradFill flip="none" rotWithShape="1">
                      <a:gsLst>
                        <a:gs pos="0">
                          <a:srgbClr val="00CC00"/>
                        </a:gs>
                        <a:gs pos="81000">
                          <a:srgbClr val="FFFF00"/>
                        </a:gs>
                      </a:gsLst>
                      <a:lin ang="8100000" scaled="1"/>
                      <a:tileRect/>
                    </a:gradFill>
                  </a:tcPr>
                </a:tc>
                <a:tc>
                  <a:txBody>
                    <a:bodyPr/>
                    <a:lstStyle/>
                    <a:p>
                      <a:pPr marL="285750" indent="-285750" algn="l" defTabSz="914400" rtl="0" eaLnBrk="1" latinLnBrk="0" hangingPunct="1">
                        <a:buFont typeface="Arial" panose="020B0604020202020204" pitchFamily="34" charset="0"/>
                        <a:buChar char="•"/>
                      </a:pPr>
                      <a:r>
                        <a:rPr lang="en-GB" sz="1600">
                          <a:solidFill>
                            <a:schemeClr val="tx1"/>
                          </a:solidFill>
                          <a:latin typeface="+mn-lt"/>
                          <a:ea typeface="+mn-ea"/>
                          <a:cs typeface="+mn-cs"/>
                        </a:rPr>
                        <a:t>IC280L (EDINE notifications reconciliation PRF electricity) </a:t>
                      </a:r>
                      <a:r>
                        <a:rPr lang="en-GB" sz="1600" b="1">
                          <a:solidFill>
                            <a:schemeClr val="tx1"/>
                          </a:solidFill>
                          <a:latin typeface="+mn-lt"/>
                          <a:ea typeface="+mn-ea"/>
                          <a:cs typeface="+mn-cs"/>
                        </a:rPr>
                        <a:t>out of scope </a:t>
                      </a:r>
                      <a:r>
                        <a:rPr lang="en-GB" sz="1600">
                          <a:solidFill>
                            <a:schemeClr val="tx1"/>
                          </a:solidFill>
                          <a:latin typeface="+mn-lt"/>
                          <a:ea typeface="+mn-ea"/>
                          <a:cs typeface="+mn-cs"/>
                        </a:rPr>
                        <a:t>for Tranche 3*</a:t>
                      </a:r>
                    </a:p>
                    <a:p>
                      <a:pPr marL="285750" indent="-285750" algn="l" defTabSz="914400" rtl="0" eaLnBrk="1" latinLnBrk="0" hangingPunct="1">
                        <a:buFont typeface="Arial" panose="020B0604020202020204" pitchFamily="34" charset="0"/>
                        <a:buChar char="•"/>
                      </a:pPr>
                      <a:r>
                        <a:rPr lang="en-GB" sz="1600">
                          <a:solidFill>
                            <a:schemeClr val="tx1"/>
                          </a:solidFill>
                          <a:latin typeface="+mn-lt"/>
                          <a:ea typeface="+mn-ea"/>
                          <a:cs typeface="+mn-cs"/>
                        </a:rPr>
                        <a:t>Modification of the receipt (also part IC280L) will </a:t>
                      </a:r>
                      <a:r>
                        <a:rPr lang="en-GB" sz="1600" b="1">
                          <a:solidFill>
                            <a:schemeClr val="tx1"/>
                          </a:solidFill>
                          <a:latin typeface="+mn-lt"/>
                          <a:ea typeface="+mn-ea"/>
                          <a:cs typeface="+mn-cs"/>
                        </a:rPr>
                        <a:t>remain in scope </a:t>
                      </a:r>
                      <a:r>
                        <a:rPr lang="en-GB" sz="1600">
                          <a:solidFill>
                            <a:schemeClr val="tx1"/>
                          </a:solidFill>
                          <a:latin typeface="+mn-lt"/>
                          <a:ea typeface="+mn-ea"/>
                          <a:cs typeface="+mn-cs"/>
                        </a:rPr>
                        <a:t>for Tranche 3</a:t>
                      </a:r>
                    </a:p>
                    <a:p>
                      <a:pPr marL="285750" lvl="0" indent="-285750" algn="l">
                        <a:buFont typeface="Arial" panose="020B0604020202020204" pitchFamily="34" charset="0"/>
                        <a:buChar char="•"/>
                      </a:pPr>
                      <a:r>
                        <a:rPr lang="en-GB" sz="1600">
                          <a:solidFill>
                            <a:schemeClr val="tx1"/>
                          </a:solidFill>
                          <a:latin typeface="+mn-lt"/>
                          <a:ea typeface="+mn-ea"/>
                          <a:cs typeface="+mn-cs"/>
                        </a:rPr>
                        <a:t>Modification BRS and business services</a:t>
                      </a:r>
                    </a:p>
                  </a:txBody>
                  <a:tcPr/>
                </a:tc>
                <a:extLst>
                  <a:ext uri="{0D108BD9-81ED-4DB2-BD59-A6C34878D82A}">
                    <a16:rowId xmlns:a16="http://schemas.microsoft.com/office/drawing/2014/main" val="3752631224"/>
                  </a:ext>
                </a:extLst>
              </a:tr>
              <a:tr h="563720">
                <a:tc>
                  <a:txBody>
                    <a:bodyPr/>
                    <a:lstStyle/>
                    <a:p>
                      <a:pPr marL="0" algn="l" defTabSz="914400" rtl="0" eaLnBrk="1" latinLnBrk="0" hangingPunct="1"/>
                      <a:r>
                        <a:rPr lang="en-GB" sz="2000" b="1">
                          <a:solidFill>
                            <a:schemeClr val="tx1"/>
                          </a:solidFill>
                          <a:latin typeface="+mn-lt"/>
                          <a:ea typeface="+mn-ea"/>
                          <a:cs typeface="+mn-cs"/>
                        </a:rPr>
                        <a:t>Impact</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1" dirty="0">
                          <a:solidFill>
                            <a:schemeClr val="tx1"/>
                          </a:solidFill>
                          <a:latin typeface="+mn-lt"/>
                          <a:ea typeface="+mn-ea"/>
                          <a:cs typeface="+mn-cs"/>
                        </a:rPr>
                        <a:t>BRP:</a:t>
                      </a:r>
                    </a:p>
                    <a:p>
                      <a:pPr marL="742950" lvl="1" indent="-285750" algn="l" defTabSz="914400" rtl="0" eaLnBrk="1" latinLnBrk="0" hangingPunct="1">
                        <a:buFont typeface="Arial" panose="020B0604020202020204" pitchFamily="34" charset="0"/>
                        <a:buChar char="•"/>
                      </a:pPr>
                      <a:r>
                        <a:rPr lang="en-GB" sz="1600" dirty="0">
                          <a:solidFill>
                            <a:schemeClr val="tx1"/>
                          </a:solidFill>
                          <a:latin typeface="+mn-lt"/>
                          <a:ea typeface="+mn-ea"/>
                          <a:cs typeface="+mn-cs"/>
                        </a:rPr>
                        <a:t>EDINE messages will continue to be used for reconciliation PRF electricity</a:t>
                      </a:r>
                    </a:p>
                    <a:p>
                      <a:pPr marL="742950" lvl="1" indent="-285750" algn="l" defTabSz="914400" rtl="0" eaLnBrk="1" latinLnBrk="0" hangingPunct="1">
                        <a:buFont typeface="Arial" panose="020B0604020202020204" pitchFamily="34" charset="0"/>
                        <a:buChar char="•"/>
                      </a:pPr>
                      <a:r>
                        <a:rPr lang="en-GB" sz="1600" dirty="0">
                          <a:solidFill>
                            <a:schemeClr val="tx1"/>
                          </a:solidFill>
                          <a:latin typeface="+mn-lt"/>
                          <a:ea typeface="+mn-ea"/>
                          <a:cs typeface="+mn-cs"/>
                        </a:rPr>
                        <a:t>Receipt will be modified in Tranche 3</a:t>
                      </a:r>
                    </a:p>
                    <a:p>
                      <a:pPr marL="285750" lvl="0" indent="-285750" algn="l" defTabSz="914400" rtl="0" eaLnBrk="1" latinLnBrk="0" hangingPunct="1">
                        <a:buFont typeface="Arial" panose="020B0604020202020204" pitchFamily="34" charset="0"/>
                        <a:buChar char="•"/>
                      </a:pPr>
                      <a:r>
                        <a:rPr lang="en-GB" sz="1600" b="1" dirty="0">
                          <a:solidFill>
                            <a:schemeClr val="tx1"/>
                          </a:solidFill>
                          <a:latin typeface="+mn-lt"/>
                          <a:ea typeface="+mn-ea"/>
                          <a:cs typeface="+mn-cs"/>
                        </a:rPr>
                        <a:t>SUP (indirect):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chemeClr val="tx1"/>
                          </a:solidFill>
                          <a:latin typeface="+mn-lt"/>
                          <a:ea typeface="+mn-ea"/>
                          <a:cs typeface="+mn-cs"/>
                        </a:rPr>
                        <a:t>Receipt (“</a:t>
                      </a:r>
                      <a:r>
                        <a:rPr lang="en-GB" sz="1600" dirty="0" err="1">
                          <a:solidFill>
                            <a:schemeClr val="tx1"/>
                          </a:solidFill>
                          <a:latin typeface="+mn-lt"/>
                          <a:ea typeface="+mn-ea"/>
                          <a:cs typeface="+mn-cs"/>
                        </a:rPr>
                        <a:t>kassabon</a:t>
                      </a:r>
                      <a:r>
                        <a:rPr lang="en-GB" sz="1600" dirty="0">
                          <a:solidFill>
                            <a:schemeClr val="tx1"/>
                          </a:solidFill>
                          <a:latin typeface="+mn-lt"/>
                          <a:ea typeface="+mn-ea"/>
                          <a:cs typeface="+mn-cs"/>
                        </a:rPr>
                        <a:t>”) will be modified in Tranche 3</a:t>
                      </a:r>
                    </a:p>
                    <a:p>
                      <a:pPr marL="285750" lvl="0" indent="-285750" algn="l" defTabSz="914400" rtl="0" eaLnBrk="1" latinLnBrk="0" hangingPunct="1">
                        <a:buFont typeface="Arial" panose="020B0604020202020204" pitchFamily="34" charset="0"/>
                        <a:buChar char="•"/>
                      </a:pPr>
                      <a:r>
                        <a:rPr lang="en-GB" sz="1600" b="1" dirty="0">
                          <a:solidFill>
                            <a:schemeClr val="tx1"/>
                          </a:solidFill>
                          <a:latin typeface="+mn-lt"/>
                          <a:ea typeface="+mn-ea"/>
                          <a:cs typeface="+mn-cs"/>
                        </a:rPr>
                        <a:t>Distribution system operators:</a:t>
                      </a:r>
                    </a:p>
                    <a:p>
                      <a:pPr marL="742950" lvl="1" indent="-285750" algn="l" defTabSz="914400" rtl="0" eaLnBrk="1" latinLnBrk="0" hangingPunct="1">
                        <a:buFont typeface="Arial" panose="020B0604020202020204" pitchFamily="34" charset="0"/>
                        <a:buChar char="•"/>
                      </a:pPr>
                      <a:r>
                        <a:rPr lang="en-GB" sz="1600" dirty="0">
                          <a:solidFill>
                            <a:schemeClr val="tx1"/>
                          </a:solidFill>
                          <a:latin typeface="+mn-lt"/>
                          <a:ea typeface="+mn-ea"/>
                          <a:cs typeface="+mn-cs"/>
                        </a:rPr>
                        <a:t>EDINE message will continue to be used for reconciliation PRF electricity</a:t>
                      </a:r>
                    </a:p>
                    <a:p>
                      <a:pPr marL="742950" lvl="1" indent="-285750" algn="l" defTabSz="914400" rtl="0" eaLnBrk="1" latinLnBrk="0" hangingPunct="1">
                        <a:buFont typeface="Arial" panose="020B0604020202020204" pitchFamily="34" charset="0"/>
                        <a:buChar char="•"/>
                      </a:pPr>
                      <a:r>
                        <a:rPr lang="en-GB" sz="1600" dirty="0">
                          <a:solidFill>
                            <a:schemeClr val="tx1"/>
                          </a:solidFill>
                          <a:latin typeface="+mn-lt"/>
                          <a:ea typeface="+mn-ea"/>
                          <a:cs typeface="+mn-cs"/>
                        </a:rPr>
                        <a:t>Receipt will be modified in Tranche 3</a:t>
                      </a:r>
                    </a:p>
                    <a:p>
                      <a:pPr marL="285750" lvl="0" indent="-285750" algn="l" defTabSz="914400" rtl="0" eaLnBrk="1" latinLnBrk="0" hangingPunct="1">
                        <a:buFont typeface="Arial" panose="020B0604020202020204" pitchFamily="34" charset="0"/>
                        <a:buChar char="•"/>
                      </a:pPr>
                      <a:r>
                        <a:rPr lang="en-GB" sz="1600" b="1" dirty="0">
                          <a:solidFill>
                            <a:schemeClr val="tx1"/>
                          </a:solidFill>
                          <a:latin typeface="+mn-lt"/>
                          <a:ea typeface="+mn-ea"/>
                          <a:cs typeface="+mn-cs"/>
                        </a:rPr>
                        <a:t>TenneT: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chemeClr val="tx1"/>
                          </a:solidFill>
                          <a:latin typeface="+mn-lt"/>
                          <a:ea typeface="+mn-ea"/>
                          <a:cs typeface="+mn-cs"/>
                        </a:rPr>
                        <a:t>EDINE messages will continue to be used for reconciliation PRF electricity</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dirty="0">
                          <a:solidFill>
                            <a:schemeClr val="tx1"/>
                          </a:solidFill>
                          <a:latin typeface="+mn-lt"/>
                          <a:ea typeface="+mn-ea"/>
                          <a:cs typeface="+mn-cs"/>
                        </a:rPr>
                        <a:t>Approved</a:t>
                      </a:r>
                    </a:p>
                    <a:p>
                      <a:pPr marL="285750" lvl="0" indent="-285750" algn="l" defTabSz="914400" rtl="0" eaLnBrk="1" latinLnBrk="0" hangingPunct="1">
                        <a:buFont typeface="Arial" panose="020B0604020202020204" pitchFamily="34" charset="0"/>
                        <a:buChar char="•"/>
                      </a:pPr>
                      <a:r>
                        <a:rPr lang="en-GB" sz="1600" noProof="0" dirty="0">
                          <a:solidFill>
                            <a:schemeClr val="tx1"/>
                          </a:solidFill>
                          <a:latin typeface="+mn-lt"/>
                          <a:ea typeface="+mn-ea"/>
                          <a:cs typeface="+mn-cs"/>
                        </a:rPr>
                        <a:t>The changes have already been incorporated into the BRS and the business services</a:t>
                      </a:r>
                    </a:p>
                  </a:txBody>
                  <a:tcPr/>
                </a:tc>
                <a:extLst>
                  <a:ext uri="{0D108BD9-81ED-4DB2-BD59-A6C34878D82A}">
                    <a16:rowId xmlns:a16="http://schemas.microsoft.com/office/drawing/2014/main" val="2760289036"/>
                  </a:ext>
                </a:extLst>
              </a:tr>
            </a:tbl>
          </a:graphicData>
        </a:graphic>
      </p:graphicFrame>
      <p:sp>
        <p:nvSpPr>
          <p:cNvPr id="3" name="Tekstvak 2">
            <a:extLst>
              <a:ext uri="{FF2B5EF4-FFF2-40B4-BE49-F238E27FC236}">
                <a16:creationId xmlns:a16="http://schemas.microsoft.com/office/drawing/2014/main" id="{281DD801-9964-AD0F-DE8E-569D8043AE12}"/>
              </a:ext>
            </a:extLst>
          </p:cNvPr>
          <p:cNvSpPr txBox="1"/>
          <p:nvPr/>
        </p:nvSpPr>
        <p:spPr>
          <a:xfrm>
            <a:off x="3024554" y="6251331"/>
            <a:ext cx="6822831" cy="307777"/>
          </a:xfrm>
          <a:prstGeom prst="rect">
            <a:avLst/>
          </a:prstGeom>
          <a:noFill/>
        </p:spPr>
        <p:txBody>
          <a:bodyPr wrap="square" lIns="91440" tIns="45720" rIns="91440" bIns="45720" rtlCol="0" anchor="t">
            <a:spAutoFit/>
          </a:bodyPr>
          <a:lstStyle/>
          <a:p>
            <a:r>
              <a:rPr lang="en-GB" sz="1400"/>
              <a:t>* IC280L must be rescheduled again. The date is not yet known</a:t>
            </a:r>
          </a:p>
        </p:txBody>
      </p:sp>
      <p:sp>
        <p:nvSpPr>
          <p:cNvPr id="5" name="Tijdelijke aanduiding voor dianummer 4">
            <a:extLst>
              <a:ext uri="{FF2B5EF4-FFF2-40B4-BE49-F238E27FC236}">
                <a16:creationId xmlns:a16="http://schemas.microsoft.com/office/drawing/2014/main" id="{3EEE6007-E290-3F57-507A-0FD2A2AF2C07}"/>
              </a:ext>
            </a:extLst>
          </p:cNvPr>
          <p:cNvSpPr>
            <a:spLocks noGrp="1"/>
          </p:cNvSpPr>
          <p:nvPr>
            <p:ph type="sldNum" sz="quarter" idx="12"/>
          </p:nvPr>
        </p:nvSpPr>
        <p:spPr/>
        <p:txBody>
          <a:bodyPr/>
          <a:lstStyle/>
          <a:p>
            <a:fld id="{6054F54E-B765-BA4C-B13B-E9FB5CE61C5D}" type="slidenum">
              <a:rPr lang="nl-NL" smtClean="0"/>
              <a:pPr/>
              <a:t>14</a:t>
            </a:fld>
            <a:endParaRPr lang="nl-NL"/>
          </a:p>
        </p:txBody>
      </p:sp>
    </p:spTree>
    <p:extLst>
      <p:ext uri="{BB962C8B-B14F-4D97-AF65-F5344CB8AC3E}">
        <p14:creationId xmlns:p14="http://schemas.microsoft.com/office/powerpoint/2010/main" val="39142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lstStyle/>
          <a:p>
            <a:r>
              <a:rPr lang="en-GB"/>
              <a:t>Requests for Change</a:t>
            </a:r>
            <a:br>
              <a:rPr lang="en-GB"/>
            </a:br>
            <a:r>
              <a:rPr lang="en-GB" i="1"/>
              <a:t>Contents</a:t>
            </a:r>
          </a:p>
        </p:txBody>
      </p:sp>
      <p:sp>
        <p:nvSpPr>
          <p:cNvPr id="3" name="Tijdelijke aanduiding voor dianummer 2">
            <a:extLst>
              <a:ext uri="{FF2B5EF4-FFF2-40B4-BE49-F238E27FC236}">
                <a16:creationId xmlns:a16="http://schemas.microsoft.com/office/drawing/2014/main" id="{8825F229-F41F-814D-6F1B-92F996F262D7}"/>
              </a:ext>
            </a:extLst>
          </p:cNvPr>
          <p:cNvSpPr>
            <a:spLocks noGrp="1"/>
          </p:cNvSpPr>
          <p:nvPr>
            <p:ph type="sldNum" sz="quarter" idx="12"/>
          </p:nvPr>
        </p:nvSpPr>
        <p:spPr/>
        <p:txBody>
          <a:bodyPr/>
          <a:lstStyle/>
          <a:p>
            <a:fld id="{6054F54E-B765-BA4C-B13B-E9FB5CE61C5D}" type="slidenum">
              <a:rPr lang="nl-NL" smtClean="0"/>
              <a:t>15</a:t>
            </a:fld>
            <a:endParaRPr lang="nl-NL"/>
          </a:p>
        </p:txBody>
      </p:sp>
    </p:spTree>
    <p:extLst>
      <p:ext uri="{BB962C8B-B14F-4D97-AF65-F5344CB8AC3E}">
        <p14:creationId xmlns:p14="http://schemas.microsoft.com/office/powerpoint/2010/main" val="2140653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p:txBody>
          <a:bodyPr/>
          <a:lstStyle/>
          <a:p>
            <a:r>
              <a:rPr lang="en-GB"/>
              <a:t>RFC IC280L-1 </a:t>
            </a:r>
            <a:br>
              <a:rPr lang="en-GB"/>
            </a:br>
            <a:r>
              <a:rPr lang="en-GB"/>
              <a:t>‘Receipt electricity per BRP-SUP’</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4102924693"/>
              </p:ext>
            </p:extLst>
          </p:nvPr>
        </p:nvGraphicFramePr>
        <p:xfrm>
          <a:off x="838200" y="1802735"/>
          <a:ext cx="10515600" cy="4328160"/>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563720">
                <a:tc>
                  <a:txBody>
                    <a:bodyPr/>
                    <a:lstStyle/>
                    <a:p>
                      <a:pPr marL="0" algn="l" defTabSz="914400" rtl="0" eaLnBrk="1" latinLnBrk="0" hangingPunct="1"/>
                      <a:r>
                        <a:rPr lang="en-GB" sz="2000" b="1">
                          <a:solidFill>
                            <a:schemeClr val="tx1"/>
                          </a:solidFill>
                          <a:latin typeface="+mn-lt"/>
                          <a:ea typeface="+mn-ea"/>
                          <a:cs typeface="+mn-cs"/>
                        </a:rPr>
                        <a:t>Cause</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dirty="0">
                          <a:solidFill>
                            <a:schemeClr val="tx1"/>
                          </a:solidFill>
                        </a:rPr>
                        <a:t>In the business service ‘Exchange volumes for settlement and reconciliation electricity’, it is not clear enough that a separate receipt (“</a:t>
                      </a:r>
                      <a:r>
                        <a:rPr lang="en-GB" sz="1600" dirty="0" err="1">
                          <a:solidFill>
                            <a:schemeClr val="tx1"/>
                          </a:solidFill>
                        </a:rPr>
                        <a:t>kassabon</a:t>
                      </a:r>
                      <a:r>
                        <a:rPr lang="en-GB" sz="1600" dirty="0">
                          <a:solidFill>
                            <a:schemeClr val="tx1"/>
                          </a:solidFill>
                        </a:rPr>
                        <a:t>”) electricity must be supplied per grid area-BRP-SUP</a:t>
                      </a:r>
                    </a:p>
                    <a:p>
                      <a:pPr marL="285750" indent="-285750">
                        <a:buFont typeface="Arial" panose="020B0604020202020204" pitchFamily="34" charset="0"/>
                        <a:buChar char="•"/>
                      </a:pPr>
                      <a:r>
                        <a:rPr lang="en-GB" sz="1600" dirty="0">
                          <a:solidFill>
                            <a:schemeClr val="tx1"/>
                          </a:solidFill>
                        </a:rPr>
                        <a:t>The name of the receipt (“</a:t>
                      </a:r>
                      <a:r>
                        <a:rPr lang="en-GB" sz="1600" dirty="0" err="1">
                          <a:solidFill>
                            <a:schemeClr val="tx1"/>
                          </a:solidFill>
                        </a:rPr>
                        <a:t>kassabon</a:t>
                      </a:r>
                      <a:r>
                        <a:rPr lang="en-GB" sz="1600" dirty="0">
                          <a:solidFill>
                            <a:schemeClr val="tx1"/>
                          </a:solidFill>
                        </a:rPr>
                        <a:t>”) must also be modified (must contain both the EAN code BRP and the EAN code SUP)</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Solution RFC</a:t>
                      </a:r>
                    </a:p>
                  </a:txBody>
                  <a:tcPr>
                    <a:gradFill flip="none" rotWithShape="1">
                      <a:gsLst>
                        <a:gs pos="0">
                          <a:srgbClr val="00CC00"/>
                        </a:gs>
                        <a:gs pos="81000">
                          <a:srgbClr val="FFFF00"/>
                        </a:gs>
                      </a:gsLst>
                      <a:lin ang="8100000" scaled="1"/>
                      <a:tileRect/>
                    </a:gradFill>
                  </a:tcPr>
                </a:tc>
                <a:tc>
                  <a:txBody>
                    <a:bodyPr/>
                    <a:lstStyle/>
                    <a:p>
                      <a:pPr marL="285750" lvl="1" indent="-285750" algn="l" defTabSz="914400" rtl="0" eaLnBrk="1" latinLnBrk="0" hangingPunct="1">
                        <a:buFont typeface="Arial" panose="020B0604020202020204" pitchFamily="34" charset="0"/>
                        <a:buChar char="•"/>
                      </a:pPr>
                      <a:r>
                        <a:rPr lang="en-GB" sz="1600" b="1" dirty="0">
                          <a:solidFill>
                            <a:schemeClr val="tx1"/>
                          </a:solidFill>
                          <a:latin typeface="+mn-lt"/>
                          <a:ea typeface="+mn-ea"/>
                          <a:cs typeface="+mn-cs"/>
                        </a:rPr>
                        <a:t>Fine-tuning description </a:t>
                      </a:r>
                      <a:r>
                        <a:rPr lang="en-GB" sz="1600" b="0" dirty="0">
                          <a:solidFill>
                            <a:schemeClr val="tx1"/>
                          </a:solidFill>
                          <a:latin typeface="+mn-lt"/>
                          <a:ea typeface="+mn-ea"/>
                          <a:cs typeface="+mn-cs"/>
                        </a:rPr>
                        <a:t>so that receipt  “</a:t>
                      </a:r>
                      <a:r>
                        <a:rPr lang="en-GB" sz="1600" b="0" dirty="0" err="1">
                          <a:solidFill>
                            <a:schemeClr val="tx1"/>
                          </a:solidFill>
                          <a:latin typeface="+mn-lt"/>
                          <a:ea typeface="+mn-ea"/>
                          <a:cs typeface="+mn-cs"/>
                        </a:rPr>
                        <a:t>kassabon</a:t>
                      </a:r>
                      <a:r>
                        <a:rPr lang="en-GB" sz="1600" b="0" dirty="0">
                          <a:solidFill>
                            <a:schemeClr val="tx1"/>
                          </a:solidFill>
                          <a:latin typeface="+mn-lt"/>
                          <a:ea typeface="+mn-ea"/>
                          <a:cs typeface="+mn-cs"/>
                        </a:rPr>
                        <a:t>” must be supplied per grid area-BRP-SUP in</a:t>
                      </a:r>
                      <a:r>
                        <a:rPr lang="en-GB" sz="1600" dirty="0">
                          <a:solidFill>
                            <a:schemeClr val="tx1"/>
                          </a:solidFill>
                          <a:latin typeface="+mn-lt"/>
                          <a:ea typeface="+mn-ea"/>
                          <a:cs typeface="+mn-cs"/>
                        </a:rPr>
                        <a:t>:</a:t>
                      </a:r>
                    </a:p>
                    <a:p>
                      <a:pPr marL="800100" lvl="1" indent="-342900" algn="l" defTabSz="914400" rtl="0" eaLnBrk="1" latinLnBrk="0" hangingPunct="1">
                        <a:buFont typeface="Arial" panose="020B0604020202020204" pitchFamily="34" charset="0"/>
                        <a:buChar char="•"/>
                      </a:pPr>
                      <a:r>
                        <a:rPr lang="en-GB" sz="1600" i="1" dirty="0">
                          <a:solidFill>
                            <a:schemeClr val="tx1"/>
                          </a:solidFill>
                          <a:latin typeface="+mn-lt"/>
                          <a:ea typeface="+mn-ea"/>
                          <a:cs typeface="+mn-cs"/>
                        </a:rPr>
                        <a:t>business service ‘Exchange volumes for settlement and reconciliation electricity’</a:t>
                      </a:r>
                    </a:p>
                    <a:p>
                      <a:pPr marL="285750" lvl="0" indent="-285750" algn="l" defTabSz="914400" rtl="0" eaLnBrk="1" latinLnBrk="0" hangingPunct="1">
                        <a:buFont typeface="Arial" panose="020B0604020202020204" pitchFamily="34" charset="0"/>
                        <a:buChar char="•"/>
                      </a:pPr>
                      <a:r>
                        <a:rPr lang="en-GB" sz="1600" b="0" dirty="0">
                          <a:solidFill>
                            <a:schemeClr val="tx1"/>
                          </a:solidFill>
                          <a:latin typeface="+mn-lt"/>
                          <a:ea typeface="+mn-ea"/>
                          <a:cs typeface="+mn-cs"/>
                        </a:rPr>
                        <a:t>Change </a:t>
                      </a:r>
                      <a:r>
                        <a:rPr lang="en-GB" sz="1600" b="1" dirty="0">
                          <a:solidFill>
                            <a:schemeClr val="tx1"/>
                          </a:solidFill>
                          <a:latin typeface="+mn-lt"/>
                          <a:ea typeface="+mn-ea"/>
                          <a:cs typeface="+mn-cs"/>
                        </a:rPr>
                        <a:t>file name</a:t>
                      </a:r>
                      <a:r>
                        <a:rPr lang="en-GB" sz="1600" b="0" dirty="0">
                          <a:solidFill>
                            <a:schemeClr val="tx1"/>
                          </a:solidFill>
                          <a:latin typeface="+mn-lt"/>
                          <a:ea typeface="+mn-ea"/>
                          <a:cs typeface="+mn-cs"/>
                        </a:rPr>
                        <a:t> receipt (“</a:t>
                      </a:r>
                      <a:r>
                        <a:rPr lang="en-GB" sz="1600" b="0" dirty="0" err="1">
                          <a:solidFill>
                            <a:schemeClr val="tx1"/>
                          </a:solidFill>
                          <a:latin typeface="+mn-lt"/>
                          <a:ea typeface="+mn-ea"/>
                          <a:cs typeface="+mn-cs"/>
                        </a:rPr>
                        <a:t>kassabon</a:t>
                      </a:r>
                      <a:r>
                        <a:rPr lang="en-GB" sz="1600" b="0" dirty="0">
                          <a:solidFill>
                            <a:schemeClr val="tx1"/>
                          </a:solidFill>
                          <a:latin typeface="+mn-lt"/>
                          <a:ea typeface="+mn-ea"/>
                          <a:cs typeface="+mn-cs"/>
                        </a:rPr>
                        <a:t>”) in:</a:t>
                      </a:r>
                    </a:p>
                    <a:p>
                      <a:pPr marL="800100" lvl="1" indent="-342900" algn="l" defTabSz="914400" rtl="0" eaLnBrk="1" latinLnBrk="0" hangingPunct="1">
                        <a:buFont typeface="Arial" panose="020B0604020202020204" pitchFamily="34" charset="0"/>
                        <a:buChar char="•"/>
                      </a:pPr>
                      <a:r>
                        <a:rPr lang="en-GB" sz="1600" b="0" i="1" dirty="0">
                          <a:solidFill>
                            <a:schemeClr val="tx1"/>
                          </a:solidFill>
                          <a:latin typeface="+mn-lt"/>
                          <a:ea typeface="+mn-ea"/>
                          <a:cs typeface="+mn-cs"/>
                        </a:rPr>
                        <a:t>business service ‘Generic File Exchange (GBU)’</a:t>
                      </a:r>
                    </a:p>
                    <a:p>
                      <a:pPr marL="800100" lvl="1" indent="-342900" algn="l" defTabSz="914400" rtl="0" eaLnBrk="1" latinLnBrk="0" hangingPunct="1">
                        <a:buFont typeface="Arial" panose="020B0604020202020204" pitchFamily="34" charset="0"/>
                        <a:buChar char="•"/>
                      </a:pPr>
                      <a:r>
                        <a:rPr lang="en-GB" sz="1600" b="0" i="1" dirty="0">
                          <a:solidFill>
                            <a:schemeClr val="tx1"/>
                          </a:solidFill>
                          <a:latin typeface="+mn-lt"/>
                          <a:ea typeface="+mn-ea"/>
                          <a:cs typeface="+mn-cs"/>
                        </a:rPr>
                        <a:t>business service ‘Exchange data sets’</a:t>
                      </a:r>
                    </a:p>
                  </a:txBody>
                  <a:tcPr/>
                </a:tc>
                <a:extLst>
                  <a:ext uri="{0D108BD9-81ED-4DB2-BD59-A6C34878D82A}">
                    <a16:rowId xmlns:a16="http://schemas.microsoft.com/office/drawing/2014/main" val="3752631224"/>
                  </a:ext>
                </a:extLst>
              </a:tr>
              <a:tr h="323467">
                <a:tc>
                  <a:txBody>
                    <a:bodyPr/>
                    <a:lstStyle/>
                    <a:p>
                      <a:pPr marL="0" algn="l" defTabSz="914400" rtl="0" eaLnBrk="1" latinLnBrk="0" hangingPunct="1"/>
                      <a:r>
                        <a:rPr lang="en-GB" sz="2000" b="1">
                          <a:solidFill>
                            <a:schemeClr val="tx1"/>
                          </a:solidFill>
                          <a:latin typeface="+mn-lt"/>
                          <a:ea typeface="+mn-ea"/>
                          <a:cs typeface="+mn-cs"/>
                        </a:rPr>
                        <a:t>Impact</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tx1"/>
                          </a:solidFill>
                          <a:latin typeface="+mn-lt"/>
                          <a:ea typeface="+mn-ea"/>
                          <a:cs typeface="+mn-cs"/>
                        </a:rPr>
                        <a:t>DSO, BRP and SUP (see sheets presentation information session on 12-09-2023)</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0" dirty="0">
                          <a:solidFill>
                            <a:schemeClr val="tx1"/>
                          </a:solidFill>
                          <a:latin typeface="+mn-lt"/>
                          <a:ea typeface="+mn-ea"/>
                          <a:cs typeface="+mn-cs"/>
                        </a:rPr>
                        <a:t>Approved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tx1"/>
                          </a:solidFill>
                          <a:latin typeface="+mn-lt"/>
                          <a:ea typeface="+mn-ea"/>
                          <a:cs typeface="+mn-cs"/>
                        </a:rPr>
                        <a:t>The changes have already been incorporated into the </a:t>
                      </a:r>
                      <a:r>
                        <a:rPr lang="en-GB" sz="1600" i="0" dirty="0">
                          <a:solidFill>
                            <a:schemeClr val="tx1"/>
                          </a:solidFill>
                          <a:latin typeface="+mn-lt"/>
                          <a:ea typeface="+mn-ea"/>
                          <a:cs typeface="+mn-cs"/>
                        </a:rPr>
                        <a:t>business service ‘Exchange volumes for settlement and reconciliation electricity’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tx1"/>
                          </a:solidFill>
                          <a:latin typeface="+mn-lt"/>
                          <a:ea typeface="+mn-ea"/>
                          <a:cs typeface="+mn-cs"/>
                        </a:rPr>
                        <a:t>Changes in the other business services will be completed at the end of 2024</a:t>
                      </a:r>
                    </a:p>
                  </a:txBody>
                  <a:tcPr/>
                </a:tc>
                <a:extLst>
                  <a:ext uri="{0D108BD9-81ED-4DB2-BD59-A6C34878D82A}">
                    <a16:rowId xmlns:a16="http://schemas.microsoft.com/office/drawing/2014/main" val="2760289036"/>
                  </a:ext>
                </a:extLst>
              </a:tr>
            </a:tbl>
          </a:graphicData>
        </a:graphic>
      </p:graphicFrame>
      <p:sp>
        <p:nvSpPr>
          <p:cNvPr id="3" name="Tijdelijke aanduiding voor dianummer 2">
            <a:extLst>
              <a:ext uri="{FF2B5EF4-FFF2-40B4-BE49-F238E27FC236}">
                <a16:creationId xmlns:a16="http://schemas.microsoft.com/office/drawing/2014/main" id="{92577F52-4BAC-138A-623F-A96675D372A3}"/>
              </a:ext>
            </a:extLst>
          </p:cNvPr>
          <p:cNvSpPr>
            <a:spLocks noGrp="1"/>
          </p:cNvSpPr>
          <p:nvPr>
            <p:ph type="sldNum" sz="quarter" idx="12"/>
          </p:nvPr>
        </p:nvSpPr>
        <p:spPr/>
        <p:txBody>
          <a:bodyPr/>
          <a:lstStyle/>
          <a:p>
            <a:fld id="{6054F54E-B765-BA4C-B13B-E9FB5CE61C5D}" type="slidenum">
              <a:rPr lang="nl-NL" smtClean="0"/>
              <a:pPr/>
              <a:t>16</a:t>
            </a:fld>
            <a:endParaRPr lang="nl-NL"/>
          </a:p>
        </p:txBody>
      </p:sp>
    </p:spTree>
    <p:extLst>
      <p:ext uri="{BB962C8B-B14F-4D97-AF65-F5344CB8AC3E}">
        <p14:creationId xmlns:p14="http://schemas.microsoft.com/office/powerpoint/2010/main" val="2613576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a:xfrm>
            <a:off x="838200" y="365125"/>
            <a:ext cx="10310446" cy="1325563"/>
          </a:xfrm>
        </p:spPr>
        <p:txBody>
          <a:bodyPr>
            <a:normAutofit/>
          </a:bodyPr>
          <a:lstStyle/>
          <a:p>
            <a:r>
              <a:rPr lang="en-GB"/>
              <a:t>RFC-003-A2.0-TR3 </a:t>
            </a:r>
            <a:br>
              <a:rPr lang="en-GB"/>
            </a:br>
            <a:r>
              <a:rPr lang="en-GB"/>
              <a:t>Correction types in BS Settlement results</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1614199372"/>
              </p:ext>
            </p:extLst>
          </p:nvPr>
        </p:nvGraphicFramePr>
        <p:xfrm>
          <a:off x="838200" y="1802735"/>
          <a:ext cx="10515600" cy="1950720"/>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563720">
                <a:tc>
                  <a:txBody>
                    <a:bodyPr/>
                    <a:lstStyle/>
                    <a:p>
                      <a:pPr marL="0" algn="l" defTabSz="914400" rtl="0" eaLnBrk="1" latinLnBrk="0" hangingPunct="1"/>
                      <a:r>
                        <a:rPr lang="en-GB" sz="2000" b="1">
                          <a:solidFill>
                            <a:schemeClr val="tx1"/>
                          </a:solidFill>
                          <a:latin typeface="+mn-lt"/>
                          <a:ea typeface="+mn-ea"/>
                          <a:cs typeface="+mn-cs"/>
                        </a:rPr>
                        <a:t>Cause</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a:solidFill>
                            <a:schemeClr val="tx1"/>
                          </a:solidFill>
                        </a:rPr>
                        <a:t>A few inaccurate types have been mentioned </a:t>
                      </a:r>
                      <a:r>
                        <a:rPr lang="en-GB" sz="1600" i="0">
                          <a:solidFill>
                            <a:schemeClr val="tx1"/>
                          </a:solidFill>
                        </a:rPr>
                        <a:t>under prices and amounts </a:t>
                      </a:r>
                      <a:r>
                        <a:rPr lang="en-GB" sz="1600">
                          <a:solidFill>
                            <a:schemeClr val="tx1"/>
                          </a:solidFill>
                        </a:rPr>
                        <a:t>for imbalance settlement periods (IC257) in the </a:t>
                      </a:r>
                      <a:r>
                        <a:rPr lang="en-GB" sz="1600" i="0">
                          <a:solidFill>
                            <a:schemeClr val="tx1"/>
                          </a:solidFill>
                        </a:rPr>
                        <a:t>business service ‘Exchange reconciliation results electricity’</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Solution RFC</a:t>
                      </a:r>
                    </a:p>
                  </a:txBody>
                  <a:tcPr>
                    <a:gradFill flip="none" rotWithShape="1">
                      <a:gsLst>
                        <a:gs pos="0">
                          <a:srgbClr val="00CC00"/>
                        </a:gs>
                        <a:gs pos="81000">
                          <a:srgbClr val="FFFF00"/>
                        </a:gs>
                      </a:gsLst>
                      <a:lin ang="8100000" scaled="1"/>
                      <a:tileRect/>
                    </a:gradFill>
                  </a:tcPr>
                </a:tc>
                <a:tc>
                  <a:txBody>
                    <a:bodyPr/>
                    <a:lstStyle/>
                    <a:p>
                      <a:pPr marL="285750" lvl="1" indent="-285750" algn="l" defTabSz="914400" rtl="0" eaLnBrk="1" latinLnBrk="0" hangingPunct="1">
                        <a:buFont typeface="Arial" panose="020B0604020202020204" pitchFamily="34" charset="0"/>
                        <a:buChar char="•"/>
                      </a:pPr>
                      <a:r>
                        <a:rPr lang="en-GB" sz="1600" b="1">
                          <a:solidFill>
                            <a:schemeClr val="tx1"/>
                          </a:solidFill>
                          <a:latin typeface="+mn-lt"/>
                          <a:ea typeface="+mn-ea"/>
                          <a:cs typeface="+mn-cs"/>
                        </a:rPr>
                        <a:t>Correction types </a:t>
                      </a:r>
                      <a:r>
                        <a:rPr lang="en-GB" sz="1600" b="0">
                          <a:solidFill>
                            <a:schemeClr val="tx1"/>
                          </a:solidFill>
                          <a:latin typeface="+mn-lt"/>
                          <a:ea typeface="+mn-ea"/>
                          <a:cs typeface="+mn-cs"/>
                        </a:rPr>
                        <a:t>in the business service</a:t>
                      </a:r>
                      <a:r>
                        <a:rPr lang="en-GB" sz="1600" i="1">
                          <a:solidFill>
                            <a:schemeClr val="tx1"/>
                          </a:solidFill>
                          <a:latin typeface="+mn-lt"/>
                          <a:ea typeface="+mn-ea"/>
                          <a:cs typeface="+mn-cs"/>
                        </a:rPr>
                        <a:t> ‘</a:t>
                      </a:r>
                      <a:r>
                        <a:rPr lang="en-GB" sz="1600" i="0">
                          <a:solidFill>
                            <a:schemeClr val="tx1"/>
                          </a:solidFill>
                          <a:latin typeface="+mn-lt"/>
                          <a:ea typeface="+mn-ea"/>
                          <a:cs typeface="+mn-cs"/>
                        </a:rPr>
                        <a:t>Exchange reconciliation results electricity’</a:t>
                      </a:r>
                    </a:p>
                  </a:txBody>
                  <a:tcPr/>
                </a:tc>
                <a:extLst>
                  <a:ext uri="{0D108BD9-81ED-4DB2-BD59-A6C34878D82A}">
                    <a16:rowId xmlns:a16="http://schemas.microsoft.com/office/drawing/2014/main" val="3752631224"/>
                  </a:ext>
                </a:extLst>
              </a:tr>
              <a:tr h="323467">
                <a:tc>
                  <a:txBody>
                    <a:bodyPr/>
                    <a:lstStyle/>
                    <a:p>
                      <a:pPr marL="0" algn="l" defTabSz="914400" rtl="0" eaLnBrk="1" latinLnBrk="0" hangingPunct="1"/>
                      <a:r>
                        <a:rPr lang="en-GB" sz="2000" b="1">
                          <a:solidFill>
                            <a:schemeClr val="tx1"/>
                          </a:solidFill>
                          <a:latin typeface="+mn-lt"/>
                          <a:ea typeface="+mn-ea"/>
                          <a:cs typeface="+mn-cs"/>
                        </a:rPr>
                        <a:t>Impact</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a:solidFill>
                            <a:schemeClr val="tx1"/>
                          </a:solidFill>
                          <a:latin typeface="+mn-lt"/>
                          <a:ea typeface="+mn-ea"/>
                          <a:cs typeface="+mn-cs"/>
                        </a:rPr>
                        <a:t>TenneT, BRP and SO</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Approved</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600" b="0">
                          <a:solidFill>
                            <a:schemeClr val="tx1"/>
                          </a:solidFill>
                          <a:latin typeface="+mn-lt"/>
                          <a:ea typeface="+mn-ea"/>
                          <a:cs typeface="+mn-cs"/>
                        </a:rPr>
                        <a:t>The changes have been incorporated into the concerned business service in the meantime</a:t>
                      </a:r>
                    </a:p>
                  </a:txBody>
                  <a:tcPr/>
                </a:tc>
                <a:extLst>
                  <a:ext uri="{0D108BD9-81ED-4DB2-BD59-A6C34878D82A}">
                    <a16:rowId xmlns:a16="http://schemas.microsoft.com/office/drawing/2014/main" val="2760289036"/>
                  </a:ext>
                </a:extLst>
              </a:tr>
            </a:tbl>
          </a:graphicData>
        </a:graphic>
      </p:graphicFrame>
      <p:sp>
        <p:nvSpPr>
          <p:cNvPr id="3" name="Tijdelijke aanduiding voor dianummer 2">
            <a:extLst>
              <a:ext uri="{FF2B5EF4-FFF2-40B4-BE49-F238E27FC236}">
                <a16:creationId xmlns:a16="http://schemas.microsoft.com/office/drawing/2014/main" id="{D39D3449-5F46-4D6D-D042-17615054324B}"/>
              </a:ext>
            </a:extLst>
          </p:cNvPr>
          <p:cNvSpPr>
            <a:spLocks noGrp="1"/>
          </p:cNvSpPr>
          <p:nvPr>
            <p:ph type="sldNum" sz="quarter" idx="12"/>
          </p:nvPr>
        </p:nvSpPr>
        <p:spPr/>
        <p:txBody>
          <a:bodyPr/>
          <a:lstStyle/>
          <a:p>
            <a:fld id="{6054F54E-B765-BA4C-B13B-E9FB5CE61C5D}" type="slidenum">
              <a:rPr lang="nl-NL" smtClean="0"/>
              <a:pPr/>
              <a:t>17</a:t>
            </a:fld>
            <a:endParaRPr lang="nl-NL"/>
          </a:p>
        </p:txBody>
      </p:sp>
    </p:spTree>
    <p:extLst>
      <p:ext uri="{BB962C8B-B14F-4D97-AF65-F5344CB8AC3E}">
        <p14:creationId xmlns:p14="http://schemas.microsoft.com/office/powerpoint/2010/main" val="2779046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p:txBody>
          <a:bodyPr/>
          <a:lstStyle/>
          <a:p>
            <a:r>
              <a:rPr lang="en-GB"/>
              <a:t>RFC-006-A2.0-TR3 </a:t>
            </a:r>
            <a:br>
              <a:rPr lang="en-GB"/>
            </a:br>
            <a:r>
              <a:rPr lang="en-GB"/>
              <a:t>‘New codes for volumes’</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3119630929"/>
              </p:ext>
            </p:extLst>
          </p:nvPr>
        </p:nvGraphicFramePr>
        <p:xfrm>
          <a:off x="838200" y="1802735"/>
          <a:ext cx="10515600" cy="3596640"/>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563720">
                <a:tc>
                  <a:txBody>
                    <a:bodyPr/>
                    <a:lstStyle/>
                    <a:p>
                      <a:pPr marL="0" algn="l" defTabSz="914400" rtl="0" eaLnBrk="1" latinLnBrk="0" hangingPunct="1"/>
                      <a:r>
                        <a:rPr lang="en-GB" sz="2000" b="1" dirty="0">
                          <a:solidFill>
                            <a:schemeClr val="tx1"/>
                          </a:solidFill>
                          <a:latin typeface="+mn-lt"/>
                          <a:ea typeface="+mn-ea"/>
                          <a:cs typeface="+mn-cs"/>
                        </a:rPr>
                        <a:t>Cause</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dirty="0">
                          <a:solidFill>
                            <a:schemeClr val="tx1"/>
                          </a:solidFill>
                        </a:rPr>
                        <a:t>Various notifications containing one or more types of volumes are exchanged in Tranche 3, such as reconciliation volumes per month, reconciliation volumes per imbalance settlement period, grid loss mutations, etc.</a:t>
                      </a:r>
                    </a:p>
                    <a:p>
                      <a:pPr marL="285750" indent="-285750">
                        <a:buFont typeface="Arial" panose="020B0604020202020204" pitchFamily="34" charset="0"/>
                        <a:buChar char="•"/>
                      </a:pPr>
                      <a:r>
                        <a:rPr lang="en-GB" sz="1600" dirty="0">
                          <a:solidFill>
                            <a:schemeClr val="tx1"/>
                          </a:solidFill>
                        </a:rPr>
                        <a:t>In order to recognise the types of volumes in notifications, the notifications contain </a:t>
                      </a:r>
                      <a:r>
                        <a:rPr lang="en-GB" sz="1600" b="1" dirty="0">
                          <a:solidFill>
                            <a:schemeClr val="tx1"/>
                          </a:solidFill>
                        </a:rPr>
                        <a:t>codes</a:t>
                      </a:r>
                      <a:r>
                        <a:rPr lang="en-GB" sz="1600" dirty="0">
                          <a:solidFill>
                            <a:schemeClr val="tx1"/>
                          </a:solidFill>
                        </a:rPr>
                        <a:t> which state the </a:t>
                      </a:r>
                      <a:r>
                        <a:rPr lang="en-GB" sz="1600" b="1" dirty="0">
                          <a:solidFill>
                            <a:schemeClr val="tx1"/>
                          </a:solidFill>
                        </a:rPr>
                        <a:t>types of volume(s)</a:t>
                      </a:r>
                      <a:r>
                        <a:rPr lang="en-GB" sz="1600" dirty="0">
                          <a:solidFill>
                            <a:schemeClr val="tx1"/>
                          </a:solidFill>
                        </a:rPr>
                        <a:t> within a notification</a:t>
                      </a:r>
                    </a:p>
                    <a:p>
                      <a:pPr marL="285750" indent="-285750">
                        <a:buFont typeface="Arial" panose="020B0604020202020204" pitchFamily="34" charset="0"/>
                        <a:buChar char="•"/>
                      </a:pPr>
                      <a:r>
                        <a:rPr lang="en-GB" sz="1600" dirty="0">
                          <a:solidFill>
                            <a:schemeClr val="tx1"/>
                          </a:solidFill>
                        </a:rPr>
                        <a:t>In the current business, this has been done using international codes of ENTSO-E</a:t>
                      </a:r>
                    </a:p>
                    <a:p>
                      <a:pPr marL="285750" indent="-285750">
                        <a:buFont typeface="Arial" panose="020B0604020202020204" pitchFamily="34" charset="0"/>
                        <a:buChar char="•"/>
                      </a:pPr>
                      <a:r>
                        <a:rPr lang="en-GB" sz="1600" dirty="0">
                          <a:solidFill>
                            <a:schemeClr val="tx1"/>
                          </a:solidFill>
                        </a:rPr>
                        <a:t>These ENTSO-E codes appear to have another meaning in other notifications (outside A2.0), which is not useful</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Solution RFC</a:t>
                      </a:r>
                    </a:p>
                  </a:txBody>
                  <a:tcPr>
                    <a:gradFill flip="none" rotWithShape="1">
                      <a:gsLst>
                        <a:gs pos="0">
                          <a:srgbClr val="00CC00"/>
                        </a:gs>
                        <a:gs pos="81000">
                          <a:srgbClr val="FFFF00"/>
                        </a:gs>
                      </a:gsLst>
                      <a:lin ang="8100000" scaled="1"/>
                      <a:tileRect/>
                    </a:gradFill>
                  </a:tcPr>
                </a:tc>
                <a:tc>
                  <a:txBody>
                    <a:bodyPr/>
                    <a:lstStyle/>
                    <a:p>
                      <a:pPr marL="285750" lvl="1"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Use </a:t>
                      </a:r>
                      <a:r>
                        <a:rPr lang="en-GB" sz="1600" b="1">
                          <a:solidFill>
                            <a:schemeClr val="tx1"/>
                          </a:solidFill>
                          <a:latin typeface="+mn-lt"/>
                          <a:ea typeface="+mn-ea"/>
                          <a:cs typeface="+mn-cs"/>
                        </a:rPr>
                        <a:t>new (Netherlands-specific) codes </a:t>
                      </a:r>
                      <a:r>
                        <a:rPr lang="en-GB" sz="1600" b="0">
                          <a:solidFill>
                            <a:schemeClr val="tx1"/>
                          </a:solidFill>
                          <a:latin typeface="+mn-lt"/>
                          <a:ea typeface="+mn-ea"/>
                          <a:cs typeface="+mn-cs"/>
                        </a:rPr>
                        <a:t>for A2.0 Tranche 3</a:t>
                      </a:r>
                    </a:p>
                    <a:p>
                      <a:pPr marL="285750" lvl="1"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Incorporate these codes into the concerned business services</a:t>
                      </a:r>
                    </a:p>
                  </a:txBody>
                  <a:tcPr/>
                </a:tc>
                <a:extLst>
                  <a:ext uri="{0D108BD9-81ED-4DB2-BD59-A6C34878D82A}">
                    <a16:rowId xmlns:a16="http://schemas.microsoft.com/office/drawing/2014/main" val="3752631224"/>
                  </a:ext>
                </a:extLst>
              </a:tr>
              <a:tr h="323467">
                <a:tc>
                  <a:txBody>
                    <a:bodyPr/>
                    <a:lstStyle/>
                    <a:p>
                      <a:pPr marL="0" algn="l" defTabSz="914400" rtl="0" eaLnBrk="1" latinLnBrk="0" hangingPunct="1"/>
                      <a:r>
                        <a:rPr lang="en-GB" sz="2000" b="1">
                          <a:solidFill>
                            <a:schemeClr val="tx1"/>
                          </a:solidFill>
                          <a:latin typeface="+mn-lt"/>
                          <a:ea typeface="+mn-ea"/>
                          <a:cs typeface="+mn-cs"/>
                        </a:rPr>
                        <a:t>Impact</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a:solidFill>
                            <a:schemeClr val="tx1"/>
                          </a:solidFill>
                          <a:latin typeface="+mn-lt"/>
                          <a:ea typeface="+mn-ea"/>
                          <a:cs typeface="+mn-cs"/>
                        </a:rPr>
                        <a:t>TenneT, BRP, SUP and SO</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Approved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a:solidFill>
                            <a:schemeClr val="tx1"/>
                          </a:solidFill>
                          <a:latin typeface="+mn-lt"/>
                          <a:ea typeface="+mn-ea"/>
                          <a:cs typeface="+mn-cs"/>
                        </a:rPr>
                        <a:t>The changes have been incorporated into the concerned business services in the meantime</a:t>
                      </a:r>
                    </a:p>
                  </a:txBody>
                  <a:tcPr/>
                </a:tc>
                <a:extLst>
                  <a:ext uri="{0D108BD9-81ED-4DB2-BD59-A6C34878D82A}">
                    <a16:rowId xmlns:a16="http://schemas.microsoft.com/office/drawing/2014/main" val="2760289036"/>
                  </a:ext>
                </a:extLst>
              </a:tr>
            </a:tbl>
          </a:graphicData>
        </a:graphic>
      </p:graphicFrame>
      <p:sp>
        <p:nvSpPr>
          <p:cNvPr id="3" name="Tijdelijke aanduiding voor dianummer 2">
            <a:extLst>
              <a:ext uri="{FF2B5EF4-FFF2-40B4-BE49-F238E27FC236}">
                <a16:creationId xmlns:a16="http://schemas.microsoft.com/office/drawing/2014/main" id="{625B6EBE-493D-914C-6312-ED0A16D3656D}"/>
              </a:ext>
            </a:extLst>
          </p:cNvPr>
          <p:cNvSpPr>
            <a:spLocks noGrp="1"/>
          </p:cNvSpPr>
          <p:nvPr>
            <p:ph type="sldNum" sz="quarter" idx="12"/>
          </p:nvPr>
        </p:nvSpPr>
        <p:spPr/>
        <p:txBody>
          <a:bodyPr/>
          <a:lstStyle/>
          <a:p>
            <a:fld id="{6054F54E-B765-BA4C-B13B-E9FB5CE61C5D}" type="slidenum">
              <a:rPr lang="nl-NL" smtClean="0"/>
              <a:pPr/>
              <a:t>18</a:t>
            </a:fld>
            <a:endParaRPr lang="nl-NL"/>
          </a:p>
        </p:txBody>
      </p:sp>
    </p:spTree>
    <p:extLst>
      <p:ext uri="{BB962C8B-B14F-4D97-AF65-F5344CB8AC3E}">
        <p14:creationId xmlns:p14="http://schemas.microsoft.com/office/powerpoint/2010/main" val="2367692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lstStyle/>
          <a:p>
            <a:r>
              <a:rPr lang="en-GB"/>
              <a:t>Changed documentation</a:t>
            </a:r>
            <a:br>
              <a:rPr lang="en-GB"/>
            </a:br>
            <a:endParaRPr lang="en-GB"/>
          </a:p>
        </p:txBody>
      </p:sp>
      <p:sp>
        <p:nvSpPr>
          <p:cNvPr id="3" name="Tijdelijke aanduiding voor dianummer 2">
            <a:extLst>
              <a:ext uri="{FF2B5EF4-FFF2-40B4-BE49-F238E27FC236}">
                <a16:creationId xmlns:a16="http://schemas.microsoft.com/office/drawing/2014/main" id="{D450A1FD-434E-5DD6-1F39-6DB90405091C}"/>
              </a:ext>
            </a:extLst>
          </p:cNvPr>
          <p:cNvSpPr>
            <a:spLocks noGrp="1"/>
          </p:cNvSpPr>
          <p:nvPr>
            <p:ph type="sldNum" sz="quarter" idx="12"/>
          </p:nvPr>
        </p:nvSpPr>
        <p:spPr/>
        <p:txBody>
          <a:bodyPr/>
          <a:lstStyle/>
          <a:p>
            <a:fld id="{6054F54E-B765-BA4C-B13B-E9FB5CE61C5D}" type="slidenum">
              <a:rPr lang="nl-NL" smtClean="0"/>
              <a:t>19</a:t>
            </a:fld>
            <a:endParaRPr lang="nl-NL"/>
          </a:p>
        </p:txBody>
      </p:sp>
    </p:spTree>
    <p:extLst>
      <p:ext uri="{BB962C8B-B14F-4D97-AF65-F5344CB8AC3E}">
        <p14:creationId xmlns:p14="http://schemas.microsoft.com/office/powerpoint/2010/main" val="4177822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p:txBody>
          <a:bodyPr/>
          <a:lstStyle/>
          <a:p>
            <a:r>
              <a:rPr lang="en-GB"/>
              <a:t>Changed documentation since 12-09-2023</a:t>
            </a:r>
          </a:p>
        </p:txBody>
      </p:sp>
      <p:sp>
        <p:nvSpPr>
          <p:cNvPr id="3" name="Tijdelijke aanduiding voor inhoud 2">
            <a:extLst>
              <a:ext uri="{FF2B5EF4-FFF2-40B4-BE49-F238E27FC236}">
                <a16:creationId xmlns:a16="http://schemas.microsoft.com/office/drawing/2014/main" id="{43AC6053-6F8F-8E44-A148-438B3C23C69F}"/>
              </a:ext>
            </a:extLst>
          </p:cNvPr>
          <p:cNvSpPr>
            <a:spLocks noGrp="1"/>
          </p:cNvSpPr>
          <p:nvPr>
            <p:ph idx="1"/>
          </p:nvPr>
        </p:nvSpPr>
        <p:spPr>
          <a:xfrm>
            <a:off x="838200" y="1526688"/>
            <a:ext cx="10515600" cy="4299966"/>
          </a:xfrm>
        </p:spPr>
        <p:txBody>
          <a:bodyPr vert="horz" lIns="91440" tIns="45720" rIns="91440" bIns="45720" rtlCol="0" anchor="t">
            <a:normAutofit fontScale="70000" lnSpcReduction="20000"/>
          </a:bodyPr>
          <a:lstStyle/>
          <a:p>
            <a:pPr>
              <a:spcBef>
                <a:spcPts val="500"/>
              </a:spcBef>
            </a:pPr>
            <a:r>
              <a:rPr lang="en-GB" b="1" dirty="0"/>
              <a:t>Reason for change</a:t>
            </a:r>
          </a:p>
          <a:p>
            <a:pPr lvl="1"/>
            <a:r>
              <a:rPr lang="en-GB" sz="2500" dirty="0"/>
              <a:t>Incorporation of various RFC’s (mentioned above).</a:t>
            </a:r>
          </a:p>
          <a:p>
            <a:pPr lvl="1"/>
            <a:r>
              <a:rPr lang="en-GB" sz="2500" dirty="0"/>
              <a:t>Incorporation of RFC A2.0-6 ‘Optimising checks measurement data’’ (was already part of scope for Tranche 3)</a:t>
            </a:r>
          </a:p>
          <a:p>
            <a:pPr marL="457200" lvl="1" indent="0">
              <a:buNone/>
            </a:pPr>
            <a:endParaRPr lang="nl-NL" dirty="0"/>
          </a:p>
          <a:p>
            <a:pPr marL="228600" lvl="1"/>
            <a:r>
              <a:rPr lang="en-GB" sz="2900" b="1" dirty="0"/>
              <a:t>After incorporating the above mentioned RFC’s </a:t>
            </a:r>
          </a:p>
          <a:p>
            <a:pPr lvl="1"/>
            <a:r>
              <a:rPr lang="en-GB" sz="2500" dirty="0"/>
              <a:t>BRS ‘</a:t>
            </a:r>
            <a:r>
              <a:rPr lang="en-GB" sz="2500" b="1" dirty="0">
                <a:solidFill>
                  <a:srgbClr val="FF0000"/>
                </a:solidFill>
              </a:rPr>
              <a:t>Reconciliation data</a:t>
            </a:r>
            <a:r>
              <a:rPr lang="en-GB" sz="2500" dirty="0"/>
              <a:t>’</a:t>
            </a:r>
            <a:r>
              <a:rPr lang="en-GB" sz="2500" b="1" dirty="0">
                <a:solidFill>
                  <a:srgbClr val="FF0000"/>
                </a:solidFill>
              </a:rPr>
              <a:t>*</a:t>
            </a:r>
            <a:r>
              <a:rPr lang="en-GB" sz="2500" dirty="0"/>
              <a:t> v2.0</a:t>
            </a:r>
          </a:p>
          <a:p>
            <a:pPr lvl="1"/>
            <a:r>
              <a:rPr lang="en-GB" sz="2500" dirty="0"/>
              <a:t>Business service ‘Exchange volumes for </a:t>
            </a:r>
            <a:r>
              <a:rPr lang="en-GB" sz="2500" b="1" dirty="0">
                <a:solidFill>
                  <a:srgbClr val="FF0000"/>
                </a:solidFill>
              </a:rPr>
              <a:t>reconciliation</a:t>
            </a:r>
            <a:r>
              <a:rPr lang="en-GB" sz="2500" dirty="0">
                <a:solidFill>
                  <a:srgbClr val="FF0000"/>
                </a:solidFill>
              </a:rPr>
              <a:t>*</a:t>
            </a:r>
            <a:r>
              <a:rPr lang="en-GB" sz="2500" dirty="0"/>
              <a:t> electricity’ v3.0</a:t>
            </a:r>
          </a:p>
          <a:p>
            <a:pPr lvl="1"/>
            <a:r>
              <a:rPr lang="en-GB" sz="2500" dirty="0"/>
              <a:t>Business service ‘Exchange </a:t>
            </a:r>
            <a:r>
              <a:rPr lang="en-GB" sz="2500" b="1" dirty="0">
                <a:solidFill>
                  <a:srgbClr val="FF0000"/>
                </a:solidFill>
              </a:rPr>
              <a:t>reconciliation results*</a:t>
            </a:r>
            <a:r>
              <a:rPr lang="en-GB" sz="2500" dirty="0"/>
              <a:t> electricity’ v3.0</a:t>
            </a:r>
          </a:p>
          <a:p>
            <a:pPr lvl="1"/>
            <a:r>
              <a:rPr lang="en-GB" sz="2500" dirty="0"/>
              <a:t>Business service ‘Exchange collection-settlement request’ v3.0</a:t>
            </a:r>
          </a:p>
          <a:p>
            <a:pPr marL="457200" lvl="1" indent="0">
              <a:buNone/>
            </a:pPr>
            <a:endParaRPr lang="nl-NL" sz="2900" b="1" dirty="0"/>
          </a:p>
          <a:p>
            <a:pPr marL="228600" lvl="1"/>
            <a:r>
              <a:rPr lang="en-GB" sz="2900" b="1" dirty="0"/>
              <a:t>After incorporating RFC A2.0-6 ‘Optimising checks measurement data’ </a:t>
            </a:r>
          </a:p>
          <a:p>
            <a:pPr lvl="1"/>
            <a:r>
              <a:rPr lang="en-GB" sz="2600" dirty="0"/>
              <a:t>Business service ‘Exchange measurement data time series’ v10.0</a:t>
            </a:r>
          </a:p>
          <a:p>
            <a:pPr lvl="1"/>
            <a:r>
              <a:rPr lang="en-GB" sz="2600" dirty="0"/>
              <a:t>Business Service ‘Exchange revision requests’ v6.0</a:t>
            </a:r>
          </a:p>
          <a:p>
            <a:pPr lvl="1"/>
            <a:r>
              <a:rPr lang="en-GB" sz="2600" dirty="0"/>
              <a:t>Business service ‘Exchange measurement data volumes and meter readings’ v6.0</a:t>
            </a:r>
          </a:p>
          <a:p>
            <a:pPr lvl="1"/>
            <a:r>
              <a:rPr lang="en-GB" sz="2600" dirty="0"/>
              <a:t>Business service ‘Exchange measurement data volumes installation’ v5.0</a:t>
            </a:r>
          </a:p>
          <a:p>
            <a:pPr lvl="1"/>
            <a:endParaRPr lang="nl-NL" sz="2600" dirty="0"/>
          </a:p>
          <a:p>
            <a:pPr lvl="1"/>
            <a:endParaRPr lang="nl-NL" sz="2600" dirty="0"/>
          </a:p>
          <a:p>
            <a:pPr lvl="1"/>
            <a:endParaRPr lang="nl-NL" sz="2600" dirty="0"/>
          </a:p>
        </p:txBody>
      </p:sp>
      <p:sp>
        <p:nvSpPr>
          <p:cNvPr id="4" name="Tekstvak 3">
            <a:extLst>
              <a:ext uri="{FF2B5EF4-FFF2-40B4-BE49-F238E27FC236}">
                <a16:creationId xmlns:a16="http://schemas.microsoft.com/office/drawing/2014/main" id="{AC075EAF-6373-EFB3-B58C-74422B81D6B4}"/>
              </a:ext>
            </a:extLst>
          </p:cNvPr>
          <p:cNvSpPr txBox="1"/>
          <p:nvPr/>
        </p:nvSpPr>
        <p:spPr>
          <a:xfrm>
            <a:off x="1039551" y="5757639"/>
            <a:ext cx="9583615" cy="523220"/>
          </a:xfrm>
          <a:prstGeom prst="rect">
            <a:avLst/>
          </a:prstGeom>
          <a:noFill/>
        </p:spPr>
        <p:txBody>
          <a:bodyPr wrap="square" rtlCol="0">
            <a:spAutoFit/>
          </a:bodyPr>
          <a:lstStyle/>
          <a:p>
            <a:r>
              <a:rPr lang="en-GB" sz="1400" dirty="0"/>
              <a:t>* The term settlement has been changed to reconciliation in all documentation, in order to be in line with the code change proposal and the draft MSP Wholesale Electricity.</a:t>
            </a:r>
          </a:p>
        </p:txBody>
      </p:sp>
      <p:sp>
        <p:nvSpPr>
          <p:cNvPr id="5" name="Tijdelijke aanduiding voor dianummer 4">
            <a:extLst>
              <a:ext uri="{FF2B5EF4-FFF2-40B4-BE49-F238E27FC236}">
                <a16:creationId xmlns:a16="http://schemas.microsoft.com/office/drawing/2014/main" id="{DE0B01CF-D4CE-C4C5-274E-B9123B2F1585}"/>
              </a:ext>
            </a:extLst>
          </p:cNvPr>
          <p:cNvSpPr>
            <a:spLocks noGrp="1"/>
          </p:cNvSpPr>
          <p:nvPr>
            <p:ph type="sldNum" sz="quarter" idx="12"/>
          </p:nvPr>
        </p:nvSpPr>
        <p:spPr/>
        <p:txBody>
          <a:bodyPr/>
          <a:lstStyle/>
          <a:p>
            <a:fld id="{6054F54E-B765-BA4C-B13B-E9FB5CE61C5D}" type="slidenum">
              <a:rPr lang="nl-NL" smtClean="0"/>
              <a:pPr/>
              <a:t>20</a:t>
            </a:fld>
            <a:endParaRPr lang="nl-NL"/>
          </a:p>
        </p:txBody>
      </p:sp>
    </p:spTree>
    <p:extLst>
      <p:ext uri="{BB962C8B-B14F-4D97-AF65-F5344CB8AC3E}">
        <p14:creationId xmlns:p14="http://schemas.microsoft.com/office/powerpoint/2010/main" val="20157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p:txBody>
          <a:bodyPr>
            <a:normAutofit/>
          </a:bodyPr>
          <a:lstStyle/>
          <a:p>
            <a:r>
              <a:rPr lang="en-GB" sz="4400"/>
              <a:t>BRS ‘</a:t>
            </a:r>
            <a:r>
              <a:rPr lang="en-GB"/>
              <a:t>Reconciliation data’ </a:t>
            </a:r>
            <a:r>
              <a:rPr lang="en-GB" sz="4400"/>
              <a:t>v2.0</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1641290294"/>
              </p:ext>
            </p:extLst>
          </p:nvPr>
        </p:nvGraphicFramePr>
        <p:xfrm>
          <a:off x="962526" y="1802735"/>
          <a:ext cx="9861993" cy="2717723"/>
        </p:xfrm>
        <a:graphic>
          <a:graphicData uri="http://schemas.openxmlformats.org/drawingml/2006/table">
            <a:tbl>
              <a:tblPr firstRow="1" bandRow="1">
                <a:tableStyleId>{5940675A-B579-460E-94D1-54222C63F5DA}</a:tableStyleId>
              </a:tblPr>
              <a:tblGrid>
                <a:gridCol w="2247125">
                  <a:extLst>
                    <a:ext uri="{9D8B030D-6E8A-4147-A177-3AD203B41FA5}">
                      <a16:colId xmlns:a16="http://schemas.microsoft.com/office/drawing/2014/main" val="3813426750"/>
                    </a:ext>
                  </a:extLst>
                </a:gridCol>
                <a:gridCol w="7614868">
                  <a:extLst>
                    <a:ext uri="{9D8B030D-6E8A-4147-A177-3AD203B41FA5}">
                      <a16:colId xmlns:a16="http://schemas.microsoft.com/office/drawing/2014/main" val="1286064591"/>
                    </a:ext>
                  </a:extLst>
                </a:gridCol>
              </a:tblGrid>
              <a:tr h="563720">
                <a:tc>
                  <a:txBody>
                    <a:bodyPr/>
                    <a:lstStyle/>
                    <a:p>
                      <a:pPr marL="0" algn="l" defTabSz="914400" rtl="0" eaLnBrk="1" latinLnBrk="0" hangingPunct="1"/>
                      <a:r>
                        <a:rPr lang="en-GB" sz="2000" b="1">
                          <a:solidFill>
                            <a:schemeClr val="tx1"/>
                          </a:solidFill>
                          <a:latin typeface="+mn-lt"/>
                          <a:ea typeface="+mn-ea"/>
                          <a:cs typeface="+mn-cs"/>
                        </a:rPr>
                        <a:t>Reason for changes</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a:solidFill>
                            <a:schemeClr val="tx1"/>
                          </a:solidFill>
                        </a:rPr>
                        <a:t>Use of the term ‘settlement’ instead of ‘reconciliation’ in code change proposal and MSP Wholesale Electricity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RFC-005-A2.0-TR3 IC280L Scope change</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Changes compared to previous version (global)</a:t>
                      </a:r>
                    </a:p>
                  </a:txBody>
                  <a:tcPr>
                    <a:gradFill flip="none" rotWithShape="1">
                      <a:gsLst>
                        <a:gs pos="0">
                          <a:srgbClr val="00CC00"/>
                        </a:gs>
                        <a:gs pos="81000">
                          <a:srgbClr val="FFFF00"/>
                        </a:gs>
                      </a:gsLst>
                      <a:lin ang="8100000" scaled="1"/>
                      <a:tileRect/>
                    </a:gradFill>
                  </a:tcPr>
                </a:tc>
                <a:tc>
                  <a:txBody>
                    <a:bodyPr/>
                    <a:lstStyle/>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The term ‘settlement’ has been replaced by ‘reconciliation’</a:t>
                      </a:r>
                    </a:p>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UC A20.303: use case changed</a:t>
                      </a:r>
                    </a:p>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UC A20.306: use case changed</a:t>
                      </a:r>
                    </a:p>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UC A20.313: use case changed</a:t>
                      </a:r>
                    </a:p>
                  </a:txBody>
                  <a:tcPr/>
                </a:tc>
                <a:extLst>
                  <a:ext uri="{0D108BD9-81ED-4DB2-BD59-A6C34878D82A}">
                    <a16:rowId xmlns:a16="http://schemas.microsoft.com/office/drawing/2014/main" val="3752631224"/>
                  </a:ext>
                </a:extLst>
              </a:tr>
              <a:tr h="323467">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a:solidFill>
                            <a:schemeClr val="tx1"/>
                          </a:solidFill>
                          <a:latin typeface="+mn-lt"/>
                          <a:ea typeface="+mn-ea"/>
                          <a:cs typeface="+mn-cs"/>
                        </a:rPr>
                        <a:t>TenneT, BRP, SUP and SO</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Approved in PFSG on 19-01-2024</a:t>
                      </a:r>
                    </a:p>
                  </a:txBody>
                  <a:tcPr/>
                </a:tc>
                <a:extLst>
                  <a:ext uri="{0D108BD9-81ED-4DB2-BD59-A6C34878D82A}">
                    <a16:rowId xmlns:a16="http://schemas.microsoft.com/office/drawing/2014/main" val="2760289036"/>
                  </a:ext>
                </a:extLst>
              </a:tr>
            </a:tbl>
          </a:graphicData>
        </a:graphic>
      </p:graphicFrame>
      <p:sp>
        <p:nvSpPr>
          <p:cNvPr id="3" name="Tijdelijke aanduiding voor dianummer 2">
            <a:extLst>
              <a:ext uri="{FF2B5EF4-FFF2-40B4-BE49-F238E27FC236}">
                <a16:creationId xmlns:a16="http://schemas.microsoft.com/office/drawing/2014/main" id="{5E4F35A3-3D4E-5783-85C8-5B8189D57231}"/>
              </a:ext>
            </a:extLst>
          </p:cNvPr>
          <p:cNvSpPr>
            <a:spLocks noGrp="1"/>
          </p:cNvSpPr>
          <p:nvPr>
            <p:ph type="sldNum" sz="quarter" idx="12"/>
          </p:nvPr>
        </p:nvSpPr>
        <p:spPr/>
        <p:txBody>
          <a:bodyPr/>
          <a:lstStyle/>
          <a:p>
            <a:fld id="{6054F54E-B765-BA4C-B13B-E9FB5CE61C5D}" type="slidenum">
              <a:rPr lang="nl-NL" smtClean="0"/>
              <a:pPr/>
              <a:t>21</a:t>
            </a:fld>
            <a:endParaRPr lang="nl-NL"/>
          </a:p>
        </p:txBody>
      </p:sp>
    </p:spTree>
    <p:extLst>
      <p:ext uri="{BB962C8B-B14F-4D97-AF65-F5344CB8AC3E}">
        <p14:creationId xmlns:p14="http://schemas.microsoft.com/office/powerpoint/2010/main" val="644265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p:txBody>
          <a:bodyPr>
            <a:normAutofit/>
          </a:bodyPr>
          <a:lstStyle/>
          <a:p>
            <a:r>
              <a:rPr lang="en-GB"/>
              <a:t>B</a:t>
            </a:r>
            <a:r>
              <a:rPr lang="en-GB" sz="4400"/>
              <a:t>usiness service ‘Exchange volumes for reconciliation electricity’ v3.0</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706216730"/>
              </p:ext>
            </p:extLst>
          </p:nvPr>
        </p:nvGraphicFramePr>
        <p:xfrm>
          <a:off x="962526" y="1802735"/>
          <a:ext cx="9861993" cy="3144443"/>
        </p:xfrm>
        <a:graphic>
          <a:graphicData uri="http://schemas.openxmlformats.org/drawingml/2006/table">
            <a:tbl>
              <a:tblPr firstRow="1" bandRow="1">
                <a:tableStyleId>{5940675A-B579-460E-94D1-54222C63F5DA}</a:tableStyleId>
              </a:tblPr>
              <a:tblGrid>
                <a:gridCol w="2247125">
                  <a:extLst>
                    <a:ext uri="{9D8B030D-6E8A-4147-A177-3AD203B41FA5}">
                      <a16:colId xmlns:a16="http://schemas.microsoft.com/office/drawing/2014/main" val="3813426750"/>
                    </a:ext>
                  </a:extLst>
                </a:gridCol>
                <a:gridCol w="7614868">
                  <a:extLst>
                    <a:ext uri="{9D8B030D-6E8A-4147-A177-3AD203B41FA5}">
                      <a16:colId xmlns:a16="http://schemas.microsoft.com/office/drawing/2014/main" val="1286064591"/>
                    </a:ext>
                  </a:extLst>
                </a:gridCol>
              </a:tblGrid>
              <a:tr h="563720">
                <a:tc>
                  <a:txBody>
                    <a:bodyPr/>
                    <a:lstStyle/>
                    <a:p>
                      <a:pPr marL="0" algn="l" defTabSz="914400" rtl="0" eaLnBrk="1" latinLnBrk="0" hangingPunct="1"/>
                      <a:r>
                        <a:rPr lang="en-GB" sz="2000" b="1">
                          <a:solidFill>
                            <a:schemeClr val="tx1"/>
                          </a:solidFill>
                          <a:latin typeface="+mn-lt"/>
                          <a:ea typeface="+mn-ea"/>
                          <a:cs typeface="+mn-cs"/>
                        </a:rPr>
                        <a:t>Reason for changes</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a:solidFill>
                            <a:schemeClr val="tx1"/>
                          </a:solidFill>
                        </a:rPr>
                        <a:t>Use of the term ‘settlement’ instead of</a:t>
                      </a:r>
                      <a:r>
                        <a:rPr lang="en-GB" sz="1600" b="0" i="0" u="none" strike="noStrike" noProof="0">
                          <a:solidFill>
                            <a:schemeClr val="tx1"/>
                          </a:solidFill>
                          <a:latin typeface="Calibri"/>
                        </a:rPr>
                        <a:t> ‘reconciliation’ in code change proposal and MSP Wholesale Electricity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RFC-005-A2.0-TR3 ‘IC280L Scope change’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 280L.1 ‘Receipt electricity per BRP-SUP’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RFC-006-A2.0-TR3 ‘New codes for volumes’</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Changes compared to previous version (global)</a:t>
                      </a:r>
                    </a:p>
                  </a:txBody>
                  <a:tcPr>
                    <a:gradFill flip="none" rotWithShape="1">
                      <a:gsLst>
                        <a:gs pos="0">
                          <a:srgbClr val="00CC00"/>
                        </a:gs>
                        <a:gs pos="81000">
                          <a:srgbClr val="FFFF00"/>
                        </a:gs>
                      </a:gsLst>
                      <a:lin ang="8100000" scaled="1"/>
                      <a:tileRect/>
                    </a:gradFill>
                  </a:tcPr>
                </a:tc>
                <a:tc>
                  <a:txBody>
                    <a:bodyPr/>
                    <a:lstStyle/>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The term ‘settlement’ has been replaced by ‘reconciliation’</a:t>
                      </a:r>
                    </a:p>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All messages concerning IC280L with the exception of receipts have been removed (the chapter titles are still present)</a:t>
                      </a:r>
                    </a:p>
                  </a:txBody>
                  <a:tcPr/>
                </a:tc>
                <a:extLst>
                  <a:ext uri="{0D108BD9-81ED-4DB2-BD59-A6C34878D82A}">
                    <a16:rowId xmlns:a16="http://schemas.microsoft.com/office/drawing/2014/main" val="3752631224"/>
                  </a:ext>
                </a:extLst>
              </a:tr>
              <a:tr h="323467">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a:solidFill>
                            <a:schemeClr val="tx1"/>
                          </a:solidFill>
                          <a:latin typeface="+mn-lt"/>
                          <a:ea typeface="+mn-ea"/>
                          <a:cs typeface="+mn-cs"/>
                        </a:rPr>
                        <a:t>TenneT, BRP, SUP and SO</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Approved in PFSG on 19-01-2024</a:t>
                      </a:r>
                    </a:p>
                  </a:txBody>
                  <a:tcPr/>
                </a:tc>
                <a:extLst>
                  <a:ext uri="{0D108BD9-81ED-4DB2-BD59-A6C34878D82A}">
                    <a16:rowId xmlns:a16="http://schemas.microsoft.com/office/drawing/2014/main" val="2760289036"/>
                  </a:ext>
                </a:extLst>
              </a:tr>
            </a:tbl>
          </a:graphicData>
        </a:graphic>
      </p:graphicFrame>
      <p:sp>
        <p:nvSpPr>
          <p:cNvPr id="3" name="Tijdelijke aanduiding voor dianummer 2">
            <a:extLst>
              <a:ext uri="{FF2B5EF4-FFF2-40B4-BE49-F238E27FC236}">
                <a16:creationId xmlns:a16="http://schemas.microsoft.com/office/drawing/2014/main" id="{AC602371-3B23-797F-D573-E617F905D70C}"/>
              </a:ext>
            </a:extLst>
          </p:cNvPr>
          <p:cNvSpPr>
            <a:spLocks noGrp="1"/>
          </p:cNvSpPr>
          <p:nvPr>
            <p:ph type="sldNum" sz="quarter" idx="12"/>
          </p:nvPr>
        </p:nvSpPr>
        <p:spPr/>
        <p:txBody>
          <a:bodyPr/>
          <a:lstStyle/>
          <a:p>
            <a:fld id="{6054F54E-B765-BA4C-B13B-E9FB5CE61C5D}" type="slidenum">
              <a:rPr lang="nl-NL" smtClean="0"/>
              <a:pPr/>
              <a:t>22</a:t>
            </a:fld>
            <a:endParaRPr lang="nl-NL"/>
          </a:p>
        </p:txBody>
      </p:sp>
    </p:spTree>
    <p:extLst>
      <p:ext uri="{BB962C8B-B14F-4D97-AF65-F5344CB8AC3E}">
        <p14:creationId xmlns:p14="http://schemas.microsoft.com/office/powerpoint/2010/main" val="1172882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p:txBody>
          <a:bodyPr>
            <a:normAutofit/>
          </a:bodyPr>
          <a:lstStyle/>
          <a:p>
            <a:r>
              <a:rPr lang="en-GB"/>
              <a:t>B</a:t>
            </a:r>
            <a:r>
              <a:rPr lang="en-GB" sz="4400"/>
              <a:t>usiness service ‘Exchange reconciliation results electricity’ v3.0</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757696935"/>
              </p:ext>
            </p:extLst>
          </p:nvPr>
        </p:nvGraphicFramePr>
        <p:xfrm>
          <a:off x="962526" y="1802735"/>
          <a:ext cx="9861993" cy="3449243"/>
        </p:xfrm>
        <a:graphic>
          <a:graphicData uri="http://schemas.openxmlformats.org/drawingml/2006/table">
            <a:tbl>
              <a:tblPr firstRow="1" bandRow="1">
                <a:tableStyleId>{5940675A-B579-460E-94D1-54222C63F5DA}</a:tableStyleId>
              </a:tblPr>
              <a:tblGrid>
                <a:gridCol w="2247125">
                  <a:extLst>
                    <a:ext uri="{9D8B030D-6E8A-4147-A177-3AD203B41FA5}">
                      <a16:colId xmlns:a16="http://schemas.microsoft.com/office/drawing/2014/main" val="3813426750"/>
                    </a:ext>
                  </a:extLst>
                </a:gridCol>
                <a:gridCol w="7614868">
                  <a:extLst>
                    <a:ext uri="{9D8B030D-6E8A-4147-A177-3AD203B41FA5}">
                      <a16:colId xmlns:a16="http://schemas.microsoft.com/office/drawing/2014/main" val="1286064591"/>
                    </a:ext>
                  </a:extLst>
                </a:gridCol>
              </a:tblGrid>
              <a:tr h="563720">
                <a:tc>
                  <a:txBody>
                    <a:bodyPr/>
                    <a:lstStyle/>
                    <a:p>
                      <a:pPr marL="0" algn="l" defTabSz="914400" rtl="0" eaLnBrk="1" latinLnBrk="0" hangingPunct="1"/>
                      <a:r>
                        <a:rPr lang="en-GB" sz="2000" b="1">
                          <a:solidFill>
                            <a:schemeClr val="tx1"/>
                          </a:solidFill>
                          <a:latin typeface="+mn-lt"/>
                          <a:ea typeface="+mn-ea"/>
                          <a:cs typeface="+mn-cs"/>
                        </a:rPr>
                        <a:t>Reason for changes</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a:solidFill>
                            <a:schemeClr val="tx1"/>
                          </a:solidFill>
                        </a:rPr>
                        <a:t>Use of the term ‘settlement’ instead of</a:t>
                      </a:r>
                      <a:r>
                        <a:rPr lang="en-GB" sz="1600" b="0" i="0" u="none" strike="noStrike" noProof="0">
                          <a:solidFill>
                            <a:schemeClr val="tx1"/>
                          </a:solidFill>
                          <a:latin typeface="Calibri"/>
                        </a:rPr>
                        <a:t> ‘reconciliation’ in code change proposal and MSP Wholesale Electricity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RFC-005-A2.0-TR3 ‘IC280L Scope change’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 280L.1 ‘Receipt electricity per BRP-SUP’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RFC-003-A2.0-TR3 ‘Correction types in business service Settlement results’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RFC-006-A2.0-TR3 ‘New codes for volumes’</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Changes compared to previous version (global)</a:t>
                      </a:r>
                    </a:p>
                  </a:txBody>
                  <a:tcPr>
                    <a:gradFill flip="none" rotWithShape="1">
                      <a:gsLst>
                        <a:gs pos="0">
                          <a:srgbClr val="00CC00"/>
                        </a:gs>
                        <a:gs pos="81000">
                          <a:srgbClr val="FFFF00"/>
                        </a:gs>
                      </a:gsLst>
                      <a:lin ang="8100000" scaled="1"/>
                      <a:tileRect/>
                    </a:gradFill>
                  </a:tcPr>
                </a:tc>
                <a:tc>
                  <a:txBody>
                    <a:bodyPr/>
                    <a:lstStyle/>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The term ‘settlement’ has been replaced by ‘reconciliation‘</a:t>
                      </a:r>
                    </a:p>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The codes for volumes have been modified</a:t>
                      </a:r>
                    </a:p>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All messages concerning IC280L have been removed (the chapter titles are still present)</a:t>
                      </a:r>
                    </a:p>
                  </a:txBody>
                  <a:tcPr/>
                </a:tc>
                <a:extLst>
                  <a:ext uri="{0D108BD9-81ED-4DB2-BD59-A6C34878D82A}">
                    <a16:rowId xmlns:a16="http://schemas.microsoft.com/office/drawing/2014/main" val="3752631224"/>
                  </a:ext>
                </a:extLst>
              </a:tr>
              <a:tr h="323467">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a:solidFill>
                            <a:schemeClr val="tx1"/>
                          </a:solidFill>
                          <a:latin typeface="+mn-lt"/>
                          <a:ea typeface="+mn-ea"/>
                          <a:cs typeface="+mn-cs"/>
                        </a:rPr>
                        <a:t>TenneT, BRP, SUP and SO</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Approved in PFSG on 19-01-2024</a:t>
                      </a:r>
                    </a:p>
                  </a:txBody>
                  <a:tcPr/>
                </a:tc>
                <a:extLst>
                  <a:ext uri="{0D108BD9-81ED-4DB2-BD59-A6C34878D82A}">
                    <a16:rowId xmlns:a16="http://schemas.microsoft.com/office/drawing/2014/main" val="2760289036"/>
                  </a:ext>
                </a:extLst>
              </a:tr>
            </a:tbl>
          </a:graphicData>
        </a:graphic>
      </p:graphicFrame>
      <p:sp>
        <p:nvSpPr>
          <p:cNvPr id="3" name="Tijdelijke aanduiding voor dianummer 2">
            <a:extLst>
              <a:ext uri="{FF2B5EF4-FFF2-40B4-BE49-F238E27FC236}">
                <a16:creationId xmlns:a16="http://schemas.microsoft.com/office/drawing/2014/main" id="{41BB08DA-74B9-42C3-19C8-7804943C4DC9}"/>
              </a:ext>
            </a:extLst>
          </p:cNvPr>
          <p:cNvSpPr>
            <a:spLocks noGrp="1"/>
          </p:cNvSpPr>
          <p:nvPr>
            <p:ph type="sldNum" sz="quarter" idx="12"/>
          </p:nvPr>
        </p:nvSpPr>
        <p:spPr/>
        <p:txBody>
          <a:bodyPr/>
          <a:lstStyle/>
          <a:p>
            <a:fld id="{6054F54E-B765-BA4C-B13B-E9FB5CE61C5D}" type="slidenum">
              <a:rPr lang="nl-NL" smtClean="0"/>
              <a:pPr/>
              <a:t>23</a:t>
            </a:fld>
            <a:endParaRPr lang="nl-NL"/>
          </a:p>
        </p:txBody>
      </p:sp>
    </p:spTree>
    <p:extLst>
      <p:ext uri="{BB962C8B-B14F-4D97-AF65-F5344CB8AC3E}">
        <p14:creationId xmlns:p14="http://schemas.microsoft.com/office/powerpoint/2010/main" val="432295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F4AC3-DF2F-8AD7-CAA4-22310BAED641}"/>
              </a:ext>
            </a:extLst>
          </p:cNvPr>
          <p:cNvSpPr>
            <a:spLocks noGrp="1"/>
          </p:cNvSpPr>
          <p:nvPr>
            <p:ph type="title"/>
          </p:nvPr>
        </p:nvSpPr>
        <p:spPr/>
        <p:txBody>
          <a:bodyPr>
            <a:normAutofit/>
          </a:bodyPr>
          <a:lstStyle/>
          <a:p>
            <a:r>
              <a:rPr lang="en-GB"/>
              <a:t>Business service ‘Exchange collection-settlement request’ v3.0</a:t>
            </a:r>
          </a:p>
        </p:txBody>
      </p:sp>
      <p:graphicFrame>
        <p:nvGraphicFramePr>
          <p:cNvPr id="4" name="Tabel 4">
            <a:extLst>
              <a:ext uri="{FF2B5EF4-FFF2-40B4-BE49-F238E27FC236}">
                <a16:creationId xmlns:a16="http://schemas.microsoft.com/office/drawing/2014/main" id="{93802C6B-3E8C-4BE2-EE40-7E3919723074}"/>
              </a:ext>
            </a:extLst>
          </p:cNvPr>
          <p:cNvGraphicFramePr>
            <a:graphicFrameLocks noGrp="1"/>
          </p:cNvGraphicFramePr>
          <p:nvPr>
            <p:extLst>
              <p:ext uri="{D42A27DB-BD31-4B8C-83A1-F6EECF244321}">
                <p14:modId xmlns:p14="http://schemas.microsoft.com/office/powerpoint/2010/main" val="2397354485"/>
              </p:ext>
            </p:extLst>
          </p:nvPr>
        </p:nvGraphicFramePr>
        <p:xfrm>
          <a:off x="962526" y="1802735"/>
          <a:ext cx="9861993" cy="2656763"/>
        </p:xfrm>
        <a:graphic>
          <a:graphicData uri="http://schemas.openxmlformats.org/drawingml/2006/table">
            <a:tbl>
              <a:tblPr firstRow="1" bandRow="1">
                <a:tableStyleId>{5940675A-B579-460E-94D1-54222C63F5DA}</a:tableStyleId>
              </a:tblPr>
              <a:tblGrid>
                <a:gridCol w="2247125">
                  <a:extLst>
                    <a:ext uri="{9D8B030D-6E8A-4147-A177-3AD203B41FA5}">
                      <a16:colId xmlns:a16="http://schemas.microsoft.com/office/drawing/2014/main" val="3813426750"/>
                    </a:ext>
                  </a:extLst>
                </a:gridCol>
                <a:gridCol w="7614868">
                  <a:extLst>
                    <a:ext uri="{9D8B030D-6E8A-4147-A177-3AD203B41FA5}">
                      <a16:colId xmlns:a16="http://schemas.microsoft.com/office/drawing/2014/main" val="1286064591"/>
                    </a:ext>
                  </a:extLst>
                </a:gridCol>
              </a:tblGrid>
              <a:tr h="563720">
                <a:tc>
                  <a:txBody>
                    <a:bodyPr/>
                    <a:lstStyle/>
                    <a:p>
                      <a:pPr marL="0" algn="l" defTabSz="914400" rtl="0" eaLnBrk="1" latinLnBrk="0" hangingPunct="1"/>
                      <a:r>
                        <a:rPr lang="en-GB" sz="2000" b="1">
                          <a:solidFill>
                            <a:schemeClr val="tx1"/>
                          </a:solidFill>
                          <a:latin typeface="+mn-lt"/>
                          <a:ea typeface="+mn-ea"/>
                          <a:cs typeface="+mn-cs"/>
                        </a:rPr>
                        <a:t>Reason for changes</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a:solidFill>
                            <a:schemeClr val="tx1"/>
                          </a:solidFill>
                        </a:rPr>
                        <a:t>Use of the term ‘settlement’ instead of</a:t>
                      </a:r>
                      <a:r>
                        <a:rPr lang="en-GB" sz="1600" b="0" i="0" u="none" strike="noStrike" noProof="0">
                          <a:solidFill>
                            <a:schemeClr val="tx1"/>
                          </a:solidFill>
                          <a:latin typeface="Calibri"/>
                        </a:rPr>
                        <a:t> ‘reconciliation‘ in code change proposal and MSP Wholesale Electricity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rPr>
                        <a:t>RFC-006-A2.0-TR3 ‘New codes for volumes’</a:t>
                      </a:r>
                    </a:p>
                  </a:txBody>
                  <a:tcPr/>
                </a:tc>
                <a:extLst>
                  <a:ext uri="{0D108BD9-81ED-4DB2-BD59-A6C34878D82A}">
                    <a16:rowId xmlns:a16="http://schemas.microsoft.com/office/drawing/2014/main" val="3653044781"/>
                  </a:ext>
                </a:extLst>
              </a:tr>
              <a:tr h="348969">
                <a:tc>
                  <a:txBody>
                    <a:bodyPr/>
                    <a:lstStyle/>
                    <a:p>
                      <a:pPr marL="0" algn="l" defTabSz="914400" rtl="0" eaLnBrk="1" latinLnBrk="0" hangingPunct="1"/>
                      <a:r>
                        <a:rPr lang="en-GB" sz="2000" b="1">
                          <a:solidFill>
                            <a:schemeClr val="tx1"/>
                          </a:solidFill>
                          <a:latin typeface="+mn-lt"/>
                          <a:ea typeface="+mn-ea"/>
                          <a:cs typeface="+mn-cs"/>
                        </a:rPr>
                        <a:t>Changes compared to previous version (global)</a:t>
                      </a:r>
                    </a:p>
                  </a:txBody>
                  <a:tcPr>
                    <a:gradFill flip="none" rotWithShape="1">
                      <a:gsLst>
                        <a:gs pos="0">
                          <a:srgbClr val="00CC00"/>
                        </a:gs>
                        <a:gs pos="81000">
                          <a:srgbClr val="FFFF00"/>
                        </a:gs>
                      </a:gsLst>
                      <a:lin ang="8100000" scaled="1"/>
                      <a:tileRect/>
                    </a:gradFill>
                  </a:tcPr>
                </a:tc>
                <a:tc>
                  <a:txBody>
                    <a:bodyPr/>
                    <a:lstStyle/>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The term ‘settlement’ has been replaced by ‘reconciliation‘</a:t>
                      </a:r>
                    </a:p>
                    <a:p>
                      <a:pPr marL="342900" lvl="1" indent="-342900" algn="l" defTabSz="914400" rtl="0" eaLnBrk="1" latinLnBrk="0" hangingPunct="1">
                        <a:buFont typeface="+mj-lt"/>
                        <a:buAutoNum type="arabicPeriod"/>
                      </a:pPr>
                      <a:r>
                        <a:rPr lang="en-GB" sz="1600" b="0">
                          <a:solidFill>
                            <a:schemeClr val="tx1"/>
                          </a:solidFill>
                          <a:latin typeface="+mn-lt"/>
                          <a:ea typeface="+mn-ea"/>
                          <a:cs typeface="+mn-cs"/>
                        </a:rPr>
                        <a:t>The codes for volumes have been modified</a:t>
                      </a:r>
                    </a:p>
                  </a:txBody>
                  <a:tcPr/>
                </a:tc>
                <a:extLst>
                  <a:ext uri="{0D108BD9-81ED-4DB2-BD59-A6C34878D82A}">
                    <a16:rowId xmlns:a16="http://schemas.microsoft.com/office/drawing/2014/main" val="3752631224"/>
                  </a:ext>
                </a:extLst>
              </a:tr>
              <a:tr h="323467">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600" b="0">
                          <a:solidFill>
                            <a:schemeClr val="tx1"/>
                          </a:solidFill>
                          <a:latin typeface="+mn-lt"/>
                          <a:ea typeface="+mn-ea"/>
                          <a:cs typeface="+mn-cs"/>
                        </a:rPr>
                        <a:t>SUP and SO</a:t>
                      </a:r>
                    </a:p>
                  </a:txBody>
                  <a:tcPr/>
                </a:tc>
                <a:extLst>
                  <a:ext uri="{0D108BD9-81ED-4DB2-BD59-A6C34878D82A}">
                    <a16:rowId xmlns:a16="http://schemas.microsoft.com/office/drawing/2014/main" val="3354978676"/>
                  </a:ext>
                </a:extLst>
              </a:tr>
              <a:tr h="431723">
                <a:tc>
                  <a:txBody>
                    <a:bodyPr/>
                    <a:lstStyle/>
                    <a:p>
                      <a:pPr marL="0" algn="l" defTabSz="914400" rtl="0" eaLnBrk="1" latinLnBrk="0" hangingPunct="1"/>
                      <a:r>
                        <a:rPr lang="en-GB" sz="2000" b="1">
                          <a:solidFill>
                            <a:schemeClr val="tx1"/>
                          </a:solidFill>
                          <a:latin typeface="+mn-lt"/>
                          <a:ea typeface="+mn-ea"/>
                          <a:cs typeface="+mn-cs"/>
                        </a:rPr>
                        <a:t>Status</a:t>
                      </a:r>
                    </a:p>
                  </a:txBody>
                  <a:tcPr>
                    <a:gradFill flip="none" rotWithShape="1">
                      <a:gsLst>
                        <a:gs pos="0">
                          <a:srgbClr val="00CC00"/>
                        </a:gs>
                        <a:gs pos="81000">
                          <a:srgbClr val="FFFF00"/>
                        </a:gs>
                      </a:gsLst>
                      <a:lin ang="8100000" scaled="1"/>
                      <a:tileRect/>
                    </a:gradFill>
                  </a:tcPr>
                </a:tc>
                <a:tc>
                  <a:txBody>
                    <a:bodyPr/>
                    <a:lstStyle/>
                    <a:p>
                      <a:pPr marL="285750" lvl="0" indent="-285750" algn="l" defTabSz="914400" rtl="0" eaLnBrk="1" latinLnBrk="0" hangingPunct="1">
                        <a:buFont typeface="Arial" panose="020B0604020202020204" pitchFamily="34" charset="0"/>
                        <a:buChar char="•"/>
                      </a:pPr>
                      <a:r>
                        <a:rPr lang="en-GB" sz="1600" b="0">
                          <a:solidFill>
                            <a:schemeClr val="tx1"/>
                          </a:solidFill>
                          <a:latin typeface="+mn-lt"/>
                          <a:ea typeface="+mn-ea"/>
                          <a:cs typeface="+mn-cs"/>
                        </a:rPr>
                        <a:t>Approved in PFSG on 19-01-2024</a:t>
                      </a:r>
                    </a:p>
                  </a:txBody>
                  <a:tcPr/>
                </a:tc>
                <a:extLst>
                  <a:ext uri="{0D108BD9-81ED-4DB2-BD59-A6C34878D82A}">
                    <a16:rowId xmlns:a16="http://schemas.microsoft.com/office/drawing/2014/main" val="2760289036"/>
                  </a:ext>
                </a:extLst>
              </a:tr>
            </a:tbl>
          </a:graphicData>
        </a:graphic>
      </p:graphicFrame>
      <p:sp>
        <p:nvSpPr>
          <p:cNvPr id="3" name="Tijdelijke aanduiding voor dianummer 2">
            <a:extLst>
              <a:ext uri="{FF2B5EF4-FFF2-40B4-BE49-F238E27FC236}">
                <a16:creationId xmlns:a16="http://schemas.microsoft.com/office/drawing/2014/main" id="{B39D31A4-8ECB-D76D-3866-BB10EE719648}"/>
              </a:ext>
            </a:extLst>
          </p:cNvPr>
          <p:cNvSpPr>
            <a:spLocks noGrp="1"/>
          </p:cNvSpPr>
          <p:nvPr>
            <p:ph type="sldNum" sz="quarter" idx="12"/>
          </p:nvPr>
        </p:nvSpPr>
        <p:spPr/>
        <p:txBody>
          <a:bodyPr/>
          <a:lstStyle/>
          <a:p>
            <a:fld id="{6054F54E-B765-BA4C-B13B-E9FB5CE61C5D}" type="slidenum">
              <a:rPr lang="nl-NL" smtClean="0"/>
              <a:pPr/>
              <a:t>24</a:t>
            </a:fld>
            <a:endParaRPr lang="nl-NL"/>
          </a:p>
        </p:txBody>
      </p:sp>
    </p:spTree>
    <p:extLst>
      <p:ext uri="{BB962C8B-B14F-4D97-AF65-F5344CB8AC3E}">
        <p14:creationId xmlns:p14="http://schemas.microsoft.com/office/powerpoint/2010/main" val="2982975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lstStyle/>
          <a:p>
            <a:r>
              <a:rPr lang="en-GB"/>
              <a:t>Transition</a:t>
            </a:r>
            <a:br>
              <a:rPr lang="en-GB"/>
            </a:br>
            <a:r>
              <a:rPr lang="en-GB" i="1"/>
              <a:t>Introduction</a:t>
            </a:r>
          </a:p>
        </p:txBody>
      </p:sp>
      <p:sp>
        <p:nvSpPr>
          <p:cNvPr id="3" name="Tijdelijke aanduiding voor dianummer 2">
            <a:extLst>
              <a:ext uri="{FF2B5EF4-FFF2-40B4-BE49-F238E27FC236}">
                <a16:creationId xmlns:a16="http://schemas.microsoft.com/office/drawing/2014/main" id="{95D10E19-C4B5-41FE-5F12-01AF1A32F7F5}"/>
              </a:ext>
            </a:extLst>
          </p:cNvPr>
          <p:cNvSpPr>
            <a:spLocks noGrp="1"/>
          </p:cNvSpPr>
          <p:nvPr>
            <p:ph type="sldNum" sz="quarter" idx="12"/>
          </p:nvPr>
        </p:nvSpPr>
        <p:spPr/>
        <p:txBody>
          <a:bodyPr/>
          <a:lstStyle/>
          <a:p>
            <a:fld id="{6054F54E-B765-BA4C-B13B-E9FB5CE61C5D}" type="slidenum">
              <a:rPr lang="nl-NL" smtClean="0"/>
              <a:t>25</a:t>
            </a:fld>
            <a:endParaRPr lang="nl-NL"/>
          </a:p>
        </p:txBody>
      </p:sp>
    </p:spTree>
    <p:extLst>
      <p:ext uri="{BB962C8B-B14F-4D97-AF65-F5344CB8AC3E}">
        <p14:creationId xmlns:p14="http://schemas.microsoft.com/office/powerpoint/2010/main" val="910582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a:xfrm>
            <a:off x="838200" y="266272"/>
            <a:ext cx="9986319" cy="1325563"/>
          </a:xfrm>
        </p:spPr>
        <p:txBody>
          <a:bodyPr/>
          <a:lstStyle/>
          <a:p>
            <a:r>
              <a:rPr lang="en-GB" dirty="0"/>
              <a:t>Transition and times lines for processes Tranche 3</a:t>
            </a:r>
          </a:p>
        </p:txBody>
      </p:sp>
      <p:sp>
        <p:nvSpPr>
          <p:cNvPr id="3" name="Tijdelijke aanduiding voor inhoud 2">
            <a:extLst>
              <a:ext uri="{FF2B5EF4-FFF2-40B4-BE49-F238E27FC236}">
                <a16:creationId xmlns:a16="http://schemas.microsoft.com/office/drawing/2014/main" id="{43AC6053-6F8F-8E44-A148-438B3C23C69F}"/>
              </a:ext>
            </a:extLst>
          </p:cNvPr>
          <p:cNvSpPr>
            <a:spLocks noGrp="1"/>
          </p:cNvSpPr>
          <p:nvPr>
            <p:ph idx="1"/>
          </p:nvPr>
        </p:nvSpPr>
        <p:spPr>
          <a:xfrm>
            <a:off x="838200" y="1526688"/>
            <a:ext cx="10515600" cy="4299966"/>
          </a:xfrm>
        </p:spPr>
        <p:txBody>
          <a:bodyPr>
            <a:normAutofit lnSpcReduction="10000"/>
          </a:bodyPr>
          <a:lstStyle/>
          <a:p>
            <a:pPr>
              <a:spcBef>
                <a:spcPts val="500"/>
              </a:spcBef>
            </a:pPr>
            <a:r>
              <a:rPr lang="en-GB" b="1"/>
              <a:t>New/changed processes in Tranche 3 are ‘monthly processes‘</a:t>
            </a:r>
          </a:p>
          <a:p>
            <a:pPr lvl="1"/>
            <a:r>
              <a:rPr lang="en-GB"/>
              <a:t>IC257 and IC275: M+2 (provisional) and M+5 (definitive)</a:t>
            </a:r>
          </a:p>
          <a:p>
            <a:pPr lvl="1"/>
            <a:r>
              <a:rPr lang="en-GB"/>
              <a:t>IC252: M+1</a:t>
            </a:r>
          </a:p>
          <a:p>
            <a:pPr>
              <a:spcBef>
                <a:spcPts val="500"/>
              </a:spcBef>
            </a:pPr>
            <a:r>
              <a:rPr lang="en-GB" b="1"/>
              <a:t>Time lines from functional go live (FGL)</a:t>
            </a:r>
          </a:p>
          <a:p>
            <a:pPr lvl="1"/>
            <a:r>
              <a:rPr lang="en-GB"/>
              <a:t>IC257 Reconciliation TMT</a:t>
            </a:r>
          </a:p>
          <a:p>
            <a:pPr lvl="1"/>
            <a:r>
              <a:rPr lang="en-GB"/>
              <a:t>IC275 Reconciliation TMT</a:t>
            </a:r>
          </a:p>
          <a:p>
            <a:r>
              <a:rPr lang="en-GB" b="1"/>
              <a:t>Use of IC011B, IC252, IC257 in relation to Tranche 3</a:t>
            </a:r>
          </a:p>
          <a:p>
            <a:pPr lvl="1"/>
            <a:r>
              <a:rPr lang="en-GB"/>
              <a:t>Phaseout IC011B</a:t>
            </a:r>
          </a:p>
          <a:p>
            <a:pPr lvl="1"/>
            <a:r>
              <a:rPr lang="en-GB"/>
              <a:t>Interfaces with IC257 and IC252</a:t>
            </a:r>
          </a:p>
          <a:p>
            <a:r>
              <a:rPr lang="en-GB" b="1"/>
              <a:t>Transition RFC A2.0-6 ‘Optimising checks measurement data’ </a:t>
            </a:r>
          </a:p>
          <a:p>
            <a:pPr lvl="1"/>
            <a:r>
              <a:rPr lang="en-GB"/>
              <a:t>Implementation date</a:t>
            </a:r>
          </a:p>
          <a:p>
            <a:pPr lvl="1"/>
            <a:endParaRPr lang="nl-NL" sz="2600"/>
          </a:p>
          <a:p>
            <a:pPr lvl="1"/>
            <a:endParaRPr lang="nl-NL" sz="2600"/>
          </a:p>
          <a:p>
            <a:pPr lvl="1"/>
            <a:endParaRPr lang="nl-NL" sz="2600"/>
          </a:p>
        </p:txBody>
      </p:sp>
      <p:sp>
        <p:nvSpPr>
          <p:cNvPr id="4" name="Tijdelijke aanduiding voor dianummer 3">
            <a:extLst>
              <a:ext uri="{FF2B5EF4-FFF2-40B4-BE49-F238E27FC236}">
                <a16:creationId xmlns:a16="http://schemas.microsoft.com/office/drawing/2014/main" id="{2B387F63-8A77-68D7-BBEE-8866FE53AC60}"/>
              </a:ext>
            </a:extLst>
          </p:cNvPr>
          <p:cNvSpPr>
            <a:spLocks noGrp="1"/>
          </p:cNvSpPr>
          <p:nvPr>
            <p:ph type="sldNum" sz="quarter" idx="12"/>
          </p:nvPr>
        </p:nvSpPr>
        <p:spPr/>
        <p:txBody>
          <a:bodyPr/>
          <a:lstStyle/>
          <a:p>
            <a:fld id="{6054F54E-B765-BA4C-B13B-E9FB5CE61C5D}" type="slidenum">
              <a:rPr lang="nl-NL" smtClean="0"/>
              <a:pPr/>
              <a:t>26</a:t>
            </a:fld>
            <a:endParaRPr lang="nl-NL"/>
          </a:p>
        </p:txBody>
      </p:sp>
    </p:spTree>
    <p:extLst>
      <p:ext uri="{BB962C8B-B14F-4D97-AF65-F5344CB8AC3E}">
        <p14:creationId xmlns:p14="http://schemas.microsoft.com/office/powerpoint/2010/main" val="2114740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Autofit/>
          </a:bodyPr>
          <a:lstStyle/>
          <a:p>
            <a:r>
              <a:rPr lang="en-GB"/>
              <a:t>Transition</a:t>
            </a:r>
            <a:br>
              <a:rPr lang="en-GB"/>
            </a:br>
            <a:r>
              <a:rPr lang="en-GB" i="1"/>
              <a:t>Time lines IC257 and IC275</a:t>
            </a:r>
          </a:p>
        </p:txBody>
      </p:sp>
      <p:sp>
        <p:nvSpPr>
          <p:cNvPr id="3" name="Tijdelijke aanduiding voor dianummer 2">
            <a:extLst>
              <a:ext uri="{FF2B5EF4-FFF2-40B4-BE49-F238E27FC236}">
                <a16:creationId xmlns:a16="http://schemas.microsoft.com/office/drawing/2014/main" id="{4BD062A6-08C2-1EE9-4532-4DF25E5BF27C}"/>
              </a:ext>
            </a:extLst>
          </p:cNvPr>
          <p:cNvSpPr>
            <a:spLocks noGrp="1"/>
          </p:cNvSpPr>
          <p:nvPr>
            <p:ph type="sldNum" sz="quarter" idx="12"/>
          </p:nvPr>
        </p:nvSpPr>
        <p:spPr/>
        <p:txBody>
          <a:bodyPr/>
          <a:lstStyle/>
          <a:p>
            <a:fld id="{6054F54E-B765-BA4C-B13B-E9FB5CE61C5D}" type="slidenum">
              <a:rPr lang="nl-NL" smtClean="0"/>
              <a:t>27</a:t>
            </a:fld>
            <a:endParaRPr lang="nl-NL"/>
          </a:p>
        </p:txBody>
      </p:sp>
    </p:spTree>
    <p:extLst>
      <p:ext uri="{BB962C8B-B14F-4D97-AF65-F5344CB8AC3E}">
        <p14:creationId xmlns:p14="http://schemas.microsoft.com/office/powerpoint/2010/main" val="22921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p:txBody>
          <a:bodyPr/>
          <a:lstStyle/>
          <a:p>
            <a:r>
              <a:rPr lang="en-GB"/>
              <a:t>Time lines IC257 and IC275</a:t>
            </a:r>
            <a:br>
              <a:rPr lang="en-GB"/>
            </a:br>
            <a:r>
              <a:rPr lang="en-GB"/>
              <a:t>Reconciliation TMT and SMA</a:t>
            </a:r>
          </a:p>
        </p:txBody>
      </p:sp>
      <p:graphicFrame>
        <p:nvGraphicFramePr>
          <p:cNvPr id="7" name="Tabel 4">
            <a:extLst>
              <a:ext uri="{FF2B5EF4-FFF2-40B4-BE49-F238E27FC236}">
                <a16:creationId xmlns:a16="http://schemas.microsoft.com/office/drawing/2014/main" id="{43CE7290-E5E4-50DE-CDF7-D65E59667761}"/>
              </a:ext>
            </a:extLst>
          </p:cNvPr>
          <p:cNvGraphicFramePr>
            <a:graphicFrameLocks noGrp="1"/>
          </p:cNvGraphicFramePr>
          <p:nvPr>
            <p:ph idx="1"/>
          </p:nvPr>
        </p:nvGraphicFramePr>
        <p:xfrm>
          <a:off x="2963007" y="2812283"/>
          <a:ext cx="7271239" cy="2670618"/>
        </p:xfrm>
        <a:graphic>
          <a:graphicData uri="http://schemas.openxmlformats.org/drawingml/2006/table">
            <a:tbl>
              <a:tblPr firstRow="1" bandRow="1">
                <a:tableStyleId>{5C22544A-7EE6-4342-B048-85BDC9FD1C3A}</a:tableStyleId>
              </a:tblPr>
              <a:tblGrid>
                <a:gridCol w="1413243">
                  <a:extLst>
                    <a:ext uri="{9D8B030D-6E8A-4147-A177-3AD203B41FA5}">
                      <a16:colId xmlns:a16="http://schemas.microsoft.com/office/drawing/2014/main" val="3697657751"/>
                    </a:ext>
                  </a:extLst>
                </a:gridCol>
                <a:gridCol w="1273477">
                  <a:extLst>
                    <a:ext uri="{9D8B030D-6E8A-4147-A177-3AD203B41FA5}">
                      <a16:colId xmlns:a16="http://schemas.microsoft.com/office/drawing/2014/main" val="1963730385"/>
                    </a:ext>
                  </a:extLst>
                </a:gridCol>
                <a:gridCol w="1197068">
                  <a:extLst>
                    <a:ext uri="{9D8B030D-6E8A-4147-A177-3AD203B41FA5}">
                      <a16:colId xmlns:a16="http://schemas.microsoft.com/office/drawing/2014/main" val="1589851513"/>
                    </a:ext>
                  </a:extLst>
                </a:gridCol>
                <a:gridCol w="1086700">
                  <a:extLst>
                    <a:ext uri="{9D8B030D-6E8A-4147-A177-3AD203B41FA5}">
                      <a16:colId xmlns:a16="http://schemas.microsoft.com/office/drawing/2014/main" val="445732045"/>
                    </a:ext>
                  </a:extLst>
                </a:gridCol>
                <a:gridCol w="1129150">
                  <a:extLst>
                    <a:ext uri="{9D8B030D-6E8A-4147-A177-3AD203B41FA5}">
                      <a16:colId xmlns:a16="http://schemas.microsoft.com/office/drawing/2014/main" val="3062076498"/>
                    </a:ext>
                  </a:extLst>
                </a:gridCol>
                <a:gridCol w="1171601">
                  <a:extLst>
                    <a:ext uri="{9D8B030D-6E8A-4147-A177-3AD203B41FA5}">
                      <a16:colId xmlns:a16="http://schemas.microsoft.com/office/drawing/2014/main" val="907064951"/>
                    </a:ext>
                  </a:extLst>
                </a:gridCol>
              </a:tblGrid>
              <a:tr h="214029">
                <a:tc>
                  <a:txBody>
                    <a:bodyPr/>
                    <a:lstStyle/>
                    <a:p>
                      <a:r>
                        <a:rPr lang="en-GB" sz="1200" b="1">
                          <a:solidFill>
                            <a:schemeClr val="lt1"/>
                          </a:solidFill>
                          <a:latin typeface="+mn-lt"/>
                          <a:ea typeface="+mn-ea"/>
                          <a:cs typeface="+mn-cs"/>
                        </a:rPr>
                        <a:t>Actor</a:t>
                      </a:r>
                    </a:p>
                  </a:txBody>
                  <a:tcPr/>
                </a:tc>
                <a:tc>
                  <a:txBody>
                    <a:bodyPr/>
                    <a:lstStyle/>
                    <a:p>
                      <a:pPr algn="ctr"/>
                      <a:r>
                        <a:rPr lang="en-GB" sz="1200">
                          <a:solidFill>
                            <a:schemeClr val="bg1"/>
                          </a:solidFill>
                        </a:rPr>
                        <a:t>SO</a:t>
                      </a:r>
                    </a:p>
                  </a:txBody>
                  <a:tcPr/>
                </a:tc>
                <a:tc>
                  <a:txBody>
                    <a:bodyPr/>
                    <a:lstStyle/>
                    <a:p>
                      <a:pPr algn="ctr"/>
                      <a:r>
                        <a:rPr lang="en-GB" sz="1200">
                          <a:solidFill>
                            <a:schemeClr val="bg1"/>
                          </a:solidFill>
                        </a:rPr>
                        <a:t>TSO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rPr>
                        <a:t>SO</a:t>
                      </a:r>
                    </a:p>
                  </a:txBody>
                  <a:tcPr/>
                </a:tc>
                <a:tc>
                  <a:txBody>
                    <a:bodyPr/>
                    <a:lstStyle/>
                    <a:p>
                      <a:pPr algn="ctr"/>
                      <a:r>
                        <a:rPr lang="en-GB" sz="1200">
                          <a:solidFill>
                            <a:schemeClr val="bg1"/>
                          </a:solidFill>
                        </a:rPr>
                        <a:t>TSO</a:t>
                      </a:r>
                    </a:p>
                  </a:txBody>
                  <a:tcPr/>
                </a:tc>
                <a:tc>
                  <a:txBody>
                    <a:bodyPr/>
                    <a:lstStyle/>
                    <a:p>
                      <a:pPr algn="ctr"/>
                      <a:r>
                        <a:rPr lang="en-GB" sz="1200">
                          <a:solidFill>
                            <a:schemeClr val="bg1"/>
                          </a:solidFill>
                        </a:rPr>
                        <a:t>TSO</a:t>
                      </a:r>
                    </a:p>
                  </a:txBody>
                  <a:tcPr/>
                </a:tc>
                <a:extLst>
                  <a:ext uri="{0D108BD9-81ED-4DB2-BD59-A6C34878D82A}">
                    <a16:rowId xmlns:a16="http://schemas.microsoft.com/office/drawing/2014/main" val="3513871910"/>
                  </a:ext>
                </a:extLst>
              </a:tr>
              <a:tr h="607585">
                <a:tc>
                  <a:txBody>
                    <a:bodyPr/>
                    <a:lstStyle/>
                    <a:p>
                      <a:r>
                        <a:rPr lang="en-GB" sz="1200" b="1">
                          <a:solidFill>
                            <a:schemeClr val="lt1"/>
                          </a:solidFill>
                          <a:latin typeface="+mn-lt"/>
                          <a:ea typeface="+mn-ea"/>
                          <a:cs typeface="+mn-cs"/>
                        </a:rPr>
                        <a:t>Data</a:t>
                      </a:r>
                    </a:p>
                    <a:p>
                      <a:endParaRPr lang="nl-NL" sz="1200" b="1" kern="1200">
                        <a:solidFill>
                          <a:schemeClr val="lt1"/>
                        </a:solidFill>
                        <a:latin typeface="+mn-lt"/>
                        <a:ea typeface="+mn-ea"/>
                        <a:cs typeface="+mn-cs"/>
                      </a:endParaRPr>
                    </a:p>
                  </a:txBody>
                  <a:tcPr>
                    <a:solidFill>
                      <a:schemeClr val="accent1"/>
                    </a:solidFill>
                  </a:tcPr>
                </a:tc>
                <a:tc>
                  <a:txBody>
                    <a:bodyPr/>
                    <a:lstStyle/>
                    <a:p>
                      <a:pPr algn="ctr"/>
                      <a:r>
                        <a:rPr lang="en-GB" sz="1200">
                          <a:solidFill>
                            <a:schemeClr val="bg1"/>
                          </a:solidFill>
                        </a:rPr>
                        <a:t>Volumes for provisional reconciliation</a:t>
                      </a:r>
                    </a:p>
                  </a:txBody>
                  <a:tcPr>
                    <a:solidFill>
                      <a:schemeClr val="accent1"/>
                    </a:solidFill>
                  </a:tcPr>
                </a:tc>
                <a:tc>
                  <a:txBody>
                    <a:bodyPr/>
                    <a:lstStyle/>
                    <a:p>
                      <a:pPr algn="ctr"/>
                      <a:r>
                        <a:rPr lang="en-GB" sz="1200">
                          <a:solidFill>
                            <a:schemeClr val="bg1"/>
                          </a:solidFill>
                        </a:rPr>
                        <a:t>Provisional reconciliation results</a:t>
                      </a:r>
                    </a:p>
                  </a:txBody>
                  <a:tcPr>
                    <a:solidFill>
                      <a:schemeClr val="accent1"/>
                    </a:solidFill>
                  </a:tcPr>
                </a:tc>
                <a:tc>
                  <a:txBody>
                    <a:bodyPr/>
                    <a:lstStyle/>
                    <a:p>
                      <a:pPr algn="ctr"/>
                      <a:r>
                        <a:rPr lang="en-GB" sz="1200">
                          <a:solidFill>
                            <a:schemeClr val="bg1"/>
                          </a:solidFill>
                        </a:rPr>
                        <a:t>Volumes for </a:t>
                      </a:r>
                      <a:r>
                        <a:rPr lang="en-GB" sz="1200" b="1">
                          <a:solidFill>
                            <a:srgbClr val="FF0000"/>
                          </a:solidFill>
                        </a:rPr>
                        <a:t>definitive</a:t>
                      </a:r>
                      <a:r>
                        <a:rPr lang="en-GB" sz="1200" b="1">
                          <a:solidFill>
                            <a:schemeClr val="bg1"/>
                          </a:solidFill>
                        </a:rPr>
                        <a:t> </a:t>
                      </a:r>
                      <a:r>
                        <a:rPr lang="en-GB" sz="1200">
                          <a:solidFill>
                            <a:schemeClr val="bg1"/>
                          </a:solidFill>
                        </a:rPr>
                        <a:t>reconciliation</a:t>
                      </a:r>
                    </a:p>
                  </a:txBody>
                  <a:tcPr>
                    <a:solidFill>
                      <a:schemeClr val="accent1"/>
                    </a:solidFill>
                  </a:tcPr>
                </a:tc>
                <a:tc>
                  <a:txBody>
                    <a:bodyPr/>
                    <a:lstStyle/>
                    <a:p>
                      <a:pPr algn="ctr"/>
                      <a:r>
                        <a:rPr lang="en-GB" sz="1200" b="1">
                          <a:solidFill>
                            <a:srgbClr val="FF0000"/>
                          </a:solidFill>
                        </a:rPr>
                        <a:t>Definitive</a:t>
                      </a:r>
                      <a:r>
                        <a:rPr lang="en-GB" sz="1200">
                          <a:solidFill>
                            <a:srgbClr val="FF0000"/>
                          </a:solidFill>
                        </a:rPr>
                        <a:t> </a:t>
                      </a:r>
                      <a:r>
                        <a:rPr lang="en-GB" sz="1200">
                          <a:solidFill>
                            <a:schemeClr val="bg1"/>
                          </a:solidFill>
                        </a:rPr>
                        <a:t>reconciliation results</a:t>
                      </a:r>
                    </a:p>
                  </a:txBody>
                  <a:tcPr>
                    <a:solidFill>
                      <a:schemeClr val="accent1"/>
                    </a:solidFill>
                  </a:tcPr>
                </a:tc>
                <a:tc>
                  <a:txBody>
                    <a:bodyPr/>
                    <a:lstStyle/>
                    <a:p>
                      <a:pPr algn="ctr"/>
                      <a:r>
                        <a:rPr lang="en-GB" sz="1200">
                          <a:solidFill>
                            <a:schemeClr val="bg1"/>
                          </a:solidFill>
                        </a:rPr>
                        <a:t>Invoice</a:t>
                      </a:r>
                    </a:p>
                  </a:txBody>
                  <a:tcPr>
                    <a:solidFill>
                      <a:schemeClr val="accent1"/>
                    </a:solidFill>
                  </a:tcPr>
                </a:tc>
                <a:extLst>
                  <a:ext uri="{0D108BD9-81ED-4DB2-BD59-A6C34878D82A}">
                    <a16:rowId xmlns:a16="http://schemas.microsoft.com/office/drawing/2014/main" val="634207816"/>
                  </a:ext>
                </a:extLst>
              </a:tr>
              <a:tr h="433989">
                <a:tc>
                  <a:txBody>
                    <a:bodyPr/>
                    <a:lstStyle/>
                    <a:p>
                      <a:r>
                        <a:rPr lang="en-GB" sz="1200" b="1">
                          <a:solidFill>
                            <a:schemeClr val="lt1"/>
                          </a:solidFill>
                          <a:latin typeface="+mn-lt"/>
                          <a:ea typeface="+mn-ea"/>
                          <a:cs typeface="+mn-cs"/>
                        </a:rPr>
                        <a:t>Reconciliation</a:t>
                      </a:r>
                    </a:p>
                    <a:p>
                      <a:r>
                        <a:rPr lang="en-GB" sz="1200" b="1">
                          <a:solidFill>
                            <a:schemeClr val="lt1"/>
                          </a:solidFill>
                          <a:latin typeface="+mn-lt"/>
                          <a:ea typeface="+mn-ea"/>
                          <a:cs typeface="+mn-cs"/>
                        </a:rPr>
                        <a:t>month</a:t>
                      </a:r>
                    </a:p>
                  </a:txBody>
                  <a:tcPr>
                    <a:solidFill>
                      <a:schemeClr val="accent1"/>
                    </a:solidFill>
                  </a:tcPr>
                </a:tc>
                <a:tc>
                  <a:txBody>
                    <a:bodyPr/>
                    <a:lstStyle/>
                    <a:p>
                      <a:pPr algn="ctr"/>
                      <a:r>
                        <a:rPr lang="en-GB" sz="1200">
                          <a:solidFill>
                            <a:schemeClr val="bg1"/>
                          </a:solidFill>
                        </a:rPr>
                        <a:t>M+2</a:t>
                      </a:r>
                    </a:p>
                    <a:p>
                      <a:pPr algn="ctr"/>
                      <a:r>
                        <a:rPr lang="en-GB" sz="1200">
                          <a:solidFill>
                            <a:schemeClr val="bg1"/>
                          </a:solidFill>
                        </a:rPr>
                        <a:t>6</a:t>
                      </a:r>
                      <a:r>
                        <a:rPr lang="en-GB" sz="1200" baseline="30000">
                          <a:solidFill>
                            <a:schemeClr val="bg1"/>
                          </a:solidFill>
                        </a:rPr>
                        <a:t>th </a:t>
                      </a:r>
                      <a:r>
                        <a:rPr lang="en-GB" sz="1200">
                          <a:solidFill>
                            <a:schemeClr val="bg1"/>
                          </a:solidFill>
                          <a:latin typeface="+mn-lt"/>
                          <a:ea typeface="+mn-ea"/>
                          <a:cs typeface="+mn-cs"/>
                        </a:rPr>
                        <a:t>working day</a:t>
                      </a: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rPr>
                        <a:t>M+2</a:t>
                      </a:r>
                    </a:p>
                    <a:p>
                      <a:pPr algn="ctr"/>
                      <a:r>
                        <a:rPr lang="en-GB" sz="1200">
                          <a:solidFill>
                            <a:schemeClr val="bg1"/>
                          </a:solidFill>
                        </a:rPr>
                        <a:t>11</a:t>
                      </a:r>
                      <a:r>
                        <a:rPr lang="en-GB" sz="1200" baseline="30000">
                          <a:solidFill>
                            <a:schemeClr val="bg1"/>
                          </a:solidFill>
                        </a:rPr>
                        <a:t>th </a:t>
                      </a:r>
                      <a:r>
                        <a:rPr lang="en-GB" sz="1200">
                          <a:solidFill>
                            <a:schemeClr val="bg1"/>
                          </a:solidFill>
                          <a:latin typeface="+mn-lt"/>
                          <a:ea typeface="+mn-ea"/>
                          <a:cs typeface="+mn-cs"/>
                        </a:rPr>
                        <a:t>working day</a:t>
                      </a: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rPr>
                        <a:t>M+5</a:t>
                      </a:r>
                    </a:p>
                    <a:p>
                      <a:pPr algn="ctr"/>
                      <a:r>
                        <a:rPr lang="en-GB" sz="1200">
                          <a:solidFill>
                            <a:schemeClr val="bg1"/>
                          </a:solidFill>
                        </a:rPr>
                        <a:t>6</a:t>
                      </a:r>
                      <a:r>
                        <a:rPr lang="en-GB" sz="1200" baseline="30000">
                          <a:solidFill>
                            <a:schemeClr val="bg1"/>
                          </a:solidFill>
                        </a:rPr>
                        <a:t>th </a:t>
                      </a:r>
                      <a:r>
                        <a:rPr lang="en-GB" sz="1200">
                          <a:solidFill>
                            <a:schemeClr val="bg1"/>
                          </a:solidFill>
                          <a:latin typeface="+mn-lt"/>
                          <a:ea typeface="+mn-ea"/>
                          <a:cs typeface="+mn-cs"/>
                        </a:rPr>
                        <a:t>working day</a:t>
                      </a:r>
                    </a:p>
                  </a:txBody>
                  <a:tcPr>
                    <a:solidFill>
                      <a:schemeClr val="accent1"/>
                    </a:solidFill>
                  </a:tcPr>
                </a:tc>
                <a:tc>
                  <a:txBody>
                    <a:bodyPr/>
                    <a:lstStyle/>
                    <a:p>
                      <a:pPr algn="ctr"/>
                      <a:r>
                        <a:rPr lang="en-GB" sz="1200">
                          <a:solidFill>
                            <a:schemeClr val="bg1"/>
                          </a:solidFill>
                        </a:rPr>
                        <a:t>M+5</a:t>
                      </a:r>
                    </a:p>
                    <a:p>
                      <a:pPr algn="ctr"/>
                      <a:r>
                        <a:rPr lang="en-GB" sz="1200">
                          <a:solidFill>
                            <a:schemeClr val="bg1"/>
                          </a:solidFill>
                        </a:rPr>
                        <a:t>11</a:t>
                      </a:r>
                      <a:r>
                        <a:rPr lang="en-GB" sz="1200" baseline="30000">
                          <a:solidFill>
                            <a:schemeClr val="bg1"/>
                          </a:solidFill>
                        </a:rPr>
                        <a:t>th </a:t>
                      </a:r>
                      <a:r>
                        <a:rPr lang="en-GB" sz="1200">
                          <a:solidFill>
                            <a:schemeClr val="bg1"/>
                          </a:solidFill>
                          <a:latin typeface="+mn-lt"/>
                          <a:ea typeface="+mn-ea"/>
                          <a:cs typeface="+mn-cs"/>
                        </a:rPr>
                        <a:t>working day</a:t>
                      </a: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rPr>
                        <a:t>M+6</a:t>
                      </a:r>
                    </a:p>
                    <a:p>
                      <a:pPr algn="ctr"/>
                      <a:r>
                        <a:rPr lang="en-GB" sz="1200">
                          <a:solidFill>
                            <a:schemeClr val="bg1"/>
                          </a:solidFill>
                        </a:rPr>
                        <a:t>1</a:t>
                      </a:r>
                      <a:r>
                        <a:rPr lang="en-GB" sz="1200" baseline="30000">
                          <a:solidFill>
                            <a:schemeClr val="bg1"/>
                          </a:solidFill>
                        </a:rPr>
                        <a:t>st</a:t>
                      </a:r>
                      <a:r>
                        <a:rPr lang="en-GB" sz="1200">
                          <a:solidFill>
                            <a:schemeClr val="bg1"/>
                          </a:solidFill>
                        </a:rPr>
                        <a:t>  </a:t>
                      </a:r>
                      <a:r>
                        <a:rPr lang="en-GB" sz="1200">
                          <a:solidFill>
                            <a:schemeClr val="bg1"/>
                          </a:solidFill>
                          <a:latin typeface="+mn-lt"/>
                          <a:ea typeface="+mn-ea"/>
                          <a:cs typeface="+mn-cs"/>
                        </a:rPr>
                        <a:t>working day</a:t>
                      </a:r>
                    </a:p>
                  </a:txBody>
                  <a:tcPr>
                    <a:solidFill>
                      <a:schemeClr val="accent1"/>
                    </a:solidFill>
                  </a:tcPr>
                </a:tc>
                <a:extLst>
                  <a:ext uri="{0D108BD9-81ED-4DB2-BD59-A6C34878D82A}">
                    <a16:rowId xmlns:a16="http://schemas.microsoft.com/office/drawing/2014/main" val="1796377028"/>
                  </a:ext>
                </a:extLst>
              </a:tr>
              <a:tr h="260393">
                <a:tc>
                  <a:txBody>
                    <a:bodyPr/>
                    <a:lstStyle/>
                    <a:p>
                      <a:r>
                        <a:rPr lang="en-GB" sz="1200" b="1"/>
                        <a:t>2025.01</a:t>
                      </a:r>
                    </a:p>
                  </a:txBody>
                  <a:tcPr/>
                </a:tc>
                <a:tc gridSpan="2">
                  <a:txBody>
                    <a:bodyPr/>
                    <a:lstStyle/>
                    <a:p>
                      <a:pPr algn="ctr"/>
                      <a:r>
                        <a:rPr lang="en-GB" sz="1200"/>
                        <a:t>2025.03</a:t>
                      </a:r>
                    </a:p>
                  </a:txBody>
                  <a:tcPr/>
                </a:tc>
                <a:tc hMerge="1">
                  <a:txBody>
                    <a:bodyPr/>
                    <a:lstStyle/>
                    <a:p>
                      <a:pPr algn="l" rtl="0"/>
                      <a:endParaRPr lang="nl-NL" sz="120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2025.06</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2025.07</a:t>
                      </a:r>
                    </a:p>
                  </a:txBody>
                  <a:tcPr/>
                </a:tc>
                <a:extLst>
                  <a:ext uri="{0D108BD9-81ED-4DB2-BD59-A6C34878D82A}">
                    <a16:rowId xmlns:a16="http://schemas.microsoft.com/office/drawing/2014/main" val="2691079446"/>
                  </a:ext>
                </a:extLst>
              </a:tr>
              <a:tr h="260393">
                <a:tc>
                  <a:txBody>
                    <a:bodyPr/>
                    <a:lstStyle/>
                    <a:p>
                      <a:r>
                        <a:rPr lang="en-GB" sz="1200" b="1"/>
                        <a:t>2025.02</a:t>
                      </a:r>
                    </a:p>
                  </a:txBody>
                  <a:tcPr/>
                </a:tc>
                <a:tc gridSpan="2">
                  <a:txBody>
                    <a:bodyPr/>
                    <a:lstStyle/>
                    <a:p>
                      <a:pPr algn="ctr"/>
                      <a:r>
                        <a:rPr lang="en-GB" sz="1200"/>
                        <a:t>2025.04</a:t>
                      </a:r>
                    </a:p>
                  </a:txBody>
                  <a:tcPr/>
                </a:tc>
                <a:tc hMerge="1">
                  <a:txBody>
                    <a:bodyPr/>
                    <a:lstStyle/>
                    <a:p>
                      <a:pPr algn="l" rtl="0"/>
                      <a:endParaRPr lang="nl-NL" sz="120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2025.07</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2025.08</a:t>
                      </a:r>
                    </a:p>
                  </a:txBody>
                  <a:tcPr/>
                </a:tc>
                <a:extLst>
                  <a:ext uri="{0D108BD9-81ED-4DB2-BD59-A6C34878D82A}">
                    <a16:rowId xmlns:a16="http://schemas.microsoft.com/office/drawing/2014/main" val="435760627"/>
                  </a:ext>
                </a:extLst>
              </a:tr>
              <a:tr h="260393">
                <a:tc>
                  <a:txBody>
                    <a:bodyPr/>
                    <a:lstStyle/>
                    <a:p>
                      <a:r>
                        <a:rPr lang="en-GB" sz="1200" b="1"/>
                        <a:t>2025.03</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2025.05</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2025.08</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2025.09</a:t>
                      </a:r>
                    </a:p>
                  </a:txBody>
                  <a:tcPr/>
                </a:tc>
                <a:extLst>
                  <a:ext uri="{0D108BD9-81ED-4DB2-BD59-A6C34878D82A}">
                    <a16:rowId xmlns:a16="http://schemas.microsoft.com/office/drawing/2014/main" val="1648663112"/>
                  </a:ext>
                </a:extLst>
              </a:tr>
              <a:tr h="293178">
                <a:tc>
                  <a:txBody>
                    <a:bodyPr/>
                    <a:lstStyle/>
                    <a:p>
                      <a:r>
                        <a:rPr lang="en-GB" sz="1200" b="1"/>
                        <a:t>2025.04</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2025.06</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cap="none" normalizeH="0" baseline="0" noProof="0">
                          <a:ln>
                            <a:noFill/>
                          </a:ln>
                          <a:solidFill>
                            <a:srgbClr val="000000"/>
                          </a:solidFill>
                          <a:effectLst/>
                          <a:uLnTx/>
                          <a:uFillTx/>
                          <a:latin typeface="Calibri" panose="020F0502020204030204"/>
                          <a:ea typeface="+mn-ea"/>
                          <a:cs typeface="+mn-cs"/>
                        </a:rPr>
                        <a:t>2025.09</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000000"/>
                        </a:solidFill>
                        <a:effectLst/>
                        <a:uLnTx/>
                        <a:uFillTx/>
                        <a:latin typeface="Calibri" panose="020F0502020204030204"/>
                        <a:ea typeface="+mn-ea"/>
                        <a:cs typeface="+mn-cs"/>
                      </a:endParaRPr>
                    </a:p>
                  </a:txBody>
                  <a:tcPr/>
                </a:tc>
                <a:tc>
                  <a:txBody>
                    <a:bodyPr/>
                    <a:lstStyle/>
                    <a:p>
                      <a:pPr algn="ctr"/>
                      <a:r>
                        <a:rPr lang="en-GB" sz="1200"/>
                        <a:t>2025.10</a:t>
                      </a:r>
                    </a:p>
                  </a:txBody>
                  <a:tcPr/>
                </a:tc>
                <a:extLst>
                  <a:ext uri="{0D108BD9-81ED-4DB2-BD59-A6C34878D82A}">
                    <a16:rowId xmlns:a16="http://schemas.microsoft.com/office/drawing/2014/main" val="1683356196"/>
                  </a:ext>
                </a:extLst>
              </a:tr>
            </a:tbl>
          </a:graphicData>
        </a:graphic>
      </p:graphicFrame>
      <p:sp>
        <p:nvSpPr>
          <p:cNvPr id="8" name="Tekstvak 7">
            <a:extLst>
              <a:ext uri="{FF2B5EF4-FFF2-40B4-BE49-F238E27FC236}">
                <a16:creationId xmlns:a16="http://schemas.microsoft.com/office/drawing/2014/main" id="{A3F7C723-C7C0-B7C2-70E0-1BD6A0C8BAAD}"/>
              </a:ext>
            </a:extLst>
          </p:cNvPr>
          <p:cNvSpPr txBox="1"/>
          <p:nvPr/>
        </p:nvSpPr>
        <p:spPr>
          <a:xfrm>
            <a:off x="838200" y="1822803"/>
            <a:ext cx="9949649" cy="923330"/>
          </a:xfrm>
          <a:prstGeom prst="rect">
            <a:avLst/>
          </a:prstGeom>
          <a:noFill/>
        </p:spPr>
        <p:txBody>
          <a:bodyPr wrap="square">
            <a:spAutoFit/>
          </a:bodyPr>
          <a:lstStyle/>
          <a:p>
            <a:pPr marL="285750" indent="-285750">
              <a:buFont typeface="Arial" panose="020B0604020202020204" pitchFamily="34" charset="0"/>
              <a:buChar char="•"/>
            </a:pPr>
            <a:r>
              <a:rPr lang="en-GB" sz="1800"/>
              <a:t>The first reconciliation month that will be reconciled is January 2025 (2025.01)</a:t>
            </a:r>
          </a:p>
          <a:p>
            <a:pPr marL="285750" indent="-285750">
              <a:buFont typeface="Arial" panose="020B0604020202020204" pitchFamily="34" charset="0"/>
              <a:buChar char="•"/>
            </a:pPr>
            <a:r>
              <a:rPr lang="en-GB"/>
              <a:t>M+2 (provisional) and M+5 (definitive)</a:t>
            </a:r>
          </a:p>
          <a:p>
            <a:pPr marL="285750" indent="-285750">
              <a:buFont typeface="Arial" panose="020B0604020202020204" pitchFamily="34" charset="0"/>
              <a:buChar char="•"/>
            </a:pPr>
            <a:r>
              <a:rPr lang="en-GB"/>
              <a:t>The table below clarifies the time lines for the first reconciliation months</a:t>
            </a:r>
          </a:p>
        </p:txBody>
      </p:sp>
      <p:sp>
        <p:nvSpPr>
          <p:cNvPr id="9" name="Tekstvak 8">
            <a:extLst>
              <a:ext uri="{FF2B5EF4-FFF2-40B4-BE49-F238E27FC236}">
                <a16:creationId xmlns:a16="http://schemas.microsoft.com/office/drawing/2014/main" id="{4D270481-CB54-398E-5BC4-E4600D6A5FDB}"/>
              </a:ext>
            </a:extLst>
          </p:cNvPr>
          <p:cNvSpPr txBox="1"/>
          <p:nvPr/>
        </p:nvSpPr>
        <p:spPr>
          <a:xfrm>
            <a:off x="562708" y="4458101"/>
            <a:ext cx="1934307" cy="830997"/>
          </a:xfrm>
          <a:prstGeom prst="rect">
            <a:avLst/>
          </a:prstGeom>
          <a:noFill/>
        </p:spPr>
        <p:txBody>
          <a:bodyPr wrap="square" rtlCol="0">
            <a:spAutoFit/>
          </a:bodyPr>
          <a:lstStyle/>
          <a:p>
            <a:r>
              <a:rPr lang="en-GB" sz="1600" dirty="0">
                <a:solidFill>
                  <a:srgbClr val="FF0000"/>
                </a:solidFill>
              </a:rPr>
              <a:t>Calculate month transition reading SMA</a:t>
            </a:r>
          </a:p>
        </p:txBody>
      </p:sp>
      <p:cxnSp>
        <p:nvCxnSpPr>
          <p:cNvPr id="11" name="Rechte verbindingslijn met pijl 10">
            <a:extLst>
              <a:ext uri="{FF2B5EF4-FFF2-40B4-BE49-F238E27FC236}">
                <a16:creationId xmlns:a16="http://schemas.microsoft.com/office/drawing/2014/main" id="{5A5EAECD-85F9-716F-2BCE-B2C5C49EE3AE}"/>
              </a:ext>
            </a:extLst>
          </p:cNvPr>
          <p:cNvCxnSpPr/>
          <p:nvPr/>
        </p:nvCxnSpPr>
        <p:spPr>
          <a:xfrm>
            <a:off x="2435469" y="4335507"/>
            <a:ext cx="52753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Rechte verbindingslijn met pijl 11">
            <a:extLst>
              <a:ext uri="{FF2B5EF4-FFF2-40B4-BE49-F238E27FC236}">
                <a16:creationId xmlns:a16="http://schemas.microsoft.com/office/drawing/2014/main" id="{EE72C4F7-AF92-93CF-4FDF-8DD8AFB6D145}"/>
              </a:ext>
            </a:extLst>
          </p:cNvPr>
          <p:cNvCxnSpPr/>
          <p:nvPr/>
        </p:nvCxnSpPr>
        <p:spPr>
          <a:xfrm>
            <a:off x="2435469" y="4608068"/>
            <a:ext cx="52753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8AAA7F24-5FE4-56E7-F02A-644CD2C2B701}"/>
              </a:ext>
            </a:extLst>
          </p:cNvPr>
          <p:cNvCxnSpPr/>
          <p:nvPr/>
        </p:nvCxnSpPr>
        <p:spPr>
          <a:xfrm>
            <a:off x="2435469" y="4873600"/>
            <a:ext cx="52753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Rechte verbindingslijn met pijl 13">
            <a:extLst>
              <a:ext uri="{FF2B5EF4-FFF2-40B4-BE49-F238E27FC236}">
                <a16:creationId xmlns:a16="http://schemas.microsoft.com/office/drawing/2014/main" id="{14944A77-8F30-EE4A-361C-7BACA357A0E9}"/>
              </a:ext>
            </a:extLst>
          </p:cNvPr>
          <p:cNvCxnSpPr/>
          <p:nvPr/>
        </p:nvCxnSpPr>
        <p:spPr>
          <a:xfrm>
            <a:off x="2417885" y="5144399"/>
            <a:ext cx="52753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a:extLst>
              <a:ext uri="{FF2B5EF4-FFF2-40B4-BE49-F238E27FC236}">
                <a16:creationId xmlns:a16="http://schemas.microsoft.com/office/drawing/2014/main" id="{1AA19B4B-2F51-3D11-53C0-0B8775A3AF7F}"/>
              </a:ext>
            </a:extLst>
          </p:cNvPr>
          <p:cNvCxnSpPr/>
          <p:nvPr/>
        </p:nvCxnSpPr>
        <p:spPr>
          <a:xfrm>
            <a:off x="2426677" y="5467974"/>
            <a:ext cx="52753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3BF1D6D7-E206-EBF2-8040-15C696CA3279}"/>
              </a:ext>
            </a:extLst>
          </p:cNvPr>
          <p:cNvCxnSpPr>
            <a:cxnSpLocks/>
          </p:cNvCxnSpPr>
          <p:nvPr/>
        </p:nvCxnSpPr>
        <p:spPr>
          <a:xfrm flipV="1">
            <a:off x="4710578" y="5300021"/>
            <a:ext cx="0" cy="47575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kstvak 17">
            <a:extLst>
              <a:ext uri="{FF2B5EF4-FFF2-40B4-BE49-F238E27FC236}">
                <a16:creationId xmlns:a16="http://schemas.microsoft.com/office/drawing/2014/main" id="{FA192CC0-8DD3-30F0-F4D9-A3CD14136324}"/>
              </a:ext>
            </a:extLst>
          </p:cNvPr>
          <p:cNvSpPr txBox="1"/>
          <p:nvPr/>
        </p:nvSpPr>
        <p:spPr>
          <a:xfrm>
            <a:off x="2423499" y="5781901"/>
            <a:ext cx="2398292" cy="584775"/>
          </a:xfrm>
          <a:prstGeom prst="rect">
            <a:avLst/>
          </a:prstGeom>
          <a:noFill/>
        </p:spPr>
        <p:txBody>
          <a:bodyPr wrap="square" rtlCol="0">
            <a:spAutoFit/>
          </a:bodyPr>
          <a:lstStyle/>
          <a:p>
            <a:r>
              <a:rPr lang="en-GB" sz="1600">
                <a:solidFill>
                  <a:srgbClr val="FF0000"/>
                </a:solidFill>
              </a:rPr>
              <a:t>First notifications ‘volumes for reconciliation‘</a:t>
            </a:r>
          </a:p>
        </p:txBody>
      </p:sp>
      <p:cxnSp>
        <p:nvCxnSpPr>
          <p:cNvPr id="19" name="Rechte verbindingslijn met pijl 18">
            <a:extLst>
              <a:ext uri="{FF2B5EF4-FFF2-40B4-BE49-F238E27FC236}">
                <a16:creationId xmlns:a16="http://schemas.microsoft.com/office/drawing/2014/main" id="{3DB5F9DA-2902-18A0-1CAC-36F2952A0AFB}"/>
              </a:ext>
            </a:extLst>
          </p:cNvPr>
          <p:cNvCxnSpPr>
            <a:cxnSpLocks/>
          </p:cNvCxnSpPr>
          <p:nvPr/>
        </p:nvCxnSpPr>
        <p:spPr>
          <a:xfrm flipV="1">
            <a:off x="5957852" y="5300021"/>
            <a:ext cx="0" cy="47575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kstvak 19">
            <a:extLst>
              <a:ext uri="{FF2B5EF4-FFF2-40B4-BE49-F238E27FC236}">
                <a16:creationId xmlns:a16="http://schemas.microsoft.com/office/drawing/2014/main" id="{EEBB0677-E28B-39D6-A440-1A66F364E9FF}"/>
              </a:ext>
            </a:extLst>
          </p:cNvPr>
          <p:cNvSpPr txBox="1"/>
          <p:nvPr/>
        </p:nvSpPr>
        <p:spPr>
          <a:xfrm>
            <a:off x="5788333" y="5781901"/>
            <a:ext cx="2398291" cy="584775"/>
          </a:xfrm>
          <a:prstGeom prst="rect">
            <a:avLst/>
          </a:prstGeom>
          <a:noFill/>
        </p:spPr>
        <p:txBody>
          <a:bodyPr wrap="square" rtlCol="0">
            <a:spAutoFit/>
          </a:bodyPr>
          <a:lstStyle/>
          <a:p>
            <a:r>
              <a:rPr lang="en-GB" sz="1600">
                <a:solidFill>
                  <a:srgbClr val="FF0000"/>
                </a:solidFill>
              </a:rPr>
              <a:t>First notifications ‘reconciliation results‘</a:t>
            </a:r>
          </a:p>
        </p:txBody>
      </p:sp>
      <p:sp>
        <p:nvSpPr>
          <p:cNvPr id="3" name="Tijdelijke aanduiding voor dianummer 2">
            <a:extLst>
              <a:ext uri="{FF2B5EF4-FFF2-40B4-BE49-F238E27FC236}">
                <a16:creationId xmlns:a16="http://schemas.microsoft.com/office/drawing/2014/main" id="{0704B841-1587-78E6-9284-B491355E821F}"/>
              </a:ext>
            </a:extLst>
          </p:cNvPr>
          <p:cNvSpPr>
            <a:spLocks noGrp="1"/>
          </p:cNvSpPr>
          <p:nvPr>
            <p:ph type="sldNum" sz="quarter" idx="12"/>
          </p:nvPr>
        </p:nvSpPr>
        <p:spPr/>
        <p:txBody>
          <a:bodyPr/>
          <a:lstStyle/>
          <a:p>
            <a:fld id="{6054F54E-B765-BA4C-B13B-E9FB5CE61C5D}" type="slidenum">
              <a:rPr lang="nl-NL" smtClean="0"/>
              <a:pPr/>
              <a:t>28</a:t>
            </a:fld>
            <a:endParaRPr lang="nl-NL"/>
          </a:p>
        </p:txBody>
      </p:sp>
    </p:spTree>
    <p:extLst>
      <p:ext uri="{BB962C8B-B14F-4D97-AF65-F5344CB8AC3E}">
        <p14:creationId xmlns:p14="http://schemas.microsoft.com/office/powerpoint/2010/main" val="717731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Autofit/>
          </a:bodyPr>
          <a:lstStyle/>
          <a:p>
            <a:r>
              <a:rPr lang="en-GB"/>
              <a:t>Transition</a:t>
            </a:r>
            <a:br>
              <a:rPr lang="en-GB"/>
            </a:br>
            <a:r>
              <a:rPr lang="en-GB" i="1"/>
              <a:t>IC011B/IC257/IC252</a:t>
            </a:r>
          </a:p>
        </p:txBody>
      </p:sp>
      <p:sp>
        <p:nvSpPr>
          <p:cNvPr id="3" name="Tijdelijke aanduiding voor dianummer 2">
            <a:extLst>
              <a:ext uri="{FF2B5EF4-FFF2-40B4-BE49-F238E27FC236}">
                <a16:creationId xmlns:a16="http://schemas.microsoft.com/office/drawing/2014/main" id="{793179EA-9FCD-5E4A-3D56-CC3A9C587CE9}"/>
              </a:ext>
            </a:extLst>
          </p:cNvPr>
          <p:cNvSpPr>
            <a:spLocks noGrp="1"/>
          </p:cNvSpPr>
          <p:nvPr>
            <p:ph type="sldNum" sz="quarter" idx="12"/>
          </p:nvPr>
        </p:nvSpPr>
        <p:spPr/>
        <p:txBody>
          <a:bodyPr/>
          <a:lstStyle/>
          <a:p>
            <a:fld id="{6054F54E-B765-BA4C-B13B-E9FB5CE61C5D}" type="slidenum">
              <a:rPr lang="nl-NL" smtClean="0"/>
              <a:t>29</a:t>
            </a:fld>
            <a:endParaRPr lang="nl-NL"/>
          </a:p>
        </p:txBody>
      </p:sp>
    </p:spTree>
    <p:extLst>
      <p:ext uri="{BB962C8B-B14F-4D97-AF65-F5344CB8AC3E}">
        <p14:creationId xmlns:p14="http://schemas.microsoft.com/office/powerpoint/2010/main" val="2156046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31B86C-7CDC-EBB3-57CD-8F8D8D272510}"/>
              </a:ext>
            </a:extLst>
          </p:cNvPr>
          <p:cNvSpPr>
            <a:spLocks noGrp="1"/>
          </p:cNvSpPr>
          <p:nvPr>
            <p:ph type="title"/>
          </p:nvPr>
        </p:nvSpPr>
        <p:spPr/>
        <p:txBody>
          <a:bodyPr/>
          <a:lstStyle/>
          <a:p>
            <a:r>
              <a:rPr lang="en-GB"/>
              <a:t>Underlying principles for transition</a:t>
            </a:r>
          </a:p>
        </p:txBody>
      </p:sp>
      <p:sp>
        <p:nvSpPr>
          <p:cNvPr id="3" name="Tijdelijke aanduiding voor inhoud 2">
            <a:extLst>
              <a:ext uri="{FF2B5EF4-FFF2-40B4-BE49-F238E27FC236}">
                <a16:creationId xmlns:a16="http://schemas.microsoft.com/office/drawing/2014/main" id="{ACA671A4-BD25-0C04-4054-FEC90C9571CF}"/>
              </a:ext>
            </a:extLst>
          </p:cNvPr>
          <p:cNvSpPr>
            <a:spLocks noGrp="1"/>
          </p:cNvSpPr>
          <p:nvPr>
            <p:ph idx="1"/>
          </p:nvPr>
        </p:nvSpPr>
        <p:spPr>
          <a:xfrm>
            <a:off x="838200" y="1825626"/>
            <a:ext cx="9986319" cy="4381743"/>
          </a:xfrm>
        </p:spPr>
        <p:txBody>
          <a:bodyPr vert="horz" lIns="91440" tIns="45720" rIns="91440" bIns="45720" rtlCol="0" anchor="t">
            <a:normAutofit fontScale="92500" lnSpcReduction="20000"/>
          </a:bodyPr>
          <a:lstStyle/>
          <a:p>
            <a:pPr marL="514350" indent="-514350">
              <a:buFont typeface="+mj-lt"/>
              <a:buAutoNum type="arabicPeriod"/>
            </a:pPr>
            <a:r>
              <a:rPr lang="en-GB"/>
              <a:t>Metering notifications that are received </a:t>
            </a:r>
            <a:r>
              <a:rPr lang="en-GB" b="1"/>
              <a:t>before the functional go live (FGL = 01-01-2025) </a:t>
            </a:r>
            <a:r>
              <a:rPr lang="en-GB"/>
              <a:t>for Tranche 3 are processed in accordance with the </a:t>
            </a:r>
            <a:r>
              <a:rPr lang="en-GB" b="1"/>
              <a:t>existing processes</a:t>
            </a:r>
          </a:p>
          <a:p>
            <a:pPr marL="514350" indent="-514350">
              <a:buFont typeface="+mj-lt"/>
              <a:buAutoNum type="arabicPeriod"/>
            </a:pPr>
            <a:r>
              <a:rPr lang="en-GB"/>
              <a:t>Metering notifications that are received </a:t>
            </a:r>
            <a:r>
              <a:rPr lang="en-GB" b="1"/>
              <a:t>after the functional go live (FGL = 01-01-2025) </a:t>
            </a:r>
            <a:r>
              <a:rPr lang="en-GB"/>
              <a:t>for Tranche 3, will be processed in accordance with the </a:t>
            </a:r>
            <a:r>
              <a:rPr lang="en-GB" b="1"/>
              <a:t>new processes</a:t>
            </a:r>
            <a:r>
              <a:rPr lang="en-GB"/>
              <a:t>; also if the measurement data </a:t>
            </a:r>
            <a:r>
              <a:rPr lang="en-GB" b="1"/>
              <a:t>relates to a period prior to the FGL</a:t>
            </a:r>
          </a:p>
          <a:p>
            <a:pPr marL="514350" indent="-514350">
              <a:buFont typeface="+mj-lt"/>
              <a:buAutoNum type="arabicPeriod"/>
            </a:pPr>
            <a:r>
              <a:rPr lang="en-GB"/>
              <a:t>Moment that the metering notifications are sent by MRP will be the same as the moment of receipt by SO</a:t>
            </a:r>
            <a:r>
              <a:rPr lang="en-GB" baseline="30000"/>
              <a:t>*</a:t>
            </a:r>
          </a:p>
          <a:p>
            <a:pPr marL="514350" indent="-514350">
              <a:buFont typeface="+mj-lt"/>
              <a:buAutoNum type="arabicPeriod"/>
            </a:pPr>
            <a:r>
              <a:rPr lang="en-GB">
                <a:latin typeface="Segoe UI"/>
                <a:cs typeface="Segoe UI"/>
              </a:rPr>
              <a:t>Settlements of grid interface points between system operators will remain 'as is' and (thus) bilateral</a:t>
            </a:r>
          </a:p>
          <a:p>
            <a:pPr marL="0" indent="0">
              <a:buNone/>
            </a:pPr>
            <a:endParaRPr lang="nl-NL" baseline="30000"/>
          </a:p>
          <a:p>
            <a:pPr marL="0" indent="0">
              <a:buNone/>
            </a:pPr>
            <a:r>
              <a:rPr lang="en-GB" sz="1600"/>
              <a:t>* In other words: it is assumed that the notifications are processed immediately and that there is no noteworthy processing time. This is the case for all notifications, excluding incidents</a:t>
            </a:r>
          </a:p>
          <a:p>
            <a:endParaRPr lang="nl-NL"/>
          </a:p>
          <a:p>
            <a:endParaRPr lang="nl-NL"/>
          </a:p>
        </p:txBody>
      </p:sp>
      <p:sp>
        <p:nvSpPr>
          <p:cNvPr id="4" name="Tijdelijke aanduiding voor dianummer 3">
            <a:extLst>
              <a:ext uri="{FF2B5EF4-FFF2-40B4-BE49-F238E27FC236}">
                <a16:creationId xmlns:a16="http://schemas.microsoft.com/office/drawing/2014/main" id="{5E28D59F-3C1D-996F-E715-EFD94C80B31A}"/>
              </a:ext>
            </a:extLst>
          </p:cNvPr>
          <p:cNvSpPr>
            <a:spLocks noGrp="1"/>
          </p:cNvSpPr>
          <p:nvPr>
            <p:ph type="sldNum" sz="quarter" idx="12"/>
          </p:nvPr>
        </p:nvSpPr>
        <p:spPr/>
        <p:txBody>
          <a:bodyPr/>
          <a:lstStyle/>
          <a:p>
            <a:fld id="{6054F54E-B765-BA4C-B13B-E9FB5CE61C5D}" type="slidenum">
              <a:rPr lang="nl-NL" smtClean="0"/>
              <a:pPr/>
              <a:t>30</a:t>
            </a:fld>
            <a:endParaRPr lang="nl-NL"/>
          </a:p>
        </p:txBody>
      </p:sp>
    </p:spTree>
    <p:extLst>
      <p:ext uri="{BB962C8B-B14F-4D97-AF65-F5344CB8AC3E}">
        <p14:creationId xmlns:p14="http://schemas.microsoft.com/office/powerpoint/2010/main" val="1568778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FF65DB-7D27-39AE-C93F-137D203D4787}"/>
              </a:ext>
            </a:extLst>
          </p:cNvPr>
          <p:cNvSpPr>
            <a:spLocks noGrp="1"/>
          </p:cNvSpPr>
          <p:nvPr>
            <p:ph type="title"/>
          </p:nvPr>
        </p:nvSpPr>
        <p:spPr>
          <a:xfrm>
            <a:off x="838200" y="234290"/>
            <a:ext cx="9986319" cy="1325563"/>
          </a:xfrm>
        </p:spPr>
        <p:txBody>
          <a:bodyPr/>
          <a:lstStyle/>
          <a:p>
            <a:r>
              <a:rPr lang="en-GB"/>
              <a:t>Telemetry electricity</a:t>
            </a:r>
          </a:p>
        </p:txBody>
      </p:sp>
      <p:sp>
        <p:nvSpPr>
          <p:cNvPr id="4" name="Stroomdiagram: Beslissing 3">
            <a:extLst>
              <a:ext uri="{FF2B5EF4-FFF2-40B4-BE49-F238E27FC236}">
                <a16:creationId xmlns:a16="http://schemas.microsoft.com/office/drawing/2014/main" id="{0ACE210A-9429-A036-A5F6-4E788E89DCA5}"/>
              </a:ext>
            </a:extLst>
          </p:cNvPr>
          <p:cNvSpPr/>
          <p:nvPr/>
        </p:nvSpPr>
        <p:spPr>
          <a:xfrm>
            <a:off x="2735792" y="2079811"/>
            <a:ext cx="1800000" cy="1080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a:t>Date metering notification received </a:t>
            </a:r>
          </a:p>
          <a:p>
            <a:pPr algn="ctr"/>
            <a:r>
              <a:rPr lang="en-GB" sz="800"/>
              <a:t>&gt;= FGL-TR3</a:t>
            </a:r>
          </a:p>
        </p:txBody>
      </p:sp>
      <p:sp>
        <p:nvSpPr>
          <p:cNvPr id="5" name="Stroomdiagram: Beslissing 4">
            <a:extLst>
              <a:ext uri="{FF2B5EF4-FFF2-40B4-BE49-F238E27FC236}">
                <a16:creationId xmlns:a16="http://schemas.microsoft.com/office/drawing/2014/main" id="{13AAEA08-D2B7-BDED-8CAC-385D81FEA784}"/>
              </a:ext>
            </a:extLst>
          </p:cNvPr>
          <p:cNvSpPr/>
          <p:nvPr/>
        </p:nvSpPr>
        <p:spPr>
          <a:xfrm>
            <a:off x="5109478" y="2078052"/>
            <a:ext cx="1851487" cy="1080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a:t>Consumption period* is prior to FGL-TR-3</a:t>
            </a:r>
          </a:p>
        </p:txBody>
      </p:sp>
      <p:sp>
        <p:nvSpPr>
          <p:cNvPr id="6" name="Stroomdiagram: Beslissing 5">
            <a:extLst>
              <a:ext uri="{FF2B5EF4-FFF2-40B4-BE49-F238E27FC236}">
                <a16:creationId xmlns:a16="http://schemas.microsoft.com/office/drawing/2014/main" id="{7A91C030-0F4F-F007-259C-49405E7E1107}"/>
              </a:ext>
            </a:extLst>
          </p:cNvPr>
          <p:cNvSpPr/>
          <p:nvPr/>
        </p:nvSpPr>
        <p:spPr>
          <a:xfrm>
            <a:off x="7686583" y="2084402"/>
            <a:ext cx="1800000" cy="1080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a:t>Ongoing IC011B case** concerning this consumption period?</a:t>
            </a:r>
          </a:p>
        </p:txBody>
      </p:sp>
      <p:sp>
        <p:nvSpPr>
          <p:cNvPr id="8" name="Rechthoek 7">
            <a:extLst>
              <a:ext uri="{FF2B5EF4-FFF2-40B4-BE49-F238E27FC236}">
                <a16:creationId xmlns:a16="http://schemas.microsoft.com/office/drawing/2014/main" id="{D85050F0-FB25-E0CA-093C-6E024F652198}"/>
              </a:ext>
            </a:extLst>
          </p:cNvPr>
          <p:cNvSpPr/>
          <p:nvPr/>
        </p:nvSpPr>
        <p:spPr>
          <a:xfrm>
            <a:off x="10053004" y="2084400"/>
            <a:ext cx="1800000" cy="108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End IC011B case</a:t>
            </a:r>
          </a:p>
        </p:txBody>
      </p:sp>
      <p:sp>
        <p:nvSpPr>
          <p:cNvPr id="9" name="Rechthoek 8">
            <a:extLst>
              <a:ext uri="{FF2B5EF4-FFF2-40B4-BE49-F238E27FC236}">
                <a16:creationId xmlns:a16="http://schemas.microsoft.com/office/drawing/2014/main" id="{B46EB54C-5945-14A0-A414-067D11EB742D}"/>
              </a:ext>
            </a:extLst>
          </p:cNvPr>
          <p:cNvSpPr/>
          <p:nvPr/>
        </p:nvSpPr>
        <p:spPr>
          <a:xfrm>
            <a:off x="10054481" y="3777712"/>
            <a:ext cx="1800000" cy="108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Process in accordance with settlement process measurement errors GV (IC252)</a:t>
            </a:r>
          </a:p>
          <a:p>
            <a:pPr algn="ctr"/>
            <a:r>
              <a:rPr lang="en-GB" sz="1200" dirty="0"/>
              <a:t>(only VSN N41)</a:t>
            </a:r>
          </a:p>
        </p:txBody>
      </p:sp>
      <p:cxnSp>
        <p:nvCxnSpPr>
          <p:cNvPr id="11" name="Verbindingslijn: gebogen 10">
            <a:extLst>
              <a:ext uri="{FF2B5EF4-FFF2-40B4-BE49-F238E27FC236}">
                <a16:creationId xmlns:a16="http://schemas.microsoft.com/office/drawing/2014/main" id="{4DFF76A5-AF2D-0EAC-051F-8417127752DA}"/>
              </a:ext>
            </a:extLst>
          </p:cNvPr>
          <p:cNvCxnSpPr>
            <a:cxnSpLocks/>
            <a:stCxn id="4" idx="3"/>
            <a:endCxn id="5" idx="1"/>
          </p:cNvCxnSpPr>
          <p:nvPr/>
        </p:nvCxnSpPr>
        <p:spPr>
          <a:xfrm flipV="1">
            <a:off x="4535792" y="2618052"/>
            <a:ext cx="573686" cy="175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Verbindingslijn: gebogen 19">
            <a:extLst>
              <a:ext uri="{FF2B5EF4-FFF2-40B4-BE49-F238E27FC236}">
                <a16:creationId xmlns:a16="http://schemas.microsoft.com/office/drawing/2014/main" id="{2826427D-2624-E735-8278-2A1D80F92518}"/>
              </a:ext>
            </a:extLst>
          </p:cNvPr>
          <p:cNvCxnSpPr>
            <a:cxnSpLocks/>
            <a:stCxn id="5" idx="3"/>
            <a:endCxn id="6" idx="1"/>
          </p:cNvCxnSpPr>
          <p:nvPr/>
        </p:nvCxnSpPr>
        <p:spPr>
          <a:xfrm>
            <a:off x="6960965" y="2618052"/>
            <a:ext cx="725618" cy="635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Verbindingslijn: gebogen 24">
            <a:extLst>
              <a:ext uri="{FF2B5EF4-FFF2-40B4-BE49-F238E27FC236}">
                <a16:creationId xmlns:a16="http://schemas.microsoft.com/office/drawing/2014/main" id="{65459A94-F8F3-7919-7048-25D9CE9C0906}"/>
              </a:ext>
            </a:extLst>
          </p:cNvPr>
          <p:cNvCxnSpPr>
            <a:cxnSpLocks/>
            <a:stCxn id="6" idx="3"/>
            <a:endCxn id="8" idx="1"/>
          </p:cNvCxnSpPr>
          <p:nvPr/>
        </p:nvCxnSpPr>
        <p:spPr>
          <a:xfrm flipV="1">
            <a:off x="9486583" y="2624400"/>
            <a:ext cx="566421" cy="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Verbindingslijn: gebogen 31">
            <a:extLst>
              <a:ext uri="{FF2B5EF4-FFF2-40B4-BE49-F238E27FC236}">
                <a16:creationId xmlns:a16="http://schemas.microsoft.com/office/drawing/2014/main" id="{89F6DB01-8554-52D6-0B2C-ED4436A0C20B}"/>
              </a:ext>
            </a:extLst>
          </p:cNvPr>
          <p:cNvCxnSpPr>
            <a:cxnSpLocks/>
            <a:stCxn id="8" idx="2"/>
            <a:endCxn id="9" idx="0"/>
          </p:cNvCxnSpPr>
          <p:nvPr/>
        </p:nvCxnSpPr>
        <p:spPr>
          <a:xfrm rot="16200000" flipH="1">
            <a:off x="10647086" y="3470317"/>
            <a:ext cx="613312" cy="147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Verbindingslijn: gebogen 35">
            <a:extLst>
              <a:ext uri="{FF2B5EF4-FFF2-40B4-BE49-F238E27FC236}">
                <a16:creationId xmlns:a16="http://schemas.microsoft.com/office/drawing/2014/main" id="{21B479EE-3FE6-28F8-E5E7-F0FC73ADF622}"/>
              </a:ext>
            </a:extLst>
          </p:cNvPr>
          <p:cNvCxnSpPr>
            <a:cxnSpLocks/>
            <a:stCxn id="6" idx="2"/>
            <a:endCxn id="9" idx="1"/>
          </p:cNvCxnSpPr>
          <p:nvPr/>
        </p:nvCxnSpPr>
        <p:spPr>
          <a:xfrm rot="16200000" flipH="1">
            <a:off x="8743877" y="3007108"/>
            <a:ext cx="1153310" cy="14678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Stroomdiagram: Beslissing 38">
            <a:extLst>
              <a:ext uri="{FF2B5EF4-FFF2-40B4-BE49-F238E27FC236}">
                <a16:creationId xmlns:a16="http://schemas.microsoft.com/office/drawing/2014/main" id="{7D2F8C3A-D23D-D058-57DD-6E233480CE06}"/>
              </a:ext>
            </a:extLst>
          </p:cNvPr>
          <p:cNvSpPr/>
          <p:nvPr/>
        </p:nvSpPr>
        <p:spPr>
          <a:xfrm>
            <a:off x="4775021" y="3777399"/>
            <a:ext cx="2536466" cy="1080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a:t>Date metering notification received &gt;=5 calendar months after consumption period?</a:t>
            </a:r>
          </a:p>
        </p:txBody>
      </p:sp>
      <p:sp>
        <p:nvSpPr>
          <p:cNvPr id="51" name="Rechthoek 50">
            <a:extLst>
              <a:ext uri="{FF2B5EF4-FFF2-40B4-BE49-F238E27FC236}">
                <a16:creationId xmlns:a16="http://schemas.microsoft.com/office/drawing/2014/main" id="{CC3C42C4-8F2B-1B1B-907F-1D17CD4664DE}"/>
              </a:ext>
            </a:extLst>
          </p:cNvPr>
          <p:cNvSpPr/>
          <p:nvPr/>
        </p:nvSpPr>
        <p:spPr>
          <a:xfrm>
            <a:off x="589102" y="2078052"/>
            <a:ext cx="1692000" cy="108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t>Receipt metering notification for TMT allocation point (MSN N20; VSN N41)</a:t>
            </a:r>
          </a:p>
        </p:txBody>
      </p:sp>
      <p:cxnSp>
        <p:nvCxnSpPr>
          <p:cNvPr id="52" name="Verbindingslijn: gebogen 51">
            <a:extLst>
              <a:ext uri="{FF2B5EF4-FFF2-40B4-BE49-F238E27FC236}">
                <a16:creationId xmlns:a16="http://schemas.microsoft.com/office/drawing/2014/main" id="{FB344845-EA2F-EB82-E06C-2A47C59B359C}"/>
              </a:ext>
            </a:extLst>
          </p:cNvPr>
          <p:cNvCxnSpPr>
            <a:cxnSpLocks/>
            <a:stCxn id="51" idx="3"/>
            <a:endCxn id="4" idx="1"/>
          </p:cNvCxnSpPr>
          <p:nvPr/>
        </p:nvCxnSpPr>
        <p:spPr>
          <a:xfrm>
            <a:off x="2281102" y="2618052"/>
            <a:ext cx="454690" cy="175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Verbindingslijn: gebogen 60">
            <a:extLst>
              <a:ext uri="{FF2B5EF4-FFF2-40B4-BE49-F238E27FC236}">
                <a16:creationId xmlns:a16="http://schemas.microsoft.com/office/drawing/2014/main" id="{319FC2D0-7B7F-E7FF-E0AF-606E911013D4}"/>
              </a:ext>
            </a:extLst>
          </p:cNvPr>
          <p:cNvCxnSpPr>
            <a:cxnSpLocks/>
            <a:stCxn id="39" idx="3"/>
            <a:endCxn id="9" idx="1"/>
          </p:cNvCxnSpPr>
          <p:nvPr/>
        </p:nvCxnSpPr>
        <p:spPr>
          <a:xfrm>
            <a:off x="7311487" y="4317399"/>
            <a:ext cx="2742994" cy="31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Verbindingslijn: gebogen 65">
            <a:extLst>
              <a:ext uri="{FF2B5EF4-FFF2-40B4-BE49-F238E27FC236}">
                <a16:creationId xmlns:a16="http://schemas.microsoft.com/office/drawing/2014/main" id="{771F52A2-3721-A227-A48A-F97EDFC26B5B}"/>
              </a:ext>
            </a:extLst>
          </p:cNvPr>
          <p:cNvCxnSpPr>
            <a:cxnSpLocks/>
            <a:stCxn id="5" idx="2"/>
            <a:endCxn id="39" idx="0"/>
          </p:cNvCxnSpPr>
          <p:nvPr/>
        </p:nvCxnSpPr>
        <p:spPr>
          <a:xfrm rot="16200000" flipH="1">
            <a:off x="5729565" y="3463709"/>
            <a:ext cx="619347" cy="803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Tekstvak 69">
            <a:extLst>
              <a:ext uri="{FF2B5EF4-FFF2-40B4-BE49-F238E27FC236}">
                <a16:creationId xmlns:a16="http://schemas.microsoft.com/office/drawing/2014/main" id="{5A36B130-B7F0-F806-580D-258A984EABD1}"/>
              </a:ext>
            </a:extLst>
          </p:cNvPr>
          <p:cNvSpPr txBox="1"/>
          <p:nvPr/>
        </p:nvSpPr>
        <p:spPr>
          <a:xfrm>
            <a:off x="4417571" y="2371831"/>
            <a:ext cx="598704" cy="246221"/>
          </a:xfrm>
          <a:prstGeom prst="rect">
            <a:avLst/>
          </a:prstGeom>
          <a:noFill/>
        </p:spPr>
        <p:txBody>
          <a:bodyPr wrap="square" rtlCol="0">
            <a:spAutoFit/>
          </a:bodyPr>
          <a:lstStyle/>
          <a:p>
            <a:pPr algn="ctr"/>
            <a:r>
              <a:rPr lang="en-GB" sz="1000"/>
              <a:t>yes</a:t>
            </a:r>
          </a:p>
        </p:txBody>
      </p:sp>
      <p:sp>
        <p:nvSpPr>
          <p:cNvPr id="71" name="Tekstvak 70">
            <a:extLst>
              <a:ext uri="{FF2B5EF4-FFF2-40B4-BE49-F238E27FC236}">
                <a16:creationId xmlns:a16="http://schemas.microsoft.com/office/drawing/2014/main" id="{8FD31469-DA93-7AC9-963B-D17E7DA82E92}"/>
              </a:ext>
            </a:extLst>
          </p:cNvPr>
          <p:cNvSpPr txBox="1"/>
          <p:nvPr/>
        </p:nvSpPr>
        <p:spPr>
          <a:xfrm>
            <a:off x="6963123" y="2364223"/>
            <a:ext cx="409775" cy="246221"/>
          </a:xfrm>
          <a:prstGeom prst="rect">
            <a:avLst/>
          </a:prstGeom>
          <a:noFill/>
        </p:spPr>
        <p:txBody>
          <a:bodyPr wrap="square" rtlCol="0">
            <a:spAutoFit/>
          </a:bodyPr>
          <a:lstStyle/>
          <a:p>
            <a:r>
              <a:rPr lang="en-GB" sz="1000"/>
              <a:t>yes</a:t>
            </a:r>
          </a:p>
        </p:txBody>
      </p:sp>
      <p:sp>
        <p:nvSpPr>
          <p:cNvPr id="72" name="Tekstvak 71">
            <a:extLst>
              <a:ext uri="{FF2B5EF4-FFF2-40B4-BE49-F238E27FC236}">
                <a16:creationId xmlns:a16="http://schemas.microsoft.com/office/drawing/2014/main" id="{D5F3DC1B-50ED-27BC-A0D8-00D6CFCCFD0E}"/>
              </a:ext>
            </a:extLst>
          </p:cNvPr>
          <p:cNvSpPr txBox="1"/>
          <p:nvPr/>
        </p:nvSpPr>
        <p:spPr>
          <a:xfrm>
            <a:off x="9525681" y="2371831"/>
            <a:ext cx="458651" cy="246221"/>
          </a:xfrm>
          <a:prstGeom prst="rect">
            <a:avLst/>
          </a:prstGeom>
          <a:noFill/>
        </p:spPr>
        <p:txBody>
          <a:bodyPr wrap="square" rtlCol="0">
            <a:spAutoFit/>
          </a:bodyPr>
          <a:lstStyle/>
          <a:p>
            <a:r>
              <a:rPr lang="en-GB" sz="1000"/>
              <a:t>yes</a:t>
            </a:r>
          </a:p>
        </p:txBody>
      </p:sp>
      <p:sp>
        <p:nvSpPr>
          <p:cNvPr id="97" name="Rechthoek 96">
            <a:extLst>
              <a:ext uri="{FF2B5EF4-FFF2-40B4-BE49-F238E27FC236}">
                <a16:creationId xmlns:a16="http://schemas.microsoft.com/office/drawing/2014/main" id="{70BB1E91-8C58-3E8A-0E5B-F6F5983B2A68}"/>
              </a:ext>
            </a:extLst>
          </p:cNvPr>
          <p:cNvSpPr/>
          <p:nvPr/>
        </p:nvSpPr>
        <p:spPr>
          <a:xfrm>
            <a:off x="10103724" y="5022332"/>
            <a:ext cx="1800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Process in accordance with reconciliation TMT (IC257)</a:t>
            </a:r>
          </a:p>
        </p:txBody>
      </p:sp>
      <p:cxnSp>
        <p:nvCxnSpPr>
          <p:cNvPr id="98" name="Verbindingslijn: gebogen 97">
            <a:extLst>
              <a:ext uri="{FF2B5EF4-FFF2-40B4-BE49-F238E27FC236}">
                <a16:creationId xmlns:a16="http://schemas.microsoft.com/office/drawing/2014/main" id="{CD80CE9F-9CB2-0215-D8B6-268BC98FF19E}"/>
              </a:ext>
            </a:extLst>
          </p:cNvPr>
          <p:cNvCxnSpPr>
            <a:cxnSpLocks/>
            <a:stCxn id="39" idx="2"/>
            <a:endCxn id="97" idx="1"/>
          </p:cNvCxnSpPr>
          <p:nvPr/>
        </p:nvCxnSpPr>
        <p:spPr>
          <a:xfrm rot="16200000" flipH="1">
            <a:off x="7811023" y="3089630"/>
            <a:ext cx="524933" cy="406047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07" name="Tekstvak 106">
            <a:extLst>
              <a:ext uri="{FF2B5EF4-FFF2-40B4-BE49-F238E27FC236}">
                <a16:creationId xmlns:a16="http://schemas.microsoft.com/office/drawing/2014/main" id="{00CE75ED-63B4-C396-B846-AC46D9DD30E4}"/>
              </a:ext>
            </a:extLst>
          </p:cNvPr>
          <p:cNvSpPr txBox="1"/>
          <p:nvPr/>
        </p:nvSpPr>
        <p:spPr>
          <a:xfrm>
            <a:off x="7311487" y="4071181"/>
            <a:ext cx="598704" cy="246221"/>
          </a:xfrm>
          <a:prstGeom prst="rect">
            <a:avLst/>
          </a:prstGeom>
          <a:noFill/>
        </p:spPr>
        <p:txBody>
          <a:bodyPr wrap="square" rtlCol="0">
            <a:spAutoFit/>
          </a:bodyPr>
          <a:lstStyle/>
          <a:p>
            <a:r>
              <a:rPr lang="en-GB" sz="1000"/>
              <a:t>yes</a:t>
            </a:r>
          </a:p>
        </p:txBody>
      </p:sp>
      <p:sp>
        <p:nvSpPr>
          <p:cNvPr id="108" name="Tekstvak 107">
            <a:extLst>
              <a:ext uri="{FF2B5EF4-FFF2-40B4-BE49-F238E27FC236}">
                <a16:creationId xmlns:a16="http://schemas.microsoft.com/office/drawing/2014/main" id="{A1DFAF83-A212-FA05-F07F-DF1D8E21790E}"/>
              </a:ext>
            </a:extLst>
          </p:cNvPr>
          <p:cNvSpPr txBox="1"/>
          <p:nvPr/>
        </p:nvSpPr>
        <p:spPr>
          <a:xfrm>
            <a:off x="5942352" y="4857400"/>
            <a:ext cx="598704" cy="246221"/>
          </a:xfrm>
          <a:prstGeom prst="rect">
            <a:avLst/>
          </a:prstGeom>
          <a:noFill/>
        </p:spPr>
        <p:txBody>
          <a:bodyPr wrap="square" rtlCol="0">
            <a:spAutoFit/>
          </a:bodyPr>
          <a:lstStyle/>
          <a:p>
            <a:pPr algn="ctr"/>
            <a:r>
              <a:rPr lang="en-GB" sz="1000"/>
              <a:t>no</a:t>
            </a:r>
          </a:p>
        </p:txBody>
      </p:sp>
      <p:sp>
        <p:nvSpPr>
          <p:cNvPr id="109" name="Tekstvak 108">
            <a:extLst>
              <a:ext uri="{FF2B5EF4-FFF2-40B4-BE49-F238E27FC236}">
                <a16:creationId xmlns:a16="http://schemas.microsoft.com/office/drawing/2014/main" id="{2DD1DCF2-6003-E1F0-9BB6-D9E2F2A9B0D2}"/>
              </a:ext>
            </a:extLst>
          </p:cNvPr>
          <p:cNvSpPr txBox="1"/>
          <p:nvPr/>
        </p:nvSpPr>
        <p:spPr>
          <a:xfrm>
            <a:off x="5942352" y="3117967"/>
            <a:ext cx="598704" cy="246221"/>
          </a:xfrm>
          <a:prstGeom prst="rect">
            <a:avLst/>
          </a:prstGeom>
          <a:noFill/>
        </p:spPr>
        <p:txBody>
          <a:bodyPr wrap="square" rtlCol="0">
            <a:spAutoFit/>
          </a:bodyPr>
          <a:lstStyle/>
          <a:p>
            <a:pPr algn="ctr"/>
            <a:r>
              <a:rPr lang="en-GB" sz="1000"/>
              <a:t>no</a:t>
            </a:r>
          </a:p>
        </p:txBody>
      </p:sp>
      <p:sp>
        <p:nvSpPr>
          <p:cNvPr id="110" name="Tekstvak 109">
            <a:extLst>
              <a:ext uri="{FF2B5EF4-FFF2-40B4-BE49-F238E27FC236}">
                <a16:creationId xmlns:a16="http://schemas.microsoft.com/office/drawing/2014/main" id="{1CDE8AD8-F595-2F81-3074-D87E5B287150}"/>
              </a:ext>
            </a:extLst>
          </p:cNvPr>
          <p:cNvSpPr txBox="1"/>
          <p:nvPr/>
        </p:nvSpPr>
        <p:spPr>
          <a:xfrm>
            <a:off x="8447678" y="3138716"/>
            <a:ext cx="598704" cy="246221"/>
          </a:xfrm>
          <a:prstGeom prst="rect">
            <a:avLst/>
          </a:prstGeom>
          <a:noFill/>
        </p:spPr>
        <p:txBody>
          <a:bodyPr wrap="square" rtlCol="0">
            <a:spAutoFit/>
          </a:bodyPr>
          <a:lstStyle/>
          <a:p>
            <a:pPr algn="ctr"/>
            <a:r>
              <a:rPr lang="en-GB" sz="1000"/>
              <a:t>no</a:t>
            </a:r>
          </a:p>
        </p:txBody>
      </p:sp>
      <p:cxnSp>
        <p:nvCxnSpPr>
          <p:cNvPr id="111" name="Verbindingslijn: gebogen 110">
            <a:extLst>
              <a:ext uri="{FF2B5EF4-FFF2-40B4-BE49-F238E27FC236}">
                <a16:creationId xmlns:a16="http://schemas.microsoft.com/office/drawing/2014/main" id="{0B128DA7-C91B-1663-782F-B43A34339384}"/>
              </a:ext>
            </a:extLst>
          </p:cNvPr>
          <p:cNvCxnSpPr>
            <a:cxnSpLocks/>
            <a:stCxn id="4" idx="2"/>
            <a:endCxn id="123" idx="1"/>
          </p:cNvCxnSpPr>
          <p:nvPr/>
        </p:nvCxnSpPr>
        <p:spPr>
          <a:xfrm rot="16200000" flipH="1">
            <a:off x="5308653" y="1486950"/>
            <a:ext cx="3122210" cy="64679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14" name="Tekstvak 113">
            <a:extLst>
              <a:ext uri="{FF2B5EF4-FFF2-40B4-BE49-F238E27FC236}">
                <a16:creationId xmlns:a16="http://schemas.microsoft.com/office/drawing/2014/main" id="{05F8D535-AB67-0472-C6C0-431CD3FDF61E}"/>
              </a:ext>
            </a:extLst>
          </p:cNvPr>
          <p:cNvSpPr txBox="1"/>
          <p:nvPr/>
        </p:nvSpPr>
        <p:spPr>
          <a:xfrm>
            <a:off x="3565210" y="3149521"/>
            <a:ext cx="598704" cy="246221"/>
          </a:xfrm>
          <a:prstGeom prst="rect">
            <a:avLst/>
          </a:prstGeom>
          <a:noFill/>
        </p:spPr>
        <p:txBody>
          <a:bodyPr wrap="square" rtlCol="0">
            <a:spAutoFit/>
          </a:bodyPr>
          <a:lstStyle/>
          <a:p>
            <a:pPr algn="ctr"/>
            <a:r>
              <a:rPr lang="en-GB" sz="1000"/>
              <a:t>no</a:t>
            </a:r>
          </a:p>
        </p:txBody>
      </p:sp>
      <p:sp>
        <p:nvSpPr>
          <p:cNvPr id="123" name="Rechthoek 122">
            <a:extLst>
              <a:ext uri="{FF2B5EF4-FFF2-40B4-BE49-F238E27FC236}">
                <a16:creationId xmlns:a16="http://schemas.microsoft.com/office/drawing/2014/main" id="{1F0C36D9-DB6F-2B00-01EC-D02390810BD7}"/>
              </a:ext>
            </a:extLst>
          </p:cNvPr>
          <p:cNvSpPr/>
          <p:nvPr/>
        </p:nvSpPr>
        <p:spPr>
          <a:xfrm>
            <a:off x="10103724" y="5922021"/>
            <a:ext cx="1781175"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Process in accordance with</a:t>
            </a:r>
          </a:p>
          <a:p>
            <a:pPr algn="ctr"/>
            <a:r>
              <a:rPr lang="en-GB" sz="1200"/>
              <a:t>IC011B</a:t>
            </a:r>
          </a:p>
        </p:txBody>
      </p:sp>
      <p:sp>
        <p:nvSpPr>
          <p:cNvPr id="158" name="Ovaal 157">
            <a:extLst>
              <a:ext uri="{FF2B5EF4-FFF2-40B4-BE49-F238E27FC236}">
                <a16:creationId xmlns:a16="http://schemas.microsoft.com/office/drawing/2014/main" id="{35A16449-57B9-15FE-BE49-F5E3BFDB7FE1}"/>
              </a:ext>
            </a:extLst>
          </p:cNvPr>
          <p:cNvSpPr/>
          <p:nvPr/>
        </p:nvSpPr>
        <p:spPr>
          <a:xfrm>
            <a:off x="1054579" y="1153026"/>
            <a:ext cx="756000" cy="66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t>START</a:t>
            </a:r>
          </a:p>
        </p:txBody>
      </p:sp>
      <p:cxnSp>
        <p:nvCxnSpPr>
          <p:cNvPr id="159" name="Verbindingslijn: gebogen 158">
            <a:extLst>
              <a:ext uri="{FF2B5EF4-FFF2-40B4-BE49-F238E27FC236}">
                <a16:creationId xmlns:a16="http://schemas.microsoft.com/office/drawing/2014/main" id="{B5DDAFA7-DCE9-4372-C80C-1B1A9F2E3786}"/>
              </a:ext>
            </a:extLst>
          </p:cNvPr>
          <p:cNvCxnSpPr>
            <a:cxnSpLocks/>
            <a:stCxn id="158" idx="4"/>
            <a:endCxn id="51" idx="0"/>
          </p:cNvCxnSpPr>
          <p:nvPr/>
        </p:nvCxnSpPr>
        <p:spPr>
          <a:xfrm rot="16200000" flipH="1">
            <a:off x="1302718" y="1945668"/>
            <a:ext cx="262244" cy="252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A5A0B8B8-78A8-61DE-BFF1-2C61B1043F44}"/>
              </a:ext>
            </a:extLst>
          </p:cNvPr>
          <p:cNvSpPr txBox="1"/>
          <p:nvPr/>
        </p:nvSpPr>
        <p:spPr>
          <a:xfrm>
            <a:off x="590403" y="4613251"/>
            <a:ext cx="2886723" cy="1631216"/>
          </a:xfrm>
          <a:prstGeom prst="rect">
            <a:avLst/>
          </a:prstGeom>
          <a:solidFill>
            <a:schemeClr val="bg1">
              <a:lumMod val="95000"/>
            </a:schemeClr>
          </a:solidFill>
        </p:spPr>
        <p:txBody>
          <a:bodyPr wrap="square" rtlCol="0">
            <a:spAutoFit/>
          </a:bodyPr>
          <a:lstStyle/>
          <a:p>
            <a:r>
              <a:rPr lang="en-GB" sz="1000"/>
              <a:t>* In terms of telemetry, the period must be entirely before (or after) the GL-TR3 date per definition. This can overlap for profiles, and it is relevant to use a start/end date for the period.</a:t>
            </a:r>
          </a:p>
          <a:p>
            <a:r>
              <a:rPr lang="en-GB" sz="1000"/>
              <a:t>** Ongoing case = no definitive settlement request via IC011B for the same consumption period for a previously received correction.</a:t>
            </a:r>
          </a:p>
          <a:p>
            <a:endParaRPr lang="nl-NL" sz="1000"/>
          </a:p>
          <a:p>
            <a:r>
              <a:rPr lang="en-GB" sz="1000"/>
              <a:t>FGL = functional go live</a:t>
            </a:r>
          </a:p>
        </p:txBody>
      </p:sp>
      <p:sp>
        <p:nvSpPr>
          <p:cNvPr id="3" name="Tijdelijke aanduiding voor dianummer 2">
            <a:extLst>
              <a:ext uri="{FF2B5EF4-FFF2-40B4-BE49-F238E27FC236}">
                <a16:creationId xmlns:a16="http://schemas.microsoft.com/office/drawing/2014/main" id="{CB090517-5EA7-EC52-73E5-FAB2A3588BA1}"/>
              </a:ext>
            </a:extLst>
          </p:cNvPr>
          <p:cNvSpPr>
            <a:spLocks noGrp="1"/>
          </p:cNvSpPr>
          <p:nvPr>
            <p:ph type="sldNum" sz="quarter" idx="12"/>
          </p:nvPr>
        </p:nvSpPr>
        <p:spPr/>
        <p:txBody>
          <a:bodyPr/>
          <a:lstStyle/>
          <a:p>
            <a:fld id="{6054F54E-B765-BA4C-B13B-E9FB5CE61C5D}" type="slidenum">
              <a:rPr lang="nl-NL" smtClean="0"/>
              <a:pPr/>
              <a:t>31</a:t>
            </a:fld>
            <a:endParaRPr lang="nl-NL"/>
          </a:p>
        </p:txBody>
      </p:sp>
    </p:spTree>
    <p:extLst>
      <p:ext uri="{BB962C8B-B14F-4D97-AF65-F5344CB8AC3E}">
        <p14:creationId xmlns:p14="http://schemas.microsoft.com/office/powerpoint/2010/main" val="3214597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CD76B2-7FAB-5760-3E75-817648898B13}"/>
              </a:ext>
            </a:extLst>
          </p:cNvPr>
          <p:cNvSpPr>
            <a:spLocks noGrp="1"/>
          </p:cNvSpPr>
          <p:nvPr>
            <p:ph type="title"/>
          </p:nvPr>
        </p:nvSpPr>
        <p:spPr>
          <a:xfrm>
            <a:off x="2040127" y="384314"/>
            <a:ext cx="6867119" cy="1325563"/>
          </a:xfrm>
        </p:spPr>
        <p:txBody>
          <a:bodyPr/>
          <a:lstStyle/>
          <a:p>
            <a:r>
              <a:rPr lang="en-GB"/>
              <a:t>PRF Electricity (N40)</a:t>
            </a:r>
            <a:br>
              <a:rPr lang="en-GB"/>
            </a:br>
            <a:r>
              <a:rPr lang="en-GB"/>
              <a:t>TMT &amp; PRF Gas (N30; N60)</a:t>
            </a:r>
          </a:p>
        </p:txBody>
      </p:sp>
      <p:sp>
        <p:nvSpPr>
          <p:cNvPr id="4" name="Stroomdiagram: Beslissing 3">
            <a:extLst>
              <a:ext uri="{FF2B5EF4-FFF2-40B4-BE49-F238E27FC236}">
                <a16:creationId xmlns:a16="http://schemas.microsoft.com/office/drawing/2014/main" id="{48BF0D6F-C1F9-C9CF-C3B2-C0E02CDB2580}"/>
              </a:ext>
            </a:extLst>
          </p:cNvPr>
          <p:cNvSpPr/>
          <p:nvPr/>
        </p:nvSpPr>
        <p:spPr>
          <a:xfrm>
            <a:off x="6095999" y="2079811"/>
            <a:ext cx="2217137" cy="1080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Date metering notification received </a:t>
            </a:r>
          </a:p>
          <a:p>
            <a:pPr algn="ctr"/>
            <a:r>
              <a:rPr lang="en-GB" sz="1050"/>
              <a:t>&gt;= FGL-TR3</a:t>
            </a:r>
          </a:p>
        </p:txBody>
      </p:sp>
      <p:sp>
        <p:nvSpPr>
          <p:cNvPr id="5" name="Stroomdiagram: Beslissing 4">
            <a:extLst>
              <a:ext uri="{FF2B5EF4-FFF2-40B4-BE49-F238E27FC236}">
                <a16:creationId xmlns:a16="http://schemas.microsoft.com/office/drawing/2014/main" id="{03BE076A-19A1-461A-CCE7-AB68EF444079}"/>
              </a:ext>
            </a:extLst>
          </p:cNvPr>
          <p:cNvSpPr/>
          <p:nvPr/>
        </p:nvSpPr>
        <p:spPr>
          <a:xfrm>
            <a:off x="2965363" y="2081676"/>
            <a:ext cx="2288287" cy="1080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a:t>Has the reconciliation period expired?</a:t>
            </a:r>
          </a:p>
        </p:txBody>
      </p:sp>
      <p:sp>
        <p:nvSpPr>
          <p:cNvPr id="7" name="Rechthoek 6">
            <a:extLst>
              <a:ext uri="{FF2B5EF4-FFF2-40B4-BE49-F238E27FC236}">
                <a16:creationId xmlns:a16="http://schemas.microsoft.com/office/drawing/2014/main" id="{3C24750A-4BD7-6FF9-5B22-F304D572BDA6}"/>
              </a:ext>
            </a:extLst>
          </p:cNvPr>
          <p:cNvSpPr/>
          <p:nvPr/>
        </p:nvSpPr>
        <p:spPr>
          <a:xfrm>
            <a:off x="9312258" y="2067868"/>
            <a:ext cx="1800000" cy="108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Process in accordance with settlement process measurement errors GV (IC252)</a:t>
            </a:r>
          </a:p>
          <a:p>
            <a:pPr algn="ctr"/>
            <a:r>
              <a:rPr lang="en-GB" sz="1200" dirty="0"/>
              <a:t>(only VSN N30 and N40)</a:t>
            </a:r>
          </a:p>
        </p:txBody>
      </p:sp>
      <p:sp>
        <p:nvSpPr>
          <p:cNvPr id="8" name="Rechthoek 7">
            <a:extLst>
              <a:ext uri="{FF2B5EF4-FFF2-40B4-BE49-F238E27FC236}">
                <a16:creationId xmlns:a16="http://schemas.microsoft.com/office/drawing/2014/main" id="{9D1BC78E-FF37-0DEA-FDF1-5928B61CE34C}"/>
              </a:ext>
            </a:extLst>
          </p:cNvPr>
          <p:cNvSpPr/>
          <p:nvPr/>
        </p:nvSpPr>
        <p:spPr>
          <a:xfrm>
            <a:off x="9321670" y="4707991"/>
            <a:ext cx="1800000" cy="938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Handle in A&amp;R process</a:t>
            </a:r>
          </a:p>
        </p:txBody>
      </p:sp>
      <p:cxnSp>
        <p:nvCxnSpPr>
          <p:cNvPr id="9" name="Verbindingslijn: gebogen 8">
            <a:extLst>
              <a:ext uri="{FF2B5EF4-FFF2-40B4-BE49-F238E27FC236}">
                <a16:creationId xmlns:a16="http://schemas.microsoft.com/office/drawing/2014/main" id="{DD58460D-B0FF-EFCB-628E-A48A84EE9B2D}"/>
              </a:ext>
            </a:extLst>
          </p:cNvPr>
          <p:cNvCxnSpPr>
            <a:cxnSpLocks/>
            <a:stCxn id="15" idx="3"/>
            <a:endCxn id="5" idx="1"/>
          </p:cNvCxnSpPr>
          <p:nvPr/>
        </p:nvCxnSpPr>
        <p:spPr>
          <a:xfrm>
            <a:off x="2338141" y="2619811"/>
            <a:ext cx="627222" cy="186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Verbindingslijn: gebogen 9">
            <a:extLst>
              <a:ext uri="{FF2B5EF4-FFF2-40B4-BE49-F238E27FC236}">
                <a16:creationId xmlns:a16="http://schemas.microsoft.com/office/drawing/2014/main" id="{4585C931-1BB2-CC5D-236C-1B30B5DD59C0}"/>
              </a:ext>
            </a:extLst>
          </p:cNvPr>
          <p:cNvCxnSpPr>
            <a:cxnSpLocks/>
            <a:stCxn id="5" idx="3"/>
            <a:endCxn id="4" idx="1"/>
          </p:cNvCxnSpPr>
          <p:nvPr/>
        </p:nvCxnSpPr>
        <p:spPr>
          <a:xfrm flipV="1">
            <a:off x="5253650" y="2619811"/>
            <a:ext cx="842349" cy="186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hthoek 14">
            <a:extLst>
              <a:ext uri="{FF2B5EF4-FFF2-40B4-BE49-F238E27FC236}">
                <a16:creationId xmlns:a16="http://schemas.microsoft.com/office/drawing/2014/main" id="{21B14E3A-64AD-57EF-AEEC-7D650F768DCC}"/>
              </a:ext>
            </a:extLst>
          </p:cNvPr>
          <p:cNvSpPr/>
          <p:nvPr/>
        </p:nvSpPr>
        <p:spPr>
          <a:xfrm>
            <a:off x="646141" y="2079811"/>
            <a:ext cx="1692000" cy="108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t>Receipt metering notification for Gas or Electricity PRF (MSN N30; VSN N30; N40)</a:t>
            </a:r>
          </a:p>
        </p:txBody>
      </p:sp>
      <p:cxnSp>
        <p:nvCxnSpPr>
          <p:cNvPr id="18" name="Verbindingslijn: gebogen 17">
            <a:extLst>
              <a:ext uri="{FF2B5EF4-FFF2-40B4-BE49-F238E27FC236}">
                <a16:creationId xmlns:a16="http://schemas.microsoft.com/office/drawing/2014/main" id="{2D6C6A78-9F41-8DDE-41A3-754C52A5783D}"/>
              </a:ext>
            </a:extLst>
          </p:cNvPr>
          <p:cNvCxnSpPr>
            <a:cxnSpLocks/>
            <a:stCxn id="5" idx="2"/>
            <a:endCxn id="8" idx="1"/>
          </p:cNvCxnSpPr>
          <p:nvPr/>
        </p:nvCxnSpPr>
        <p:spPr>
          <a:xfrm rot="16200000" flipH="1">
            <a:off x="5707682" y="1563500"/>
            <a:ext cx="2015813" cy="52121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kstvak 19">
            <a:extLst>
              <a:ext uri="{FF2B5EF4-FFF2-40B4-BE49-F238E27FC236}">
                <a16:creationId xmlns:a16="http://schemas.microsoft.com/office/drawing/2014/main" id="{8E052E52-FD22-ADC2-C426-D8D042C11D44}"/>
              </a:ext>
            </a:extLst>
          </p:cNvPr>
          <p:cNvSpPr txBox="1"/>
          <p:nvPr/>
        </p:nvSpPr>
        <p:spPr>
          <a:xfrm>
            <a:off x="5063912" y="2362163"/>
            <a:ext cx="409775" cy="246221"/>
          </a:xfrm>
          <a:prstGeom prst="rect">
            <a:avLst/>
          </a:prstGeom>
          <a:noFill/>
        </p:spPr>
        <p:txBody>
          <a:bodyPr wrap="square" rtlCol="0">
            <a:spAutoFit/>
          </a:bodyPr>
          <a:lstStyle/>
          <a:p>
            <a:r>
              <a:rPr lang="en-GB" sz="1000"/>
              <a:t>yes</a:t>
            </a:r>
          </a:p>
        </p:txBody>
      </p:sp>
      <p:sp>
        <p:nvSpPr>
          <p:cNvPr id="27" name="Tekstvak 26">
            <a:extLst>
              <a:ext uri="{FF2B5EF4-FFF2-40B4-BE49-F238E27FC236}">
                <a16:creationId xmlns:a16="http://schemas.microsoft.com/office/drawing/2014/main" id="{0F829167-6D1D-50D3-4F56-B2A09C8156D1}"/>
              </a:ext>
            </a:extLst>
          </p:cNvPr>
          <p:cNvSpPr txBox="1"/>
          <p:nvPr/>
        </p:nvSpPr>
        <p:spPr>
          <a:xfrm>
            <a:off x="7106615" y="3180381"/>
            <a:ext cx="598704" cy="246221"/>
          </a:xfrm>
          <a:prstGeom prst="rect">
            <a:avLst/>
          </a:prstGeom>
          <a:noFill/>
        </p:spPr>
        <p:txBody>
          <a:bodyPr wrap="square" rtlCol="0">
            <a:spAutoFit/>
          </a:bodyPr>
          <a:lstStyle/>
          <a:p>
            <a:pPr algn="ctr"/>
            <a:r>
              <a:rPr lang="en-GB" sz="1000"/>
              <a:t>no</a:t>
            </a:r>
          </a:p>
        </p:txBody>
      </p:sp>
      <p:cxnSp>
        <p:nvCxnSpPr>
          <p:cNvPr id="28" name="Verbindingslijn: gebogen 27">
            <a:extLst>
              <a:ext uri="{FF2B5EF4-FFF2-40B4-BE49-F238E27FC236}">
                <a16:creationId xmlns:a16="http://schemas.microsoft.com/office/drawing/2014/main" id="{70A62B05-1A71-8EA8-F25F-AC8530F62BC9}"/>
              </a:ext>
            </a:extLst>
          </p:cNvPr>
          <p:cNvCxnSpPr>
            <a:cxnSpLocks/>
            <a:stCxn id="4" idx="3"/>
            <a:endCxn id="7" idx="1"/>
          </p:cNvCxnSpPr>
          <p:nvPr/>
        </p:nvCxnSpPr>
        <p:spPr>
          <a:xfrm flipV="1">
            <a:off x="8313136" y="2607868"/>
            <a:ext cx="999122" cy="1194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kstvak 28">
            <a:extLst>
              <a:ext uri="{FF2B5EF4-FFF2-40B4-BE49-F238E27FC236}">
                <a16:creationId xmlns:a16="http://schemas.microsoft.com/office/drawing/2014/main" id="{5C8414B1-766A-018C-8199-FCC8761A4B59}"/>
              </a:ext>
            </a:extLst>
          </p:cNvPr>
          <p:cNvSpPr txBox="1"/>
          <p:nvPr/>
        </p:nvSpPr>
        <p:spPr>
          <a:xfrm>
            <a:off x="3990437" y="3142092"/>
            <a:ext cx="598704" cy="246221"/>
          </a:xfrm>
          <a:prstGeom prst="rect">
            <a:avLst/>
          </a:prstGeom>
          <a:noFill/>
        </p:spPr>
        <p:txBody>
          <a:bodyPr wrap="square" rtlCol="0">
            <a:spAutoFit/>
          </a:bodyPr>
          <a:lstStyle/>
          <a:p>
            <a:pPr algn="ctr"/>
            <a:r>
              <a:rPr lang="en-GB" sz="1000"/>
              <a:t>no</a:t>
            </a:r>
          </a:p>
        </p:txBody>
      </p:sp>
      <p:sp>
        <p:nvSpPr>
          <p:cNvPr id="30" name="Rechthoek 29">
            <a:extLst>
              <a:ext uri="{FF2B5EF4-FFF2-40B4-BE49-F238E27FC236}">
                <a16:creationId xmlns:a16="http://schemas.microsoft.com/office/drawing/2014/main" id="{533F5883-C974-A294-1AE5-F871B25DD516}"/>
              </a:ext>
            </a:extLst>
          </p:cNvPr>
          <p:cNvSpPr/>
          <p:nvPr/>
        </p:nvSpPr>
        <p:spPr>
          <a:xfrm>
            <a:off x="9321670" y="3527075"/>
            <a:ext cx="1781175" cy="802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Stop process. There is no process for settling this case between the market parties</a:t>
            </a:r>
          </a:p>
        </p:txBody>
      </p:sp>
      <p:sp>
        <p:nvSpPr>
          <p:cNvPr id="31" name="Ovaal 30">
            <a:extLst>
              <a:ext uri="{FF2B5EF4-FFF2-40B4-BE49-F238E27FC236}">
                <a16:creationId xmlns:a16="http://schemas.microsoft.com/office/drawing/2014/main" id="{546A4FA6-2A63-76A9-03B2-BDBECF34BA1E}"/>
              </a:ext>
            </a:extLst>
          </p:cNvPr>
          <p:cNvSpPr/>
          <p:nvPr/>
        </p:nvSpPr>
        <p:spPr>
          <a:xfrm>
            <a:off x="1114141" y="1037966"/>
            <a:ext cx="756000" cy="6627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a:t>START</a:t>
            </a:r>
          </a:p>
        </p:txBody>
      </p:sp>
      <p:cxnSp>
        <p:nvCxnSpPr>
          <p:cNvPr id="32" name="Verbindingslijn: gebogen 31">
            <a:extLst>
              <a:ext uri="{FF2B5EF4-FFF2-40B4-BE49-F238E27FC236}">
                <a16:creationId xmlns:a16="http://schemas.microsoft.com/office/drawing/2014/main" id="{53228EA5-608C-3729-879D-977120499806}"/>
              </a:ext>
            </a:extLst>
          </p:cNvPr>
          <p:cNvCxnSpPr>
            <a:cxnSpLocks/>
            <a:stCxn id="31" idx="4"/>
            <a:endCxn id="15" idx="0"/>
          </p:cNvCxnSpPr>
          <p:nvPr/>
        </p:nvCxnSpPr>
        <p:spPr>
          <a:xfrm rot="5400000">
            <a:off x="1302610" y="1890279"/>
            <a:ext cx="379063" cy="127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Tekstvak 59">
            <a:extLst>
              <a:ext uri="{FF2B5EF4-FFF2-40B4-BE49-F238E27FC236}">
                <a16:creationId xmlns:a16="http://schemas.microsoft.com/office/drawing/2014/main" id="{F167B68D-6EAB-A364-7C05-160122DDE740}"/>
              </a:ext>
            </a:extLst>
          </p:cNvPr>
          <p:cNvSpPr txBox="1"/>
          <p:nvPr/>
        </p:nvSpPr>
        <p:spPr>
          <a:xfrm>
            <a:off x="8263119" y="2373590"/>
            <a:ext cx="409775" cy="246221"/>
          </a:xfrm>
          <a:prstGeom prst="rect">
            <a:avLst/>
          </a:prstGeom>
          <a:noFill/>
        </p:spPr>
        <p:txBody>
          <a:bodyPr wrap="square" rtlCol="0">
            <a:spAutoFit/>
          </a:bodyPr>
          <a:lstStyle/>
          <a:p>
            <a:r>
              <a:rPr lang="en-GB" sz="1000"/>
              <a:t>yes</a:t>
            </a:r>
          </a:p>
        </p:txBody>
      </p:sp>
      <p:cxnSp>
        <p:nvCxnSpPr>
          <p:cNvPr id="74" name="Verbindingslijn: gebogen 73">
            <a:extLst>
              <a:ext uri="{FF2B5EF4-FFF2-40B4-BE49-F238E27FC236}">
                <a16:creationId xmlns:a16="http://schemas.microsoft.com/office/drawing/2014/main" id="{F10D6957-353A-ACA3-8C55-950B335B6D3D}"/>
              </a:ext>
            </a:extLst>
          </p:cNvPr>
          <p:cNvCxnSpPr>
            <a:cxnSpLocks/>
            <a:stCxn id="4" idx="2"/>
            <a:endCxn id="30" idx="1"/>
          </p:cNvCxnSpPr>
          <p:nvPr/>
        </p:nvCxnSpPr>
        <p:spPr>
          <a:xfrm rot="16200000" flipH="1">
            <a:off x="7878931" y="2485448"/>
            <a:ext cx="768376" cy="211710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ijdelijke aanduiding voor dianummer 5">
            <a:extLst>
              <a:ext uri="{FF2B5EF4-FFF2-40B4-BE49-F238E27FC236}">
                <a16:creationId xmlns:a16="http://schemas.microsoft.com/office/drawing/2014/main" id="{4725C2CA-12BF-718A-5C12-D42F458E8712}"/>
              </a:ext>
            </a:extLst>
          </p:cNvPr>
          <p:cNvSpPr>
            <a:spLocks noGrp="1"/>
          </p:cNvSpPr>
          <p:nvPr>
            <p:ph type="sldNum" sz="quarter" idx="12"/>
          </p:nvPr>
        </p:nvSpPr>
        <p:spPr/>
        <p:txBody>
          <a:bodyPr/>
          <a:lstStyle/>
          <a:p>
            <a:fld id="{6054F54E-B765-BA4C-B13B-E9FB5CE61C5D}" type="slidenum">
              <a:rPr lang="nl-NL" smtClean="0"/>
              <a:pPr/>
              <a:t>32</a:t>
            </a:fld>
            <a:endParaRPr lang="nl-NL"/>
          </a:p>
        </p:txBody>
      </p:sp>
      <p:sp>
        <p:nvSpPr>
          <p:cNvPr id="11" name="Tekstvak 10">
            <a:extLst>
              <a:ext uri="{FF2B5EF4-FFF2-40B4-BE49-F238E27FC236}">
                <a16:creationId xmlns:a16="http://schemas.microsoft.com/office/drawing/2014/main" id="{91EE95F6-98BF-AA6F-25F6-D363001AA561}"/>
              </a:ext>
            </a:extLst>
          </p:cNvPr>
          <p:cNvSpPr txBox="1"/>
          <p:nvPr/>
        </p:nvSpPr>
        <p:spPr>
          <a:xfrm>
            <a:off x="590403" y="4613251"/>
            <a:ext cx="2886723" cy="246221"/>
          </a:xfrm>
          <a:prstGeom prst="rect">
            <a:avLst/>
          </a:prstGeom>
          <a:solidFill>
            <a:schemeClr val="bg1">
              <a:lumMod val="95000"/>
            </a:schemeClr>
          </a:solidFill>
        </p:spPr>
        <p:txBody>
          <a:bodyPr wrap="square" rtlCol="0">
            <a:spAutoFit/>
          </a:bodyPr>
          <a:lstStyle/>
          <a:p>
            <a:r>
              <a:rPr lang="en-GB" sz="1000"/>
              <a:t>FGL = functional go live</a:t>
            </a:r>
          </a:p>
        </p:txBody>
      </p:sp>
    </p:spTree>
    <p:extLst>
      <p:ext uri="{BB962C8B-B14F-4D97-AF65-F5344CB8AC3E}">
        <p14:creationId xmlns:p14="http://schemas.microsoft.com/office/powerpoint/2010/main" val="1203143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24B08-A057-85F6-F2CB-F8B2DAA15A91}"/>
              </a:ext>
            </a:extLst>
          </p:cNvPr>
          <p:cNvSpPr>
            <a:spLocks noGrp="1"/>
          </p:cNvSpPr>
          <p:nvPr>
            <p:ph type="title"/>
          </p:nvPr>
        </p:nvSpPr>
        <p:spPr>
          <a:xfrm>
            <a:off x="838199" y="150614"/>
            <a:ext cx="11012055" cy="1325563"/>
          </a:xfrm>
        </p:spPr>
        <p:txBody>
          <a:bodyPr>
            <a:normAutofit/>
          </a:bodyPr>
          <a:lstStyle/>
          <a:p>
            <a:r>
              <a:rPr lang="en-GB"/>
              <a:t>Transition measures time lines (1)</a:t>
            </a:r>
            <a:br>
              <a:rPr lang="en-GB"/>
            </a:br>
            <a:r>
              <a:rPr lang="en-GB"/>
              <a:t>IC011B / IC252</a:t>
            </a:r>
          </a:p>
        </p:txBody>
      </p:sp>
      <p:sp>
        <p:nvSpPr>
          <p:cNvPr id="3" name="Tijdelijke aanduiding voor inhoud 2">
            <a:extLst>
              <a:ext uri="{FF2B5EF4-FFF2-40B4-BE49-F238E27FC236}">
                <a16:creationId xmlns:a16="http://schemas.microsoft.com/office/drawing/2014/main" id="{F5849D60-550E-8E79-2B10-D7ED5157E7EF}"/>
              </a:ext>
            </a:extLst>
          </p:cNvPr>
          <p:cNvSpPr>
            <a:spLocks noGrp="1"/>
          </p:cNvSpPr>
          <p:nvPr>
            <p:ph idx="1"/>
          </p:nvPr>
        </p:nvSpPr>
        <p:spPr>
          <a:xfrm>
            <a:off x="838200" y="1476176"/>
            <a:ext cx="10515600" cy="2783003"/>
          </a:xfrm>
        </p:spPr>
        <p:txBody>
          <a:bodyPr>
            <a:normAutofit/>
          </a:bodyPr>
          <a:lstStyle/>
          <a:p>
            <a:pPr>
              <a:lnSpc>
                <a:spcPct val="80000"/>
              </a:lnSpc>
            </a:pPr>
            <a:r>
              <a:rPr lang="en-GB" sz="2400"/>
              <a:t>Provisional (M+3) and definitive (M+6) settlement proposals are exchanged between SO and BRP in the regular IC011B process</a:t>
            </a:r>
          </a:p>
          <a:p>
            <a:pPr>
              <a:lnSpc>
                <a:spcPct val="80000"/>
              </a:lnSpc>
            </a:pPr>
            <a:r>
              <a:rPr lang="en-GB" sz="2400"/>
              <a:t>A one-off VVV will be issued in the M+1 between So and Sup via the future IC252 process</a:t>
            </a:r>
          </a:p>
          <a:p>
            <a:pPr>
              <a:lnSpc>
                <a:spcPct val="80000"/>
              </a:lnSpc>
            </a:pPr>
            <a:r>
              <a:rPr lang="en-GB" sz="2400"/>
              <a:t>At the moment that transition measures were not being taken, these processes ran parallel for half a year, with the risk of disputes between the BRP, SUP and SO: which correction is settled via which process and with which market role?</a:t>
            </a:r>
          </a:p>
        </p:txBody>
      </p:sp>
      <p:graphicFrame>
        <p:nvGraphicFramePr>
          <p:cNvPr id="4" name="Tabel 3">
            <a:extLst>
              <a:ext uri="{FF2B5EF4-FFF2-40B4-BE49-F238E27FC236}">
                <a16:creationId xmlns:a16="http://schemas.microsoft.com/office/drawing/2014/main" id="{400FEA9E-1D07-8E23-8849-F295AF355B19}"/>
              </a:ext>
            </a:extLst>
          </p:cNvPr>
          <p:cNvGraphicFramePr>
            <a:graphicFrameLocks noGrp="1"/>
          </p:cNvGraphicFramePr>
          <p:nvPr/>
        </p:nvGraphicFramePr>
        <p:xfrm>
          <a:off x="4021046" y="3999323"/>
          <a:ext cx="4149907" cy="2480310"/>
        </p:xfrm>
        <a:graphic>
          <a:graphicData uri="http://schemas.openxmlformats.org/drawingml/2006/table">
            <a:tbl>
              <a:tblPr>
                <a:tableStyleId>{5C22544A-7EE6-4342-B048-85BDC9FD1C3A}</a:tableStyleId>
              </a:tblPr>
              <a:tblGrid>
                <a:gridCol w="1312529">
                  <a:extLst>
                    <a:ext uri="{9D8B030D-6E8A-4147-A177-3AD203B41FA5}">
                      <a16:colId xmlns:a16="http://schemas.microsoft.com/office/drawing/2014/main" val="1572011566"/>
                    </a:ext>
                  </a:extLst>
                </a:gridCol>
                <a:gridCol w="984396">
                  <a:extLst>
                    <a:ext uri="{9D8B030D-6E8A-4147-A177-3AD203B41FA5}">
                      <a16:colId xmlns:a16="http://schemas.microsoft.com/office/drawing/2014/main" val="3466106389"/>
                    </a:ext>
                  </a:extLst>
                </a:gridCol>
                <a:gridCol w="926491">
                  <a:extLst>
                    <a:ext uri="{9D8B030D-6E8A-4147-A177-3AD203B41FA5}">
                      <a16:colId xmlns:a16="http://schemas.microsoft.com/office/drawing/2014/main" val="918435130"/>
                    </a:ext>
                  </a:extLst>
                </a:gridCol>
                <a:gridCol w="926491">
                  <a:extLst>
                    <a:ext uri="{9D8B030D-6E8A-4147-A177-3AD203B41FA5}">
                      <a16:colId xmlns:a16="http://schemas.microsoft.com/office/drawing/2014/main" val="2835089743"/>
                    </a:ext>
                  </a:extLst>
                </a:gridCol>
              </a:tblGrid>
              <a:tr h="0">
                <a:tc>
                  <a:txBody>
                    <a:bodyPr/>
                    <a:lstStyle/>
                    <a:p>
                      <a:pPr algn="l" fontAlgn="b"/>
                      <a:r>
                        <a:rPr lang="en-GB" sz="1100" b="1" i="0" u="none" strike="noStrike">
                          <a:solidFill>
                            <a:schemeClr val="bg1"/>
                          </a:solidFill>
                          <a:effectLst/>
                          <a:latin typeface="Calibri" panose="020F0502020204030204" pitchFamily="34" charset="0"/>
                        </a:rPr>
                        <a:t>Table 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gridSpan="2">
                  <a:txBody>
                    <a:bodyPr/>
                    <a:lstStyle/>
                    <a:p>
                      <a:pPr algn="ctr" fontAlgn="b"/>
                      <a:r>
                        <a:rPr lang="en-GB" sz="1100" u="none" strike="noStrike">
                          <a:solidFill>
                            <a:schemeClr val="bg1"/>
                          </a:solidFill>
                          <a:effectLst/>
                        </a:rPr>
                        <a:t>IC011B</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nl-NL"/>
                    </a:p>
                  </a:txBody>
                  <a:tcPr/>
                </a:tc>
                <a:tc>
                  <a:txBody>
                    <a:bodyPr/>
                    <a:lstStyle/>
                    <a:p>
                      <a:pPr algn="l" fontAlgn="b"/>
                      <a:r>
                        <a:rPr lang="en-GB" sz="1100" u="none" strike="noStrike">
                          <a:solidFill>
                            <a:schemeClr val="bg1"/>
                          </a:solidFill>
                          <a:effectLst/>
                        </a:rPr>
                        <a:t>IC252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408111585"/>
                  </a:ext>
                </a:extLst>
              </a:tr>
              <a:tr h="172986">
                <a:tc>
                  <a:txBody>
                    <a:bodyPr/>
                    <a:lstStyle/>
                    <a:p>
                      <a:pPr algn="l" fontAlgn="b"/>
                      <a:r>
                        <a:rPr lang="en-GB" sz="1100" u="none" strike="noStrike">
                          <a:solidFill>
                            <a:schemeClr val="bg1"/>
                          </a:solidFill>
                          <a:effectLst/>
                        </a:rPr>
                        <a:t>Process month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n-GB" sz="1100" u="none" strike="noStrike">
                          <a:solidFill>
                            <a:schemeClr val="bg1"/>
                          </a:solidFill>
                          <a:effectLst/>
                        </a:rPr>
                        <a:t>Provisional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n-GB" sz="1100" u="none" strike="noStrike">
                          <a:solidFill>
                            <a:schemeClr val="bg1"/>
                          </a:solidFill>
                          <a:effectLst/>
                        </a:rPr>
                        <a:t>Definitive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n-GB" sz="1100" u="none" strike="noStrike">
                          <a:solidFill>
                            <a:schemeClr val="bg1"/>
                          </a:solidFill>
                          <a:effectLst/>
                        </a:rPr>
                        <a:t>Send VVV</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42297295"/>
                  </a:ext>
                </a:extLst>
              </a:tr>
              <a:tr h="172986">
                <a:tc>
                  <a:txBody>
                    <a:bodyPr/>
                    <a:lstStyle/>
                    <a:p>
                      <a:pPr algn="l" fontAlgn="b"/>
                      <a:r>
                        <a:rPr lang="en-GB" sz="1100" u="none" strike="noStrike">
                          <a:effectLst/>
                        </a:rPr>
                        <a:t>2024.07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Oct 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Jan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3845395"/>
                  </a:ext>
                </a:extLst>
              </a:tr>
              <a:tr h="172986">
                <a:tc>
                  <a:txBody>
                    <a:bodyPr/>
                    <a:lstStyle/>
                    <a:p>
                      <a:pPr algn="l" fontAlgn="b"/>
                      <a:r>
                        <a:rPr lang="en-GB" sz="1100" u="none" strike="noStrike">
                          <a:effectLst/>
                        </a:rPr>
                        <a:t>2024.08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Nov 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Feb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441242"/>
                  </a:ext>
                </a:extLst>
              </a:tr>
              <a:tr h="172986">
                <a:tc>
                  <a:txBody>
                    <a:bodyPr/>
                    <a:lstStyle/>
                    <a:p>
                      <a:pPr algn="l" fontAlgn="b"/>
                      <a:r>
                        <a:rPr lang="en-GB" sz="1100" u="none" strike="noStrike">
                          <a:effectLst/>
                        </a:rPr>
                        <a:t>2024.09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Dec 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7081952"/>
                  </a:ext>
                </a:extLst>
              </a:tr>
              <a:tr h="172986">
                <a:tc>
                  <a:txBody>
                    <a:bodyPr/>
                    <a:lstStyle/>
                    <a:p>
                      <a:pPr algn="l" fontAlgn="b"/>
                      <a:r>
                        <a:rPr lang="en-GB" sz="1100" u="none" strike="noStrike">
                          <a:effectLst/>
                        </a:rPr>
                        <a:t>2024.10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Jan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r" fontAlgn="b"/>
                      <a:r>
                        <a:rPr lang="en-GB" sz="1100" u="none" strike="noStrike">
                          <a:effectLst/>
                        </a:rPr>
                        <a:t>Apr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8112367"/>
                  </a:ext>
                </a:extLst>
              </a:tr>
              <a:tr h="172986">
                <a:tc>
                  <a:txBody>
                    <a:bodyPr/>
                    <a:lstStyle/>
                    <a:p>
                      <a:pPr algn="l" fontAlgn="b"/>
                      <a:r>
                        <a:rPr lang="en-GB" sz="1100" u="none" strike="noStrike">
                          <a:effectLst/>
                        </a:rPr>
                        <a:t>2024.11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Feb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r" fontAlgn="b"/>
                      <a:r>
                        <a:rPr lang="en-GB" sz="1100" u="none" strike="noStrike">
                          <a:effectLst/>
                        </a:rPr>
                        <a:t>May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5300242"/>
                  </a:ext>
                </a:extLst>
              </a:tr>
              <a:tr h="172986">
                <a:tc>
                  <a:txBody>
                    <a:bodyPr/>
                    <a:lstStyle/>
                    <a:p>
                      <a:pPr algn="l" fontAlgn="b"/>
                      <a:r>
                        <a:rPr lang="en-GB" sz="1100" u="none" strike="noStrike">
                          <a:effectLst/>
                        </a:rPr>
                        <a:t>2024.12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r" fontAlgn="b"/>
                      <a:r>
                        <a:rPr lang="en-GB" sz="1100" u="none" strike="noStrike">
                          <a:effectLst/>
                        </a:rPr>
                        <a:t>Jun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3306493"/>
                  </a:ext>
                </a:extLst>
              </a:tr>
              <a:tr h="172986">
                <a:tc>
                  <a:txBody>
                    <a:bodyPr/>
                    <a:lstStyle/>
                    <a:p>
                      <a:pPr algn="l" fontAlgn="b"/>
                      <a:r>
                        <a:rPr lang="en-GB" sz="1100" u="none" strike="noStrike">
                          <a:effectLst/>
                        </a:rPr>
                        <a:t>2025.01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Feb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554231048"/>
                  </a:ext>
                </a:extLst>
              </a:tr>
              <a:tr h="172986">
                <a:tc>
                  <a:txBody>
                    <a:bodyPr/>
                    <a:lstStyle/>
                    <a:p>
                      <a:pPr algn="l" fontAlgn="b"/>
                      <a:r>
                        <a:rPr lang="en-GB" sz="1100" u="none" strike="noStrike">
                          <a:effectLst/>
                        </a:rPr>
                        <a:t>2025.02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19134205"/>
                  </a:ext>
                </a:extLst>
              </a:tr>
              <a:tr h="172986">
                <a:tc>
                  <a:txBody>
                    <a:bodyPr/>
                    <a:lstStyle/>
                    <a:p>
                      <a:pPr algn="l" fontAlgn="b"/>
                      <a:r>
                        <a:rPr lang="en-GB" sz="1100" u="none" strike="noStrike">
                          <a:effectLst/>
                        </a:rPr>
                        <a:t>2025.03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Apr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87044186"/>
                  </a:ext>
                </a:extLst>
              </a:tr>
              <a:tr h="172986">
                <a:tc>
                  <a:txBody>
                    <a:bodyPr/>
                    <a:lstStyle/>
                    <a:p>
                      <a:pPr algn="l" fontAlgn="b"/>
                      <a:r>
                        <a:rPr lang="en-GB" sz="1100" u="none" strike="noStrike">
                          <a:effectLst/>
                        </a:rPr>
                        <a:t>2025.04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May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20055357"/>
                  </a:ext>
                </a:extLst>
              </a:tr>
              <a:tr h="172986">
                <a:tc>
                  <a:txBody>
                    <a:bodyPr/>
                    <a:lstStyle/>
                    <a:p>
                      <a:pPr algn="l" fontAlgn="b"/>
                      <a:r>
                        <a:rPr lang="en-GB" sz="1100" u="none" strike="noStrike">
                          <a:effectLst/>
                        </a:rPr>
                        <a:t>2025.05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Jun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86926128"/>
                  </a:ext>
                </a:extLst>
              </a:tr>
              <a:tr h="172986">
                <a:tc>
                  <a:txBody>
                    <a:bodyPr/>
                    <a:lstStyle/>
                    <a:p>
                      <a:pPr algn="l" fontAlgn="b"/>
                      <a:r>
                        <a:rPr lang="en-GB" sz="1100" u="none" strike="noStrike">
                          <a:effectLst/>
                        </a:rPr>
                        <a:t>2025.06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Jul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480292"/>
                  </a:ext>
                </a:extLst>
              </a:tr>
            </a:tbl>
          </a:graphicData>
        </a:graphic>
      </p:graphicFrame>
      <p:sp>
        <p:nvSpPr>
          <p:cNvPr id="5" name="Tijdelijke aanduiding voor dianummer 4">
            <a:extLst>
              <a:ext uri="{FF2B5EF4-FFF2-40B4-BE49-F238E27FC236}">
                <a16:creationId xmlns:a16="http://schemas.microsoft.com/office/drawing/2014/main" id="{F854ED0F-FA38-44C5-8DE6-5D2EE63C0F56}"/>
              </a:ext>
            </a:extLst>
          </p:cNvPr>
          <p:cNvSpPr>
            <a:spLocks noGrp="1"/>
          </p:cNvSpPr>
          <p:nvPr>
            <p:ph type="sldNum" sz="quarter" idx="12"/>
          </p:nvPr>
        </p:nvSpPr>
        <p:spPr/>
        <p:txBody>
          <a:bodyPr/>
          <a:lstStyle/>
          <a:p>
            <a:fld id="{6054F54E-B765-BA4C-B13B-E9FB5CE61C5D}" type="slidenum">
              <a:rPr lang="nl-NL" smtClean="0"/>
              <a:pPr/>
              <a:t>33</a:t>
            </a:fld>
            <a:endParaRPr lang="nl-NL"/>
          </a:p>
        </p:txBody>
      </p:sp>
    </p:spTree>
    <p:extLst>
      <p:ext uri="{BB962C8B-B14F-4D97-AF65-F5344CB8AC3E}">
        <p14:creationId xmlns:p14="http://schemas.microsoft.com/office/powerpoint/2010/main" val="3722347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24B08-A057-85F6-F2CB-F8B2DAA15A91}"/>
              </a:ext>
            </a:extLst>
          </p:cNvPr>
          <p:cNvSpPr>
            <a:spLocks noGrp="1"/>
          </p:cNvSpPr>
          <p:nvPr>
            <p:ph type="title"/>
          </p:nvPr>
        </p:nvSpPr>
        <p:spPr>
          <a:xfrm>
            <a:off x="838199" y="150614"/>
            <a:ext cx="11012055" cy="1325563"/>
          </a:xfrm>
        </p:spPr>
        <p:txBody>
          <a:bodyPr>
            <a:normAutofit/>
          </a:bodyPr>
          <a:lstStyle/>
          <a:p>
            <a:r>
              <a:rPr lang="en-GB"/>
              <a:t>Transition measures time lines (2)</a:t>
            </a:r>
            <a:br>
              <a:rPr lang="en-GB"/>
            </a:br>
            <a:r>
              <a:rPr lang="en-GB"/>
              <a:t>IC011B / IC252</a:t>
            </a:r>
          </a:p>
        </p:txBody>
      </p:sp>
      <p:sp>
        <p:nvSpPr>
          <p:cNvPr id="3" name="Tijdelijke aanduiding voor inhoud 2">
            <a:extLst>
              <a:ext uri="{FF2B5EF4-FFF2-40B4-BE49-F238E27FC236}">
                <a16:creationId xmlns:a16="http://schemas.microsoft.com/office/drawing/2014/main" id="{F5849D60-550E-8E79-2B10-D7ED5157E7EF}"/>
              </a:ext>
            </a:extLst>
          </p:cNvPr>
          <p:cNvSpPr>
            <a:spLocks noGrp="1"/>
          </p:cNvSpPr>
          <p:nvPr>
            <p:ph idx="1"/>
          </p:nvPr>
        </p:nvSpPr>
        <p:spPr>
          <a:xfrm>
            <a:off x="838200" y="1476176"/>
            <a:ext cx="10515600" cy="1062487"/>
          </a:xfrm>
        </p:spPr>
        <p:txBody>
          <a:bodyPr>
            <a:normAutofit/>
          </a:bodyPr>
          <a:lstStyle/>
          <a:p>
            <a:endParaRPr lang="nl-NL" sz="1600" dirty="0"/>
          </a:p>
          <a:p>
            <a:pPr marL="228600" lvl="1">
              <a:lnSpc>
                <a:spcPct val="80000"/>
              </a:lnSpc>
              <a:spcBef>
                <a:spcPts val="1000"/>
              </a:spcBef>
            </a:pPr>
            <a:r>
              <a:rPr lang="en-GB"/>
              <a:t>The time lines for IC011B will be temporarily modified so that the processes do not run parallel</a:t>
            </a:r>
          </a:p>
          <a:p>
            <a:pPr lvl="1">
              <a:buFont typeface="+mj-lt"/>
              <a:buAutoNum type="arabicPeriod"/>
            </a:pPr>
            <a:endParaRPr lang="nl-NL" sz="1600" dirty="0"/>
          </a:p>
          <a:p>
            <a:pPr lvl="1"/>
            <a:endParaRPr lang="nl-NL" sz="1000" dirty="0"/>
          </a:p>
        </p:txBody>
      </p:sp>
      <p:graphicFrame>
        <p:nvGraphicFramePr>
          <p:cNvPr id="4" name="Tabel 3">
            <a:extLst>
              <a:ext uri="{FF2B5EF4-FFF2-40B4-BE49-F238E27FC236}">
                <a16:creationId xmlns:a16="http://schemas.microsoft.com/office/drawing/2014/main" id="{8A1C5317-7D4B-4BDF-DEA6-71616ED3CD5E}"/>
              </a:ext>
            </a:extLst>
          </p:cNvPr>
          <p:cNvGraphicFramePr>
            <a:graphicFrameLocks noGrp="1"/>
          </p:cNvGraphicFramePr>
          <p:nvPr/>
        </p:nvGraphicFramePr>
        <p:xfrm>
          <a:off x="1157530" y="2661679"/>
          <a:ext cx="4149907" cy="2480310"/>
        </p:xfrm>
        <a:graphic>
          <a:graphicData uri="http://schemas.openxmlformats.org/drawingml/2006/table">
            <a:tbl>
              <a:tblPr>
                <a:tableStyleId>{5C22544A-7EE6-4342-B048-85BDC9FD1C3A}</a:tableStyleId>
              </a:tblPr>
              <a:tblGrid>
                <a:gridCol w="1312529">
                  <a:extLst>
                    <a:ext uri="{9D8B030D-6E8A-4147-A177-3AD203B41FA5}">
                      <a16:colId xmlns:a16="http://schemas.microsoft.com/office/drawing/2014/main" val="1572011566"/>
                    </a:ext>
                  </a:extLst>
                </a:gridCol>
                <a:gridCol w="984396">
                  <a:extLst>
                    <a:ext uri="{9D8B030D-6E8A-4147-A177-3AD203B41FA5}">
                      <a16:colId xmlns:a16="http://schemas.microsoft.com/office/drawing/2014/main" val="3466106389"/>
                    </a:ext>
                  </a:extLst>
                </a:gridCol>
                <a:gridCol w="926491">
                  <a:extLst>
                    <a:ext uri="{9D8B030D-6E8A-4147-A177-3AD203B41FA5}">
                      <a16:colId xmlns:a16="http://schemas.microsoft.com/office/drawing/2014/main" val="918435130"/>
                    </a:ext>
                  </a:extLst>
                </a:gridCol>
                <a:gridCol w="926491">
                  <a:extLst>
                    <a:ext uri="{9D8B030D-6E8A-4147-A177-3AD203B41FA5}">
                      <a16:colId xmlns:a16="http://schemas.microsoft.com/office/drawing/2014/main" val="2835089743"/>
                    </a:ext>
                  </a:extLst>
                </a:gridCol>
              </a:tblGrid>
              <a:tr h="0">
                <a:tc>
                  <a:txBody>
                    <a:bodyPr/>
                    <a:lstStyle/>
                    <a:p>
                      <a:pPr algn="l" fontAlgn="b"/>
                      <a:r>
                        <a:rPr lang="en-GB" sz="1100" b="1" i="0" u="none" strike="noStrike">
                          <a:solidFill>
                            <a:schemeClr val="bg1"/>
                          </a:solidFill>
                          <a:effectLst/>
                          <a:latin typeface="Calibri" panose="020F0502020204030204" pitchFamily="34" charset="0"/>
                        </a:rPr>
                        <a:t>Table 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gridSpan="2">
                  <a:txBody>
                    <a:bodyPr/>
                    <a:lstStyle/>
                    <a:p>
                      <a:pPr algn="ctr" fontAlgn="b"/>
                      <a:r>
                        <a:rPr lang="en-GB" sz="1100" u="none" strike="noStrike">
                          <a:solidFill>
                            <a:schemeClr val="bg1"/>
                          </a:solidFill>
                          <a:effectLst/>
                        </a:rPr>
                        <a:t>IC011B</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nl-NL"/>
                    </a:p>
                  </a:txBody>
                  <a:tcPr/>
                </a:tc>
                <a:tc>
                  <a:txBody>
                    <a:bodyPr/>
                    <a:lstStyle/>
                    <a:p>
                      <a:pPr algn="l" fontAlgn="b"/>
                      <a:r>
                        <a:rPr lang="en-GB" sz="1100" u="none" strike="noStrike">
                          <a:solidFill>
                            <a:schemeClr val="bg1"/>
                          </a:solidFill>
                          <a:effectLst/>
                        </a:rPr>
                        <a:t>IC252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408111585"/>
                  </a:ext>
                </a:extLst>
              </a:tr>
              <a:tr h="172986">
                <a:tc>
                  <a:txBody>
                    <a:bodyPr/>
                    <a:lstStyle/>
                    <a:p>
                      <a:pPr algn="l" fontAlgn="b"/>
                      <a:r>
                        <a:rPr lang="en-GB" sz="1100" u="none" strike="noStrike">
                          <a:solidFill>
                            <a:schemeClr val="bg1"/>
                          </a:solidFill>
                          <a:effectLst/>
                        </a:rPr>
                        <a:t>Process month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n-GB" sz="1100" u="none" strike="noStrike">
                          <a:solidFill>
                            <a:schemeClr val="bg1"/>
                          </a:solidFill>
                          <a:effectLst/>
                        </a:rPr>
                        <a:t>Provisional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n-GB" sz="1100" u="none" strike="noStrike">
                          <a:solidFill>
                            <a:schemeClr val="bg1"/>
                          </a:solidFill>
                          <a:effectLst/>
                        </a:rPr>
                        <a:t>Definitive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r>
                        <a:rPr lang="en-GB" sz="1100" u="none" strike="noStrike">
                          <a:solidFill>
                            <a:schemeClr val="bg1"/>
                          </a:solidFill>
                          <a:effectLst/>
                        </a:rPr>
                        <a:t>Send VVV</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42297295"/>
                  </a:ext>
                </a:extLst>
              </a:tr>
              <a:tr h="172986">
                <a:tc>
                  <a:txBody>
                    <a:bodyPr/>
                    <a:lstStyle/>
                    <a:p>
                      <a:pPr algn="l" fontAlgn="b"/>
                      <a:r>
                        <a:rPr lang="en-GB" sz="1100" u="none" strike="noStrike">
                          <a:effectLst/>
                        </a:rPr>
                        <a:t>2024.07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Oct 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Jan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3845395"/>
                  </a:ext>
                </a:extLst>
              </a:tr>
              <a:tr h="172986">
                <a:tc>
                  <a:txBody>
                    <a:bodyPr/>
                    <a:lstStyle/>
                    <a:p>
                      <a:pPr algn="l" fontAlgn="b"/>
                      <a:r>
                        <a:rPr lang="en-GB" sz="1100" u="none" strike="noStrike">
                          <a:effectLst/>
                        </a:rPr>
                        <a:t>2024.08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Nov 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Feb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441242"/>
                  </a:ext>
                </a:extLst>
              </a:tr>
              <a:tr h="172986">
                <a:tc>
                  <a:txBody>
                    <a:bodyPr/>
                    <a:lstStyle/>
                    <a:p>
                      <a:pPr algn="l" fontAlgn="b"/>
                      <a:r>
                        <a:rPr lang="en-GB" sz="1100" u="none" strike="noStrike">
                          <a:effectLst/>
                        </a:rPr>
                        <a:t>2024.09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Dec 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7081952"/>
                  </a:ext>
                </a:extLst>
              </a:tr>
              <a:tr h="172986">
                <a:tc>
                  <a:txBody>
                    <a:bodyPr/>
                    <a:lstStyle/>
                    <a:p>
                      <a:pPr algn="l" fontAlgn="b"/>
                      <a:r>
                        <a:rPr lang="en-GB" sz="1100" u="none" strike="noStrike">
                          <a:effectLst/>
                        </a:rPr>
                        <a:t>2024.10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Jan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r" fontAlgn="b"/>
                      <a:r>
                        <a:rPr lang="en-GB" sz="1100" u="none" strike="noStrike">
                          <a:effectLst/>
                        </a:rPr>
                        <a:t>Apr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8112367"/>
                  </a:ext>
                </a:extLst>
              </a:tr>
              <a:tr h="172986">
                <a:tc>
                  <a:txBody>
                    <a:bodyPr/>
                    <a:lstStyle/>
                    <a:p>
                      <a:pPr algn="l" fontAlgn="b"/>
                      <a:r>
                        <a:rPr lang="en-GB" sz="1100" u="none" strike="noStrike">
                          <a:effectLst/>
                        </a:rPr>
                        <a:t>2024.11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Feb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r" fontAlgn="b"/>
                      <a:r>
                        <a:rPr lang="en-GB" sz="1100" u="none" strike="noStrike">
                          <a:effectLst/>
                        </a:rPr>
                        <a:t>May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5300242"/>
                  </a:ext>
                </a:extLst>
              </a:tr>
              <a:tr h="172986">
                <a:tc>
                  <a:txBody>
                    <a:bodyPr/>
                    <a:lstStyle/>
                    <a:p>
                      <a:pPr algn="l" fontAlgn="b"/>
                      <a:r>
                        <a:rPr lang="en-GB" sz="1100" u="none" strike="noStrike">
                          <a:effectLst/>
                        </a:rPr>
                        <a:t>2024.12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r" fontAlgn="b"/>
                      <a:r>
                        <a:rPr lang="en-GB" sz="1100" u="none" strike="noStrike">
                          <a:effectLst/>
                        </a:rPr>
                        <a:t>Jun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3306493"/>
                  </a:ext>
                </a:extLst>
              </a:tr>
              <a:tr h="172986">
                <a:tc>
                  <a:txBody>
                    <a:bodyPr/>
                    <a:lstStyle/>
                    <a:p>
                      <a:pPr algn="l" fontAlgn="b"/>
                      <a:r>
                        <a:rPr lang="en-GB" sz="1100" u="none" strike="noStrike">
                          <a:effectLst/>
                        </a:rPr>
                        <a:t>2025.01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Feb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554231048"/>
                  </a:ext>
                </a:extLst>
              </a:tr>
              <a:tr h="172986">
                <a:tc>
                  <a:txBody>
                    <a:bodyPr/>
                    <a:lstStyle/>
                    <a:p>
                      <a:pPr algn="l" fontAlgn="b"/>
                      <a:r>
                        <a:rPr lang="en-GB" sz="1100" u="none" strike="noStrike">
                          <a:effectLst/>
                        </a:rPr>
                        <a:t>2025.02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019134205"/>
                  </a:ext>
                </a:extLst>
              </a:tr>
              <a:tr h="172986">
                <a:tc>
                  <a:txBody>
                    <a:bodyPr/>
                    <a:lstStyle/>
                    <a:p>
                      <a:pPr algn="l" fontAlgn="b"/>
                      <a:r>
                        <a:rPr lang="en-GB" sz="1100" u="none" strike="noStrike">
                          <a:effectLst/>
                        </a:rPr>
                        <a:t>2025.03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Apr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787044186"/>
                  </a:ext>
                </a:extLst>
              </a:tr>
              <a:tr h="172986">
                <a:tc>
                  <a:txBody>
                    <a:bodyPr/>
                    <a:lstStyle/>
                    <a:p>
                      <a:pPr algn="l" fontAlgn="b"/>
                      <a:r>
                        <a:rPr lang="en-GB" sz="1100" u="none" strike="noStrike">
                          <a:effectLst/>
                        </a:rPr>
                        <a:t>2025.04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May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20055357"/>
                  </a:ext>
                </a:extLst>
              </a:tr>
              <a:tr h="172986">
                <a:tc>
                  <a:txBody>
                    <a:bodyPr/>
                    <a:lstStyle/>
                    <a:p>
                      <a:pPr algn="l" fontAlgn="b"/>
                      <a:r>
                        <a:rPr lang="en-GB" sz="1100" u="none" strike="noStrike">
                          <a:effectLst/>
                        </a:rPr>
                        <a:t>2025.05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Jun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86926128"/>
                  </a:ext>
                </a:extLst>
              </a:tr>
              <a:tr h="172986">
                <a:tc>
                  <a:txBody>
                    <a:bodyPr/>
                    <a:lstStyle/>
                    <a:p>
                      <a:pPr algn="l" fontAlgn="b"/>
                      <a:r>
                        <a:rPr lang="en-GB" sz="1100" u="none" strike="noStrike">
                          <a:effectLst/>
                        </a:rPr>
                        <a:t>2025.06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GB" sz="1100" u="none" strike="noStrike">
                          <a:effectLst/>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en-GB" sz="1100" u="none" strike="noStrike">
                          <a:effectLst/>
                        </a:rPr>
                        <a:t>Jul 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480292"/>
                  </a:ext>
                </a:extLst>
              </a:tr>
            </a:tbl>
          </a:graphicData>
        </a:graphic>
      </p:graphicFrame>
      <p:sp>
        <p:nvSpPr>
          <p:cNvPr id="6" name="Tekstvak 5">
            <a:extLst>
              <a:ext uri="{FF2B5EF4-FFF2-40B4-BE49-F238E27FC236}">
                <a16:creationId xmlns:a16="http://schemas.microsoft.com/office/drawing/2014/main" id="{B679F07B-366D-2F6B-80B9-4FE633EB6418}"/>
              </a:ext>
            </a:extLst>
          </p:cNvPr>
          <p:cNvSpPr txBox="1"/>
          <p:nvPr/>
        </p:nvSpPr>
        <p:spPr>
          <a:xfrm>
            <a:off x="1553585" y="1476176"/>
            <a:ext cx="3162794" cy="4508927"/>
          </a:xfrm>
          <a:prstGeom prst="rect">
            <a:avLst/>
          </a:prstGeom>
          <a:noFill/>
        </p:spPr>
        <p:txBody>
          <a:bodyPr wrap="square" rtlCol="0">
            <a:spAutoFit/>
          </a:bodyPr>
          <a:lstStyle/>
          <a:p>
            <a:pPr algn="ctr"/>
            <a:r>
              <a:rPr lang="en-GB" sz="28700">
                <a:solidFill>
                  <a:srgbClr val="FF0000"/>
                </a:solidFill>
              </a:rPr>
              <a:t>X</a:t>
            </a:r>
          </a:p>
        </p:txBody>
      </p:sp>
      <p:sp>
        <p:nvSpPr>
          <p:cNvPr id="7" name="Tekstvak 6">
            <a:extLst>
              <a:ext uri="{FF2B5EF4-FFF2-40B4-BE49-F238E27FC236}">
                <a16:creationId xmlns:a16="http://schemas.microsoft.com/office/drawing/2014/main" id="{42671EB2-7C3B-01A2-ACEA-B5B74C9D62DC}"/>
              </a:ext>
            </a:extLst>
          </p:cNvPr>
          <p:cNvSpPr txBox="1"/>
          <p:nvPr/>
        </p:nvSpPr>
        <p:spPr>
          <a:xfrm>
            <a:off x="6661319" y="5414211"/>
            <a:ext cx="4176122" cy="369332"/>
          </a:xfrm>
          <a:prstGeom prst="rect">
            <a:avLst/>
          </a:prstGeom>
          <a:noFill/>
        </p:spPr>
        <p:txBody>
          <a:bodyPr wrap="square" lIns="91440" tIns="45720" rIns="91440" bIns="45720" rtlCol="0" anchor="t">
            <a:spAutoFit/>
          </a:bodyPr>
          <a:lstStyle/>
          <a:p>
            <a:pPr algn="ctr"/>
            <a:r>
              <a:rPr lang="en-GB" b="1">
                <a:solidFill>
                  <a:srgbClr val="FF0000"/>
                </a:solidFill>
              </a:rPr>
              <a:t>Time lines IC011B as of 01-07-2024</a:t>
            </a:r>
          </a:p>
        </p:txBody>
      </p:sp>
      <p:sp>
        <p:nvSpPr>
          <p:cNvPr id="8" name="Tijdelijke aanduiding voor dianummer 7">
            <a:extLst>
              <a:ext uri="{FF2B5EF4-FFF2-40B4-BE49-F238E27FC236}">
                <a16:creationId xmlns:a16="http://schemas.microsoft.com/office/drawing/2014/main" id="{E8D3B4D1-5B1E-FF3D-55B1-68431FB19AE3}"/>
              </a:ext>
            </a:extLst>
          </p:cNvPr>
          <p:cNvSpPr>
            <a:spLocks noGrp="1"/>
          </p:cNvSpPr>
          <p:nvPr>
            <p:ph type="sldNum" sz="quarter" idx="12"/>
          </p:nvPr>
        </p:nvSpPr>
        <p:spPr/>
        <p:txBody>
          <a:bodyPr/>
          <a:lstStyle/>
          <a:p>
            <a:fld id="{6054F54E-B765-BA4C-B13B-E9FB5CE61C5D}" type="slidenum">
              <a:rPr lang="nl-NL" smtClean="0"/>
              <a:pPr/>
              <a:t>34</a:t>
            </a:fld>
            <a:endParaRPr lang="nl-NL"/>
          </a:p>
        </p:txBody>
      </p:sp>
      <p:graphicFrame>
        <p:nvGraphicFramePr>
          <p:cNvPr id="11" name="Таблиця 10">
            <a:extLst>
              <a:ext uri="{FF2B5EF4-FFF2-40B4-BE49-F238E27FC236}">
                <a16:creationId xmlns:a16="http://schemas.microsoft.com/office/drawing/2014/main" id="{7AFC6CDA-F678-2A04-FA9E-039BA8AA6355}"/>
              </a:ext>
            </a:extLst>
          </p:cNvPr>
          <p:cNvGraphicFramePr>
            <a:graphicFrameLocks noGrp="1"/>
          </p:cNvGraphicFramePr>
          <p:nvPr>
            <p:extLst>
              <p:ext uri="{D42A27DB-BD31-4B8C-83A1-F6EECF244321}">
                <p14:modId xmlns:p14="http://schemas.microsoft.com/office/powerpoint/2010/main" val="4272813276"/>
              </p:ext>
            </p:extLst>
          </p:nvPr>
        </p:nvGraphicFramePr>
        <p:xfrm>
          <a:off x="6676740" y="2468289"/>
          <a:ext cx="4145280" cy="2667000"/>
        </p:xfrm>
        <a:graphic>
          <a:graphicData uri="http://schemas.openxmlformats.org/drawingml/2006/table">
            <a:tbl>
              <a:tblPr/>
              <a:tblGrid>
                <a:gridCol w="1325880">
                  <a:extLst>
                    <a:ext uri="{9D8B030D-6E8A-4147-A177-3AD203B41FA5}">
                      <a16:colId xmlns:a16="http://schemas.microsoft.com/office/drawing/2014/main" val="20000"/>
                    </a:ext>
                  </a:extLst>
                </a:gridCol>
                <a:gridCol w="981456">
                  <a:extLst>
                    <a:ext uri="{9D8B030D-6E8A-4147-A177-3AD203B41FA5}">
                      <a16:colId xmlns:a16="http://schemas.microsoft.com/office/drawing/2014/main" val="20001"/>
                    </a:ext>
                  </a:extLst>
                </a:gridCol>
                <a:gridCol w="929640">
                  <a:extLst>
                    <a:ext uri="{9D8B030D-6E8A-4147-A177-3AD203B41FA5}">
                      <a16:colId xmlns:a16="http://schemas.microsoft.com/office/drawing/2014/main" val="20002"/>
                    </a:ext>
                  </a:extLst>
                </a:gridCol>
                <a:gridCol w="908304">
                  <a:extLst>
                    <a:ext uri="{9D8B030D-6E8A-4147-A177-3AD203B41FA5}">
                      <a16:colId xmlns:a16="http://schemas.microsoft.com/office/drawing/2014/main" val="20003"/>
                    </a:ext>
                  </a:extLst>
                </a:gridCol>
              </a:tblGrid>
              <a:tr h="18897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1" baseline="0">
                          <a:solidFill>
                            <a:srgbClr val="FFFFFF"/>
                          </a:solidFill>
                          <a:latin typeface="Arial" panose="020B0604020202020204" pitchFamily="34" charset="0"/>
                          <a:cs typeface="Arial" panose="020B0604020202020204" pitchFamily="34" charset="0"/>
                        </a:rPr>
                        <a:t>Table B </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0000"/>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ctr">
                        <a:spcAft>
                          <a:spcPts val="0"/>
                        </a:spcAft>
                      </a:pPr>
                      <a:r>
                        <a:rPr lang="en-GB" sz="1000" baseline="0">
                          <a:solidFill>
                            <a:srgbClr val="DFDFDF"/>
                          </a:solidFill>
                          <a:latin typeface="Arial" panose="020B0604020202020204" pitchFamily="34" charset="0"/>
                          <a:cs typeface="Arial" panose="020B0604020202020204" pitchFamily="34" charset="0"/>
                        </a:rPr>
                        <a:t>IC011B</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0000"/>
                    </a:solidFill>
                  </a:tcPr>
                </a:tc>
                <a:tc hMerge="1">
                  <a:txBody>
                    <a:bodyPr/>
                    <a:lstStyle/>
                    <a:p>
                      <a:endParaRPr sz="900"/>
                    </a:p>
                  </a:txBody>
                  <a:tcPr marL="0" marR="0" marT="0" marB="0"/>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ctr">
                        <a:spcAft>
                          <a:spcPts val="0"/>
                        </a:spcAft>
                      </a:pPr>
                      <a:r>
                        <a:rPr lang="en-GB" sz="1000" baseline="0">
                          <a:solidFill>
                            <a:srgbClr val="DFDFDF"/>
                          </a:solidFill>
                          <a:latin typeface="Arial" panose="020B0604020202020204" pitchFamily="34" charset="0"/>
                          <a:cs typeface="Arial" panose="020B0604020202020204" pitchFamily="34" charset="0"/>
                        </a:rPr>
                        <a:t>IC252</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10000"/>
                  </a:ext>
                </a:extLst>
              </a:tr>
              <a:tr h="34747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DFDFDF"/>
                          </a:solidFill>
                          <a:latin typeface="Arial" panose="020B0604020202020204" pitchFamily="34" charset="0"/>
                          <a:cs typeface="Arial" panose="020B0604020202020204" pitchFamily="34" charset="0"/>
                        </a:rPr>
                        <a:t>Process month</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ctr">
                        <a:spcAft>
                          <a:spcPts val="0"/>
                        </a:spcAft>
                      </a:pPr>
                      <a:r>
                        <a:rPr lang="en-GB" sz="1000" baseline="0">
                          <a:solidFill>
                            <a:srgbClr val="DFDFDF"/>
                          </a:solidFill>
                          <a:latin typeface="Arial" panose="020B0604020202020204" pitchFamily="34" charset="0"/>
                          <a:cs typeface="Arial" panose="020B0604020202020204" pitchFamily="34" charset="0"/>
                        </a:rPr>
                        <a:t>Provisional = definitive</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ctr">
                        <a:spcAft>
                          <a:spcPts val="0"/>
                        </a:spcAft>
                      </a:pPr>
                      <a:r>
                        <a:rPr lang="en-GB" sz="1000" baseline="0">
                          <a:solidFill>
                            <a:srgbClr val="DFDFDF"/>
                          </a:solidFill>
                          <a:latin typeface="Arial" panose="020B0604020202020204" pitchFamily="34" charset="0"/>
                          <a:cs typeface="Arial" panose="020B0604020202020204" pitchFamily="34" charset="0"/>
                        </a:rPr>
                        <a:t>Definitive = expired</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ctr">
                        <a:spcAft>
                          <a:spcPts val="0"/>
                        </a:spcAft>
                      </a:pPr>
                      <a:r>
                        <a:rPr lang="en-GB" sz="1000" baseline="0">
                          <a:solidFill>
                            <a:srgbClr val="DFDFDF"/>
                          </a:solidFill>
                          <a:latin typeface="Arial" panose="020B0604020202020204" pitchFamily="34" charset="0"/>
                          <a:cs typeface="Arial" panose="020B0604020202020204" pitchFamily="34" charset="0"/>
                        </a:rPr>
                        <a:t>Send VVV</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10001"/>
                  </a:ext>
                </a:extLst>
              </a:tr>
              <a:tr h="1798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2024.07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Oct 24</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2024.08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Nov 24</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2024.09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Dec 24</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2024.10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Jan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2024.11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Jan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2024.12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Feb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2025.01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Feb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2025.02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Mar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798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2025.03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Apr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2025.04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May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7678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2025.05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Jun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798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spcAft>
                          <a:spcPts val="0"/>
                        </a:spcAft>
                      </a:pPr>
                      <a:r>
                        <a:rPr lang="en-GB" sz="1000" baseline="0">
                          <a:solidFill>
                            <a:srgbClr val="232323"/>
                          </a:solidFill>
                          <a:latin typeface="Arial" panose="020B0604020202020204" pitchFamily="34" charset="0"/>
                          <a:cs typeface="Arial" panose="020B0604020202020204" pitchFamily="34" charset="0"/>
                        </a:rPr>
                        <a:t>2025.06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spcAft>
                          <a:spcPts val="0"/>
                        </a:spcAft>
                      </a:pPr>
                      <a:endParaRPr sz="1000" kern="0" baseline="0" dirty="0">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Aft>
                          <a:spcPts val="0"/>
                        </a:spcAft>
                      </a:pPr>
                      <a:r>
                        <a:rPr lang="en-GB" sz="1000" baseline="0">
                          <a:solidFill>
                            <a:srgbClr val="232323"/>
                          </a:solidFill>
                          <a:latin typeface="Arial" panose="020B0604020202020204" pitchFamily="34" charset="0"/>
                          <a:cs typeface="Arial" panose="020B0604020202020204" pitchFamily="34" charset="0"/>
                        </a:rPr>
                        <a:t>Jul 25</a:t>
                      </a:r>
                    </a:p>
                  </a:txBody>
                  <a:tcPr marL="0" marR="36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837127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24B08-A057-85F6-F2CB-F8B2DAA15A91}"/>
              </a:ext>
            </a:extLst>
          </p:cNvPr>
          <p:cNvSpPr>
            <a:spLocks noGrp="1"/>
          </p:cNvSpPr>
          <p:nvPr>
            <p:ph type="title"/>
          </p:nvPr>
        </p:nvSpPr>
        <p:spPr/>
        <p:txBody>
          <a:bodyPr/>
          <a:lstStyle/>
          <a:p>
            <a:r>
              <a:rPr lang="en-GB"/>
              <a:t>Terminology</a:t>
            </a:r>
          </a:p>
        </p:txBody>
      </p:sp>
      <p:sp>
        <p:nvSpPr>
          <p:cNvPr id="3" name="Tijdelijke aanduiding voor inhoud 2">
            <a:extLst>
              <a:ext uri="{FF2B5EF4-FFF2-40B4-BE49-F238E27FC236}">
                <a16:creationId xmlns:a16="http://schemas.microsoft.com/office/drawing/2014/main" id="{F5849D60-550E-8E79-2B10-D7ED5157E7EF}"/>
              </a:ext>
            </a:extLst>
          </p:cNvPr>
          <p:cNvSpPr>
            <a:spLocks noGrp="1"/>
          </p:cNvSpPr>
          <p:nvPr>
            <p:ph idx="1"/>
          </p:nvPr>
        </p:nvSpPr>
        <p:spPr>
          <a:xfrm>
            <a:off x="838200" y="1564105"/>
            <a:ext cx="9986319" cy="4928769"/>
          </a:xfrm>
        </p:spPr>
        <p:txBody>
          <a:bodyPr vert="horz" lIns="91440" tIns="45720" rIns="91440" bIns="45720" rtlCol="0" anchor="t">
            <a:normAutofit fontScale="85000" lnSpcReduction="20000"/>
          </a:bodyPr>
          <a:lstStyle/>
          <a:p>
            <a:r>
              <a:rPr lang="en-GB" dirty="0"/>
              <a:t>FGL-TR3 = functional go-live date Tranche 3 (01-01-2025)</a:t>
            </a:r>
          </a:p>
          <a:p>
            <a:r>
              <a:rPr lang="en-GB" dirty="0"/>
              <a:t>MSN = metering notification Measurement Series Notification (measurement data with a granularity of 15 minutes (ELK) or 60 minutes (GAS)</a:t>
            </a:r>
          </a:p>
          <a:p>
            <a:pPr lvl="1"/>
            <a:r>
              <a:rPr lang="en-GB" dirty="0"/>
              <a:t>MSN N20: Monthly quarter notification Electricity</a:t>
            </a:r>
          </a:p>
          <a:p>
            <a:pPr lvl="1"/>
            <a:r>
              <a:rPr lang="en-GB" dirty="0"/>
              <a:t>MSN N30: Monthly hour notification Gas</a:t>
            </a:r>
          </a:p>
          <a:p>
            <a:r>
              <a:rPr lang="en-GB" dirty="0"/>
              <a:t>VSN = metering notification Volume Series Notification (measurement data with a granularity of minimum 1 day)</a:t>
            </a:r>
          </a:p>
          <a:p>
            <a:pPr lvl="1"/>
            <a:r>
              <a:rPr lang="en-GB" sz="2400" dirty="0"/>
              <a:t>VSN N30: Volume Gas PRF</a:t>
            </a:r>
          </a:p>
          <a:p>
            <a:pPr lvl="1"/>
            <a:r>
              <a:rPr lang="en-GB" sz="2400" dirty="0"/>
              <a:t>VSN N40: Volume Electricity PRF</a:t>
            </a:r>
          </a:p>
          <a:p>
            <a:pPr lvl="1"/>
            <a:r>
              <a:rPr lang="en-GB" sz="2400" dirty="0"/>
              <a:t>VSN N41: Volume Electricity TMT</a:t>
            </a:r>
          </a:p>
          <a:p>
            <a:r>
              <a:rPr lang="en-GB" dirty="0"/>
              <a:t>VVV = collection-settlement request</a:t>
            </a:r>
          </a:p>
          <a:p>
            <a:r>
              <a:rPr lang="en-GB" dirty="0"/>
              <a:t>IC011b = ‘Settlement allocation errors’</a:t>
            </a:r>
          </a:p>
          <a:p>
            <a:r>
              <a:rPr lang="en-GB" dirty="0"/>
              <a:t>IC252 = ‘Settlement process measurement errors GV’</a:t>
            </a:r>
          </a:p>
          <a:p>
            <a:r>
              <a:rPr lang="en-GB" dirty="0"/>
              <a:t>IC257 = ‘Reconciliation GV Telemetry Electricity’</a:t>
            </a:r>
          </a:p>
        </p:txBody>
      </p:sp>
      <p:sp>
        <p:nvSpPr>
          <p:cNvPr id="4" name="Tijdelijke aanduiding voor dianummer 3">
            <a:extLst>
              <a:ext uri="{FF2B5EF4-FFF2-40B4-BE49-F238E27FC236}">
                <a16:creationId xmlns:a16="http://schemas.microsoft.com/office/drawing/2014/main" id="{BEC2E060-82FD-37BB-263E-7E65EEFB4A9E}"/>
              </a:ext>
            </a:extLst>
          </p:cNvPr>
          <p:cNvSpPr>
            <a:spLocks noGrp="1"/>
          </p:cNvSpPr>
          <p:nvPr>
            <p:ph type="sldNum" sz="quarter" idx="12"/>
          </p:nvPr>
        </p:nvSpPr>
        <p:spPr/>
        <p:txBody>
          <a:bodyPr/>
          <a:lstStyle/>
          <a:p>
            <a:fld id="{6054F54E-B765-BA4C-B13B-E9FB5CE61C5D}" type="slidenum">
              <a:rPr lang="nl-NL" smtClean="0"/>
              <a:pPr/>
              <a:t>35</a:t>
            </a:fld>
            <a:endParaRPr lang="nl-NL"/>
          </a:p>
        </p:txBody>
      </p:sp>
    </p:spTree>
    <p:extLst>
      <p:ext uri="{BB962C8B-B14F-4D97-AF65-F5344CB8AC3E}">
        <p14:creationId xmlns:p14="http://schemas.microsoft.com/office/powerpoint/2010/main" val="2549827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Autofit/>
          </a:bodyPr>
          <a:lstStyle/>
          <a:p>
            <a:r>
              <a:rPr lang="en-GB"/>
              <a:t>Transition</a:t>
            </a:r>
            <a:br>
              <a:rPr lang="en-GB"/>
            </a:br>
            <a:r>
              <a:rPr lang="en-GB" i="1"/>
              <a:t>RFC A2.0-6 ‘Optimising checks measurement data’ </a:t>
            </a:r>
          </a:p>
        </p:txBody>
      </p:sp>
      <p:sp>
        <p:nvSpPr>
          <p:cNvPr id="3" name="Tijdelijke aanduiding voor dianummer 2">
            <a:extLst>
              <a:ext uri="{FF2B5EF4-FFF2-40B4-BE49-F238E27FC236}">
                <a16:creationId xmlns:a16="http://schemas.microsoft.com/office/drawing/2014/main" id="{FF3E1EEB-6B59-5D34-266A-F4E444D98C78}"/>
              </a:ext>
            </a:extLst>
          </p:cNvPr>
          <p:cNvSpPr>
            <a:spLocks noGrp="1"/>
          </p:cNvSpPr>
          <p:nvPr>
            <p:ph type="sldNum" sz="quarter" idx="12"/>
          </p:nvPr>
        </p:nvSpPr>
        <p:spPr/>
        <p:txBody>
          <a:bodyPr/>
          <a:lstStyle/>
          <a:p>
            <a:fld id="{6054F54E-B765-BA4C-B13B-E9FB5CE61C5D}" type="slidenum">
              <a:rPr lang="nl-NL" smtClean="0"/>
              <a:t>36</a:t>
            </a:fld>
            <a:endParaRPr lang="nl-NL"/>
          </a:p>
        </p:txBody>
      </p:sp>
    </p:spTree>
    <p:extLst>
      <p:ext uri="{BB962C8B-B14F-4D97-AF65-F5344CB8AC3E}">
        <p14:creationId xmlns:p14="http://schemas.microsoft.com/office/powerpoint/2010/main" val="69156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31B86C-7CDC-EBB3-57CD-8F8D8D272510}"/>
              </a:ext>
            </a:extLst>
          </p:cNvPr>
          <p:cNvSpPr>
            <a:spLocks noGrp="1"/>
          </p:cNvSpPr>
          <p:nvPr>
            <p:ph type="title"/>
          </p:nvPr>
        </p:nvSpPr>
        <p:spPr/>
        <p:txBody>
          <a:bodyPr>
            <a:normAutofit/>
          </a:bodyPr>
          <a:lstStyle/>
          <a:p>
            <a:r>
              <a:rPr lang="en-GB"/>
              <a:t>Transition RFC A2.0-6 ‘Optimising checks measurement data’ </a:t>
            </a:r>
          </a:p>
        </p:txBody>
      </p:sp>
      <p:sp>
        <p:nvSpPr>
          <p:cNvPr id="3" name="Tijdelijke aanduiding voor inhoud 2">
            <a:extLst>
              <a:ext uri="{FF2B5EF4-FFF2-40B4-BE49-F238E27FC236}">
                <a16:creationId xmlns:a16="http://schemas.microsoft.com/office/drawing/2014/main" id="{ACA671A4-BD25-0C04-4054-FEC90C9571CF}"/>
              </a:ext>
            </a:extLst>
          </p:cNvPr>
          <p:cNvSpPr>
            <a:spLocks noGrp="1"/>
          </p:cNvSpPr>
          <p:nvPr>
            <p:ph idx="1"/>
          </p:nvPr>
        </p:nvSpPr>
        <p:spPr>
          <a:xfrm>
            <a:off x="838200" y="1825626"/>
            <a:ext cx="9986319" cy="4381743"/>
          </a:xfrm>
        </p:spPr>
        <p:txBody>
          <a:bodyPr>
            <a:normAutofit/>
          </a:bodyPr>
          <a:lstStyle/>
          <a:p>
            <a:r>
              <a:rPr lang="en-GB" dirty="0"/>
              <a:t>Metering notifications that are sent </a:t>
            </a:r>
            <a:r>
              <a:rPr lang="en-GB" b="1" dirty="0"/>
              <a:t>as of the functional go live (FGL = 01-01-2025) </a:t>
            </a:r>
            <a:r>
              <a:rPr lang="en-GB" dirty="0"/>
              <a:t>for Tranche 3 are compiled and validated in accordance with this RFC</a:t>
            </a:r>
          </a:p>
          <a:p>
            <a:pPr lvl="1"/>
            <a:r>
              <a:rPr lang="en-GB" dirty="0"/>
              <a:t>The new Product-ID for </a:t>
            </a:r>
            <a:r>
              <a:rPr lang="en-GB" dirty="0" err="1"/>
              <a:t>kWmax</a:t>
            </a:r>
            <a:r>
              <a:rPr lang="en-GB" dirty="0"/>
              <a:t> 8716867000016 will be used in notifications that are sent as of 01-01-2025</a:t>
            </a:r>
          </a:p>
          <a:p>
            <a:pPr lvl="1"/>
            <a:r>
              <a:rPr lang="en-GB" dirty="0"/>
              <a:t>The modified checks will be used in notifications that are received as of 01-01-2025</a:t>
            </a:r>
          </a:p>
          <a:p>
            <a:r>
              <a:rPr lang="en-GB" dirty="0"/>
              <a:t>Therefore, metering notifications will be compiled and validated in accordance with the existing business service between the technical go live (TGL = 14-12-2024) and the functional go live (FGL = 01-01-2025)</a:t>
            </a:r>
          </a:p>
        </p:txBody>
      </p:sp>
      <p:sp>
        <p:nvSpPr>
          <p:cNvPr id="4" name="Tijdelijke aanduiding voor dianummer 3">
            <a:extLst>
              <a:ext uri="{FF2B5EF4-FFF2-40B4-BE49-F238E27FC236}">
                <a16:creationId xmlns:a16="http://schemas.microsoft.com/office/drawing/2014/main" id="{B094B3EA-CFF1-FD58-2717-7D2B85651444}"/>
              </a:ext>
            </a:extLst>
          </p:cNvPr>
          <p:cNvSpPr>
            <a:spLocks noGrp="1"/>
          </p:cNvSpPr>
          <p:nvPr>
            <p:ph type="sldNum" sz="quarter" idx="12"/>
          </p:nvPr>
        </p:nvSpPr>
        <p:spPr/>
        <p:txBody>
          <a:bodyPr/>
          <a:lstStyle/>
          <a:p>
            <a:fld id="{6054F54E-B765-BA4C-B13B-E9FB5CE61C5D}" type="slidenum">
              <a:rPr lang="nl-NL" smtClean="0"/>
              <a:pPr/>
              <a:t>37</a:t>
            </a:fld>
            <a:endParaRPr lang="nl-NL"/>
          </a:p>
        </p:txBody>
      </p:sp>
    </p:spTree>
    <p:extLst>
      <p:ext uri="{BB962C8B-B14F-4D97-AF65-F5344CB8AC3E}">
        <p14:creationId xmlns:p14="http://schemas.microsoft.com/office/powerpoint/2010/main" val="2085424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FCF10-26A6-B2D3-ACD2-406EF39ED18F}"/>
              </a:ext>
            </a:extLst>
          </p:cNvPr>
          <p:cNvSpPr>
            <a:spLocks noGrp="1"/>
          </p:cNvSpPr>
          <p:nvPr>
            <p:ph type="ctrTitle"/>
          </p:nvPr>
        </p:nvSpPr>
        <p:spPr/>
        <p:txBody>
          <a:bodyPr/>
          <a:lstStyle/>
          <a:p>
            <a:r>
              <a:rPr lang="en-GB" sz="4400"/>
              <a:t>Tests and transition</a:t>
            </a:r>
            <a:br>
              <a:rPr lang="en-GB"/>
            </a:br>
            <a:br>
              <a:rPr lang="en-GB"/>
            </a:br>
            <a:r>
              <a:rPr lang="en-GB" sz="2400"/>
              <a:t>Jorik van Vilsteren</a:t>
            </a:r>
          </a:p>
        </p:txBody>
      </p:sp>
    </p:spTree>
    <p:extLst>
      <p:ext uri="{BB962C8B-B14F-4D97-AF65-F5344CB8AC3E}">
        <p14:creationId xmlns:p14="http://schemas.microsoft.com/office/powerpoint/2010/main" val="983288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8A66B-C6C1-0E88-70E6-1A8340A86745}"/>
              </a:ext>
            </a:extLst>
          </p:cNvPr>
          <p:cNvSpPr>
            <a:spLocks noGrp="1"/>
          </p:cNvSpPr>
          <p:nvPr>
            <p:ph type="title"/>
          </p:nvPr>
        </p:nvSpPr>
        <p:spPr/>
        <p:txBody>
          <a:bodyPr/>
          <a:lstStyle/>
          <a:p>
            <a:r>
              <a:rPr lang="en-GB"/>
              <a:t>Tests - planning</a:t>
            </a:r>
          </a:p>
        </p:txBody>
      </p:sp>
      <p:sp>
        <p:nvSpPr>
          <p:cNvPr id="5" name="Tijdelijke aanduiding voor dianummer 4">
            <a:extLst>
              <a:ext uri="{FF2B5EF4-FFF2-40B4-BE49-F238E27FC236}">
                <a16:creationId xmlns:a16="http://schemas.microsoft.com/office/drawing/2014/main" id="{8DEEAFF7-9A8B-6B40-367B-C9E1CA22601F}"/>
              </a:ext>
            </a:extLst>
          </p:cNvPr>
          <p:cNvSpPr>
            <a:spLocks noGrp="1"/>
          </p:cNvSpPr>
          <p:nvPr>
            <p:ph type="sldNum" sz="quarter" idx="12"/>
          </p:nvPr>
        </p:nvSpPr>
        <p:spPr/>
        <p:txBody>
          <a:bodyPr/>
          <a:lstStyle/>
          <a:p>
            <a:fld id="{6054F54E-B765-BA4C-B13B-E9FB5CE61C5D}" type="slidenum">
              <a:rPr lang="nl-NL" smtClean="0"/>
              <a:pPr/>
              <a:t>39</a:t>
            </a:fld>
            <a:endParaRPr lang="nl-NL"/>
          </a:p>
        </p:txBody>
      </p:sp>
      <p:pic>
        <p:nvPicPr>
          <p:cNvPr id="7" name="Tijdelijke aanduiding voor inhoud 6">
            <a:extLst>
              <a:ext uri="{FF2B5EF4-FFF2-40B4-BE49-F238E27FC236}">
                <a16:creationId xmlns:a16="http://schemas.microsoft.com/office/drawing/2014/main" id="{5DEF84B2-1981-7062-BF41-E215214B57FB}"/>
              </a:ext>
            </a:extLst>
          </p:cNvPr>
          <p:cNvPicPr>
            <a:picLocks noGrp="1" noChangeAspect="1"/>
          </p:cNvPicPr>
          <p:nvPr>
            <p:ph idx="1"/>
          </p:nvPr>
        </p:nvPicPr>
        <p:blipFill>
          <a:blip r:embed="rId2"/>
          <a:srcRect/>
          <a:stretch/>
        </p:blipFill>
        <p:spPr>
          <a:xfrm>
            <a:off x="1928812" y="1365448"/>
            <a:ext cx="9115425" cy="5127427"/>
          </a:xfrm>
          <a:prstGeom prst="rect">
            <a:avLst/>
          </a:prstGeom>
        </p:spPr>
      </p:pic>
      <p:sp>
        <p:nvSpPr>
          <p:cNvPr id="9" name="Ovaal 8">
            <a:extLst>
              <a:ext uri="{FF2B5EF4-FFF2-40B4-BE49-F238E27FC236}">
                <a16:creationId xmlns:a16="http://schemas.microsoft.com/office/drawing/2014/main" id="{49777845-59FA-424D-616B-329D9407E429}"/>
              </a:ext>
            </a:extLst>
          </p:cNvPr>
          <p:cNvSpPr/>
          <p:nvPr/>
        </p:nvSpPr>
        <p:spPr>
          <a:xfrm>
            <a:off x="5831359" y="4794820"/>
            <a:ext cx="1543050" cy="42862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9">
            <a:extLst>
              <a:ext uri="{FF2B5EF4-FFF2-40B4-BE49-F238E27FC236}">
                <a16:creationId xmlns:a16="http://schemas.microsoft.com/office/drawing/2014/main" id="{01027060-6F07-7CD3-695B-A99ABB377740}"/>
              </a:ext>
            </a:extLst>
          </p:cNvPr>
          <p:cNvSpPr/>
          <p:nvPr/>
        </p:nvSpPr>
        <p:spPr>
          <a:xfrm>
            <a:off x="5819430" y="5151406"/>
            <a:ext cx="1543050" cy="42862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CC618BF5-D652-D06A-25AA-D5040DECF68A}"/>
              </a:ext>
            </a:extLst>
          </p:cNvPr>
          <p:cNvSpPr txBox="1"/>
          <p:nvPr/>
        </p:nvSpPr>
        <p:spPr>
          <a:xfrm>
            <a:off x="6486524" y="566241"/>
            <a:ext cx="4829453" cy="923330"/>
          </a:xfrm>
          <a:prstGeom prst="rect">
            <a:avLst/>
          </a:prstGeom>
          <a:noFill/>
        </p:spPr>
        <p:txBody>
          <a:bodyPr wrap="square" rtlCol="0">
            <a:spAutoFit/>
          </a:bodyPr>
          <a:lstStyle/>
          <a:p>
            <a:r>
              <a:rPr lang="en-GB"/>
              <a:t>Master test plan is currently being reviewed by the Lead group; it will be made available via mijnMFFBAS after approval</a:t>
            </a:r>
          </a:p>
        </p:txBody>
      </p:sp>
      <p:sp>
        <p:nvSpPr>
          <p:cNvPr id="3" name="Прямокутник 2">
            <a:extLst>
              <a:ext uri="{FF2B5EF4-FFF2-40B4-BE49-F238E27FC236}">
                <a16:creationId xmlns:a16="http://schemas.microsoft.com/office/drawing/2014/main" id="{A90AC5CB-EF1C-B3FF-82F4-8EBB85E6CB16}"/>
              </a:ext>
            </a:extLst>
          </p:cNvPr>
          <p:cNvSpPr/>
          <p:nvPr/>
        </p:nvSpPr>
        <p:spPr>
          <a:xfrm>
            <a:off x="4218315" y="1713316"/>
            <a:ext cx="4345741" cy="307777"/>
          </a:xfrm>
          <a:prstGeom prst="rect">
            <a:avLst/>
          </a:prstGeom>
          <a:noFill/>
          <a:ln>
            <a:noFill/>
          </a:ln>
        </p:spPr>
        <p:txBody>
          <a:bodyPr wrap="none" lIns="0" tIns="0" rIns="0" bIns="0">
            <a:spAutoFit/>
          </a:bodyPr>
          <a:lstStyle/>
          <a:p>
            <a:pPr algn="ctr"/>
            <a:r>
              <a:rPr lang="en-GB" sz="2000">
                <a:solidFill>
                  <a:srgbClr val="7B7875"/>
                </a:solidFill>
                <a:latin typeface="Arial"/>
              </a:rPr>
              <a:t>Milestone planning with Status Report</a:t>
            </a:r>
          </a:p>
        </p:txBody>
      </p:sp>
      <p:sp>
        <p:nvSpPr>
          <p:cNvPr id="4" name="Прямокутник 3">
            <a:extLst>
              <a:ext uri="{FF2B5EF4-FFF2-40B4-BE49-F238E27FC236}">
                <a16:creationId xmlns:a16="http://schemas.microsoft.com/office/drawing/2014/main" id="{BF90CE98-99C3-1B70-3A65-58AD51A3E5FF}"/>
              </a:ext>
            </a:extLst>
          </p:cNvPr>
          <p:cNvSpPr/>
          <p:nvPr/>
        </p:nvSpPr>
        <p:spPr>
          <a:xfrm>
            <a:off x="2583988" y="2330437"/>
            <a:ext cx="121828" cy="107722"/>
          </a:xfrm>
          <a:prstGeom prst="rect">
            <a:avLst/>
          </a:prstGeom>
          <a:noFill/>
          <a:ln>
            <a:noFill/>
          </a:ln>
        </p:spPr>
        <p:txBody>
          <a:bodyPr wrap="none" lIns="0" tIns="0" rIns="0" bIns="0">
            <a:spAutoFit/>
          </a:bodyPr>
          <a:lstStyle/>
          <a:p>
            <a:r>
              <a:rPr lang="en-GB" sz="700">
                <a:solidFill>
                  <a:srgbClr val="273F60"/>
                </a:solidFill>
                <a:latin typeface="Arial"/>
              </a:rPr>
              <a:t>T2'</a:t>
            </a:r>
          </a:p>
        </p:txBody>
      </p:sp>
      <p:sp>
        <p:nvSpPr>
          <p:cNvPr id="6" name="Прямокутник 5">
            <a:extLst>
              <a:ext uri="{FF2B5EF4-FFF2-40B4-BE49-F238E27FC236}">
                <a16:creationId xmlns:a16="http://schemas.microsoft.com/office/drawing/2014/main" id="{BE2DA3CD-D410-2441-554D-71E06FC9E664}"/>
              </a:ext>
            </a:extLst>
          </p:cNvPr>
          <p:cNvSpPr/>
          <p:nvPr/>
        </p:nvSpPr>
        <p:spPr>
          <a:xfrm>
            <a:off x="4429125" y="2319937"/>
            <a:ext cx="104196" cy="107722"/>
          </a:xfrm>
          <a:prstGeom prst="rect">
            <a:avLst/>
          </a:prstGeom>
          <a:noFill/>
          <a:ln>
            <a:noFill/>
          </a:ln>
        </p:spPr>
        <p:txBody>
          <a:bodyPr wrap="none" lIns="0" tIns="0" rIns="0" bIns="0">
            <a:spAutoFit/>
          </a:bodyPr>
          <a:lstStyle/>
          <a:p>
            <a:r>
              <a:rPr lang="en-GB" sz="700">
                <a:solidFill>
                  <a:srgbClr val="273F60"/>
                </a:solidFill>
                <a:latin typeface="Arial"/>
              </a:rPr>
              <a:t>T2</a:t>
            </a:r>
          </a:p>
        </p:txBody>
      </p:sp>
      <p:sp>
        <p:nvSpPr>
          <p:cNvPr id="8" name="Прямокутник 7">
            <a:extLst>
              <a:ext uri="{FF2B5EF4-FFF2-40B4-BE49-F238E27FC236}">
                <a16:creationId xmlns:a16="http://schemas.microsoft.com/office/drawing/2014/main" id="{414670C9-E6FF-1E73-5063-E6143598AC08}"/>
              </a:ext>
            </a:extLst>
          </p:cNvPr>
          <p:cNvSpPr/>
          <p:nvPr/>
        </p:nvSpPr>
        <p:spPr>
          <a:xfrm>
            <a:off x="2995431" y="2743370"/>
            <a:ext cx="905697" cy="123111"/>
          </a:xfrm>
          <a:prstGeom prst="rect">
            <a:avLst/>
          </a:prstGeom>
          <a:noFill/>
          <a:ln>
            <a:noFill/>
          </a:ln>
        </p:spPr>
        <p:txBody>
          <a:bodyPr wrap="none" lIns="0" tIns="0" rIns="0" bIns="0">
            <a:spAutoFit/>
          </a:bodyPr>
          <a:lstStyle/>
          <a:p>
            <a:r>
              <a:rPr lang="en-GB" sz="800" i="1">
                <a:solidFill>
                  <a:srgbClr val="273F60"/>
                </a:solidFill>
                <a:latin typeface="Arial"/>
              </a:rPr>
              <a:t>Lead group Test (KT)</a:t>
            </a:r>
          </a:p>
        </p:txBody>
      </p:sp>
      <p:sp>
        <p:nvSpPr>
          <p:cNvPr id="12" name="Прямокутник 11">
            <a:extLst>
              <a:ext uri="{FF2B5EF4-FFF2-40B4-BE49-F238E27FC236}">
                <a16:creationId xmlns:a16="http://schemas.microsoft.com/office/drawing/2014/main" id="{CEB34200-E47A-24A5-1682-E9D9CC04B424}"/>
              </a:ext>
            </a:extLst>
          </p:cNvPr>
          <p:cNvSpPr/>
          <p:nvPr/>
        </p:nvSpPr>
        <p:spPr>
          <a:xfrm>
            <a:off x="5359496" y="3165310"/>
            <a:ext cx="1546898" cy="123111"/>
          </a:xfrm>
          <a:prstGeom prst="rect">
            <a:avLst/>
          </a:prstGeom>
          <a:noFill/>
          <a:ln>
            <a:noFill/>
          </a:ln>
        </p:spPr>
        <p:txBody>
          <a:bodyPr wrap="none" lIns="0" tIns="0" rIns="0" bIns="0">
            <a:spAutoFit/>
          </a:bodyPr>
          <a:lstStyle/>
          <a:p>
            <a:r>
              <a:rPr lang="en-GB" sz="800" i="1">
                <a:solidFill>
                  <a:srgbClr val="273F60"/>
                </a:solidFill>
                <a:latin typeface="Arial"/>
              </a:rPr>
              <a:t>User Acceptance Test (GAT)</a:t>
            </a:r>
          </a:p>
        </p:txBody>
      </p:sp>
      <p:sp>
        <p:nvSpPr>
          <p:cNvPr id="13" name="Прямокутник 12">
            <a:extLst>
              <a:ext uri="{FF2B5EF4-FFF2-40B4-BE49-F238E27FC236}">
                <a16:creationId xmlns:a16="http://schemas.microsoft.com/office/drawing/2014/main" id="{455AE3F8-E91A-FC0F-FF6E-946E76947401}"/>
              </a:ext>
            </a:extLst>
          </p:cNvPr>
          <p:cNvSpPr/>
          <p:nvPr/>
        </p:nvSpPr>
        <p:spPr>
          <a:xfrm>
            <a:off x="9000536" y="3554944"/>
            <a:ext cx="394339" cy="123111"/>
          </a:xfrm>
          <a:prstGeom prst="rect">
            <a:avLst/>
          </a:prstGeom>
          <a:noFill/>
          <a:ln>
            <a:noFill/>
          </a:ln>
        </p:spPr>
        <p:txBody>
          <a:bodyPr wrap="none" lIns="0" tIns="0" rIns="0" bIns="0">
            <a:spAutoFit/>
          </a:bodyPr>
          <a:lstStyle/>
          <a:p>
            <a:r>
              <a:rPr lang="en-GB" sz="800" i="1">
                <a:solidFill>
                  <a:srgbClr val="273F60"/>
                </a:solidFill>
                <a:latin typeface="Arial"/>
              </a:rPr>
              <a:t>Transition</a:t>
            </a:r>
          </a:p>
        </p:txBody>
      </p:sp>
      <p:sp>
        <p:nvSpPr>
          <p:cNvPr id="14" name="Прямокутник 13">
            <a:extLst>
              <a:ext uri="{FF2B5EF4-FFF2-40B4-BE49-F238E27FC236}">
                <a16:creationId xmlns:a16="http://schemas.microsoft.com/office/drawing/2014/main" id="{F33B4DB4-F95D-D0FF-D3EC-E695F8B584CE}"/>
              </a:ext>
            </a:extLst>
          </p:cNvPr>
          <p:cNvSpPr/>
          <p:nvPr/>
        </p:nvSpPr>
        <p:spPr>
          <a:xfrm>
            <a:off x="9965466" y="2396881"/>
            <a:ext cx="100990" cy="61555"/>
          </a:xfrm>
          <a:prstGeom prst="rect">
            <a:avLst/>
          </a:prstGeom>
          <a:noFill/>
          <a:ln>
            <a:noFill/>
          </a:ln>
        </p:spPr>
        <p:txBody>
          <a:bodyPr wrap="none" lIns="0" tIns="0" rIns="0" bIns="0">
            <a:spAutoFit/>
          </a:bodyPr>
          <a:lstStyle/>
          <a:p>
            <a:r>
              <a:rPr lang="en-GB" sz="400">
                <a:solidFill>
                  <a:srgbClr val="273F60"/>
                </a:solidFill>
                <a:latin typeface="Arial"/>
              </a:rPr>
              <a:t>TGL</a:t>
            </a:r>
          </a:p>
        </p:txBody>
      </p:sp>
      <p:sp>
        <p:nvSpPr>
          <p:cNvPr id="15" name="Прямокутник 14">
            <a:extLst>
              <a:ext uri="{FF2B5EF4-FFF2-40B4-BE49-F238E27FC236}">
                <a16:creationId xmlns:a16="http://schemas.microsoft.com/office/drawing/2014/main" id="{617442D5-38DB-991A-823A-9C2B023FB5B1}"/>
              </a:ext>
            </a:extLst>
          </p:cNvPr>
          <p:cNvSpPr/>
          <p:nvPr/>
        </p:nvSpPr>
        <p:spPr>
          <a:xfrm>
            <a:off x="10403861" y="2407381"/>
            <a:ext cx="100990" cy="61555"/>
          </a:xfrm>
          <a:prstGeom prst="rect">
            <a:avLst/>
          </a:prstGeom>
          <a:noFill/>
          <a:ln>
            <a:noFill/>
          </a:ln>
        </p:spPr>
        <p:txBody>
          <a:bodyPr wrap="none" lIns="0" tIns="0" rIns="0" bIns="0">
            <a:spAutoFit/>
          </a:bodyPr>
          <a:lstStyle/>
          <a:p>
            <a:r>
              <a:rPr lang="en-GB" sz="400">
                <a:solidFill>
                  <a:srgbClr val="273F60"/>
                </a:solidFill>
                <a:latin typeface="Arial"/>
              </a:rPr>
              <a:t>FGL</a:t>
            </a:r>
          </a:p>
        </p:txBody>
      </p:sp>
      <p:sp>
        <p:nvSpPr>
          <p:cNvPr id="16" name="Прямокутник 15">
            <a:extLst>
              <a:ext uri="{FF2B5EF4-FFF2-40B4-BE49-F238E27FC236}">
                <a16:creationId xmlns:a16="http://schemas.microsoft.com/office/drawing/2014/main" id="{6AF517D2-E3A5-F2F0-D00B-38FFEB641A2D}"/>
              </a:ext>
            </a:extLst>
          </p:cNvPr>
          <p:cNvSpPr/>
          <p:nvPr/>
        </p:nvSpPr>
        <p:spPr>
          <a:xfrm>
            <a:off x="9773106" y="4642866"/>
            <a:ext cx="293350" cy="115416"/>
          </a:xfrm>
          <a:prstGeom prst="rect">
            <a:avLst/>
          </a:prstGeom>
          <a:noFill/>
          <a:ln>
            <a:noFill/>
          </a:ln>
        </p:spPr>
        <p:txBody>
          <a:bodyPr wrap="none" lIns="0" tIns="0" rIns="0" bIns="0">
            <a:spAutoFit/>
          </a:bodyPr>
          <a:lstStyle/>
          <a:p>
            <a:r>
              <a:rPr lang="en-GB" sz="750" b="1">
                <a:solidFill>
                  <a:srgbClr val="FFFFFF"/>
                </a:solidFill>
                <a:latin typeface="Arial"/>
              </a:rPr>
              <a:t>Status</a:t>
            </a:r>
          </a:p>
        </p:txBody>
      </p:sp>
      <p:sp>
        <p:nvSpPr>
          <p:cNvPr id="17" name="Прямокутник 16">
            <a:extLst>
              <a:ext uri="{FF2B5EF4-FFF2-40B4-BE49-F238E27FC236}">
                <a16:creationId xmlns:a16="http://schemas.microsoft.com/office/drawing/2014/main" id="{E3637593-BF9E-2752-203E-FFA2686C1680}"/>
              </a:ext>
            </a:extLst>
          </p:cNvPr>
          <p:cNvSpPr/>
          <p:nvPr/>
        </p:nvSpPr>
        <p:spPr>
          <a:xfrm>
            <a:off x="9602386" y="4988245"/>
            <a:ext cx="634789" cy="107722"/>
          </a:xfrm>
          <a:prstGeom prst="rect">
            <a:avLst/>
          </a:prstGeom>
          <a:noFill/>
          <a:ln>
            <a:noFill/>
          </a:ln>
        </p:spPr>
        <p:txBody>
          <a:bodyPr wrap="none" lIns="0" tIns="0" rIns="0" bIns="0">
            <a:spAutoFit/>
          </a:bodyPr>
          <a:lstStyle/>
          <a:p>
            <a:r>
              <a:rPr lang="en-GB" sz="700">
                <a:solidFill>
                  <a:srgbClr val="273F60"/>
                </a:solidFill>
                <a:latin typeface="Arial"/>
              </a:rPr>
              <a:t>Not yet started</a:t>
            </a:r>
          </a:p>
        </p:txBody>
      </p:sp>
      <p:sp>
        <p:nvSpPr>
          <p:cNvPr id="18" name="Прямокутник 17">
            <a:extLst>
              <a:ext uri="{FF2B5EF4-FFF2-40B4-BE49-F238E27FC236}">
                <a16:creationId xmlns:a16="http://schemas.microsoft.com/office/drawing/2014/main" id="{1D306238-4ACF-A6CD-99D5-43A4C41254E4}"/>
              </a:ext>
            </a:extLst>
          </p:cNvPr>
          <p:cNvSpPr/>
          <p:nvPr/>
        </p:nvSpPr>
        <p:spPr>
          <a:xfrm>
            <a:off x="9602386" y="5285232"/>
            <a:ext cx="634789" cy="107722"/>
          </a:xfrm>
          <a:prstGeom prst="rect">
            <a:avLst/>
          </a:prstGeom>
          <a:noFill/>
          <a:ln>
            <a:noFill/>
          </a:ln>
        </p:spPr>
        <p:txBody>
          <a:bodyPr wrap="none" lIns="0" tIns="0" rIns="0" bIns="0">
            <a:spAutoFit/>
          </a:bodyPr>
          <a:lstStyle/>
          <a:p>
            <a:r>
              <a:rPr lang="en-GB" sz="700">
                <a:solidFill>
                  <a:srgbClr val="273F60"/>
                </a:solidFill>
                <a:latin typeface="Arial"/>
              </a:rPr>
              <a:t>Not yet started</a:t>
            </a:r>
          </a:p>
        </p:txBody>
      </p:sp>
      <p:sp>
        <p:nvSpPr>
          <p:cNvPr id="19" name="Прямокутник 18">
            <a:extLst>
              <a:ext uri="{FF2B5EF4-FFF2-40B4-BE49-F238E27FC236}">
                <a16:creationId xmlns:a16="http://schemas.microsoft.com/office/drawing/2014/main" id="{7DB5905D-47AD-4C65-BFC9-42E9799EACCB}"/>
              </a:ext>
            </a:extLst>
          </p:cNvPr>
          <p:cNvSpPr/>
          <p:nvPr/>
        </p:nvSpPr>
        <p:spPr>
          <a:xfrm>
            <a:off x="9613949" y="5607424"/>
            <a:ext cx="634789" cy="107722"/>
          </a:xfrm>
          <a:prstGeom prst="rect">
            <a:avLst/>
          </a:prstGeom>
          <a:noFill/>
          <a:ln>
            <a:noFill/>
          </a:ln>
        </p:spPr>
        <p:txBody>
          <a:bodyPr wrap="none" lIns="0" tIns="0" rIns="0" bIns="0">
            <a:spAutoFit/>
          </a:bodyPr>
          <a:lstStyle/>
          <a:p>
            <a:r>
              <a:rPr lang="en-GB" sz="700">
                <a:solidFill>
                  <a:srgbClr val="273F60"/>
                </a:solidFill>
                <a:latin typeface="Arial"/>
              </a:rPr>
              <a:t>Not yet started</a:t>
            </a:r>
          </a:p>
        </p:txBody>
      </p:sp>
      <p:sp>
        <p:nvSpPr>
          <p:cNvPr id="20" name="Прямокутник 19">
            <a:extLst>
              <a:ext uri="{FF2B5EF4-FFF2-40B4-BE49-F238E27FC236}">
                <a16:creationId xmlns:a16="http://schemas.microsoft.com/office/drawing/2014/main" id="{BBC2BF1C-34A8-4D1B-EEDA-41F14E350AC7}"/>
              </a:ext>
            </a:extLst>
          </p:cNvPr>
          <p:cNvSpPr/>
          <p:nvPr/>
        </p:nvSpPr>
        <p:spPr>
          <a:xfrm>
            <a:off x="8162289" y="6239935"/>
            <a:ext cx="299762" cy="107722"/>
          </a:xfrm>
          <a:prstGeom prst="rect">
            <a:avLst/>
          </a:prstGeom>
          <a:noFill/>
          <a:ln>
            <a:noFill/>
          </a:ln>
        </p:spPr>
        <p:txBody>
          <a:bodyPr wrap="none" lIns="0" tIns="0" rIns="0" bIns="0">
            <a:spAutoFit/>
          </a:bodyPr>
          <a:lstStyle/>
          <a:p>
            <a:r>
              <a:rPr lang="en-GB" sz="700">
                <a:solidFill>
                  <a:srgbClr val="273F60"/>
                </a:solidFill>
                <a:latin typeface="Arial"/>
              </a:rPr>
              <a:t>Ready</a:t>
            </a:r>
          </a:p>
        </p:txBody>
      </p:sp>
      <p:sp>
        <p:nvSpPr>
          <p:cNvPr id="21" name="Прямокутник 20">
            <a:extLst>
              <a:ext uri="{FF2B5EF4-FFF2-40B4-BE49-F238E27FC236}">
                <a16:creationId xmlns:a16="http://schemas.microsoft.com/office/drawing/2014/main" id="{6B1B7CD7-0F0B-04EA-DA3A-9B7EB310D78D}"/>
              </a:ext>
            </a:extLst>
          </p:cNvPr>
          <p:cNvSpPr/>
          <p:nvPr/>
        </p:nvSpPr>
        <p:spPr>
          <a:xfrm>
            <a:off x="8280911" y="5596128"/>
            <a:ext cx="181140" cy="107722"/>
          </a:xfrm>
          <a:prstGeom prst="rect">
            <a:avLst/>
          </a:prstGeom>
          <a:noFill/>
          <a:ln>
            <a:noFill/>
          </a:ln>
        </p:spPr>
        <p:txBody>
          <a:bodyPr wrap="none" lIns="0" tIns="0" rIns="0" bIns="0">
            <a:spAutoFit/>
          </a:bodyPr>
          <a:lstStyle/>
          <a:p>
            <a:r>
              <a:rPr lang="en-GB" sz="700">
                <a:solidFill>
                  <a:srgbClr val="DFDFDF"/>
                </a:solidFill>
                <a:latin typeface="Arial"/>
              </a:rPr>
              <a:t>IISO</a:t>
            </a:r>
          </a:p>
        </p:txBody>
      </p:sp>
      <p:sp>
        <p:nvSpPr>
          <p:cNvPr id="22" name="Прямокутник 21">
            <a:extLst>
              <a:ext uri="{FF2B5EF4-FFF2-40B4-BE49-F238E27FC236}">
                <a16:creationId xmlns:a16="http://schemas.microsoft.com/office/drawing/2014/main" id="{09028574-87AC-5559-2C94-0922CC05EA0E}"/>
              </a:ext>
            </a:extLst>
          </p:cNvPr>
          <p:cNvSpPr/>
          <p:nvPr/>
        </p:nvSpPr>
        <p:spPr>
          <a:xfrm>
            <a:off x="8269545" y="5285232"/>
            <a:ext cx="181140" cy="107722"/>
          </a:xfrm>
          <a:prstGeom prst="rect">
            <a:avLst/>
          </a:prstGeom>
          <a:noFill/>
          <a:ln>
            <a:noFill/>
          </a:ln>
        </p:spPr>
        <p:txBody>
          <a:bodyPr wrap="none" lIns="0" tIns="0" rIns="0" bIns="0">
            <a:spAutoFit/>
          </a:bodyPr>
          <a:lstStyle/>
          <a:p>
            <a:r>
              <a:rPr lang="en-GB" sz="700">
                <a:solidFill>
                  <a:srgbClr val="DFDFDF"/>
                </a:solidFill>
                <a:latin typeface="Arial"/>
              </a:rPr>
              <a:t>IISO</a:t>
            </a:r>
          </a:p>
        </p:txBody>
      </p:sp>
      <p:sp>
        <p:nvSpPr>
          <p:cNvPr id="23" name="Прямокутник 22">
            <a:extLst>
              <a:ext uri="{FF2B5EF4-FFF2-40B4-BE49-F238E27FC236}">
                <a16:creationId xmlns:a16="http://schemas.microsoft.com/office/drawing/2014/main" id="{A65A4B1A-3006-F7D4-6DB3-4C0979E190AD}"/>
              </a:ext>
            </a:extLst>
          </p:cNvPr>
          <p:cNvSpPr/>
          <p:nvPr/>
        </p:nvSpPr>
        <p:spPr>
          <a:xfrm>
            <a:off x="8266571" y="4962989"/>
            <a:ext cx="181140" cy="107722"/>
          </a:xfrm>
          <a:prstGeom prst="rect">
            <a:avLst/>
          </a:prstGeom>
          <a:noFill/>
          <a:ln>
            <a:noFill/>
          </a:ln>
        </p:spPr>
        <p:txBody>
          <a:bodyPr wrap="none" lIns="0" tIns="0" rIns="0" bIns="0">
            <a:spAutoFit/>
          </a:bodyPr>
          <a:lstStyle/>
          <a:p>
            <a:r>
              <a:rPr lang="en-GB" sz="700">
                <a:solidFill>
                  <a:srgbClr val="DFDFDF"/>
                </a:solidFill>
                <a:latin typeface="Arial"/>
              </a:rPr>
              <a:t>IISO</a:t>
            </a:r>
          </a:p>
        </p:txBody>
      </p:sp>
      <p:sp>
        <p:nvSpPr>
          <p:cNvPr id="24" name="Прямокутник 23">
            <a:extLst>
              <a:ext uri="{FF2B5EF4-FFF2-40B4-BE49-F238E27FC236}">
                <a16:creationId xmlns:a16="http://schemas.microsoft.com/office/drawing/2014/main" id="{CC18E59A-9352-C7E2-361D-4D0D4F6769FA}"/>
              </a:ext>
            </a:extLst>
          </p:cNvPr>
          <p:cNvSpPr/>
          <p:nvPr/>
        </p:nvSpPr>
        <p:spPr>
          <a:xfrm>
            <a:off x="8135874" y="4650098"/>
            <a:ext cx="405560" cy="115416"/>
          </a:xfrm>
          <a:prstGeom prst="rect">
            <a:avLst/>
          </a:prstGeom>
          <a:noFill/>
          <a:ln>
            <a:noFill/>
          </a:ln>
        </p:spPr>
        <p:txBody>
          <a:bodyPr wrap="none" lIns="0" tIns="0" rIns="0" bIns="0">
            <a:spAutoFit/>
          </a:bodyPr>
          <a:lstStyle/>
          <a:p>
            <a:r>
              <a:rPr lang="en-GB" sz="750" b="1">
                <a:solidFill>
                  <a:srgbClr val="FFFFFF"/>
                </a:solidFill>
                <a:latin typeface="Arial"/>
              </a:rPr>
              <a:t>Owner</a:t>
            </a:r>
          </a:p>
        </p:txBody>
      </p:sp>
      <p:sp>
        <p:nvSpPr>
          <p:cNvPr id="25" name="Прямокутник 24">
            <a:extLst>
              <a:ext uri="{FF2B5EF4-FFF2-40B4-BE49-F238E27FC236}">
                <a16:creationId xmlns:a16="http://schemas.microsoft.com/office/drawing/2014/main" id="{B815E751-3A9A-675C-E065-4F130EF4FE19}"/>
              </a:ext>
            </a:extLst>
          </p:cNvPr>
          <p:cNvSpPr/>
          <p:nvPr/>
        </p:nvSpPr>
        <p:spPr>
          <a:xfrm>
            <a:off x="6239641" y="4647963"/>
            <a:ext cx="655629" cy="115416"/>
          </a:xfrm>
          <a:prstGeom prst="rect">
            <a:avLst/>
          </a:prstGeom>
          <a:noFill/>
          <a:ln>
            <a:noFill/>
          </a:ln>
        </p:spPr>
        <p:txBody>
          <a:bodyPr wrap="none" lIns="0" tIns="0" rIns="0" bIns="0">
            <a:spAutoFit/>
          </a:bodyPr>
          <a:lstStyle/>
          <a:p>
            <a:r>
              <a:rPr lang="en-GB" sz="750" b="1">
                <a:solidFill>
                  <a:srgbClr val="FFFFFF"/>
                </a:solidFill>
                <a:latin typeface="Arial"/>
              </a:rPr>
              <a:t>Date Ready</a:t>
            </a:r>
          </a:p>
        </p:txBody>
      </p:sp>
      <p:sp>
        <p:nvSpPr>
          <p:cNvPr id="26" name="Прямокутник 25">
            <a:extLst>
              <a:ext uri="{FF2B5EF4-FFF2-40B4-BE49-F238E27FC236}">
                <a16:creationId xmlns:a16="http://schemas.microsoft.com/office/drawing/2014/main" id="{77915A26-3230-ABC1-CDF2-0DF32EF193EC}"/>
              </a:ext>
            </a:extLst>
          </p:cNvPr>
          <p:cNvSpPr/>
          <p:nvPr/>
        </p:nvSpPr>
        <p:spPr>
          <a:xfrm>
            <a:off x="6341688" y="4966931"/>
            <a:ext cx="498534" cy="107722"/>
          </a:xfrm>
          <a:prstGeom prst="rect">
            <a:avLst/>
          </a:prstGeom>
          <a:noFill/>
          <a:ln>
            <a:noFill/>
          </a:ln>
        </p:spPr>
        <p:txBody>
          <a:bodyPr wrap="none" lIns="0" tIns="0" rIns="0" bIns="0">
            <a:spAutoFit/>
          </a:bodyPr>
          <a:lstStyle/>
          <a:p>
            <a:r>
              <a:rPr lang="en-GB" sz="700">
                <a:solidFill>
                  <a:srgbClr val="FFFFFF"/>
                </a:solidFill>
                <a:latin typeface="Arial"/>
              </a:rPr>
              <a:t>26 August</a:t>
            </a:r>
          </a:p>
        </p:txBody>
      </p:sp>
      <p:sp>
        <p:nvSpPr>
          <p:cNvPr id="27" name="Прямокутник 26">
            <a:extLst>
              <a:ext uri="{FF2B5EF4-FFF2-40B4-BE49-F238E27FC236}">
                <a16:creationId xmlns:a16="http://schemas.microsoft.com/office/drawing/2014/main" id="{AD32E50E-9B33-2FA1-869B-83372631DC21}"/>
              </a:ext>
            </a:extLst>
          </p:cNvPr>
          <p:cNvSpPr/>
          <p:nvPr/>
        </p:nvSpPr>
        <p:spPr>
          <a:xfrm>
            <a:off x="6285326" y="5285232"/>
            <a:ext cx="564257" cy="107722"/>
          </a:xfrm>
          <a:prstGeom prst="rect">
            <a:avLst/>
          </a:prstGeom>
          <a:noFill/>
          <a:ln>
            <a:noFill/>
          </a:ln>
        </p:spPr>
        <p:txBody>
          <a:bodyPr wrap="none" lIns="0" tIns="0" rIns="0" bIns="0">
            <a:spAutoFit/>
          </a:bodyPr>
          <a:lstStyle/>
          <a:p>
            <a:r>
              <a:rPr lang="en-GB" sz="700">
                <a:solidFill>
                  <a:srgbClr val="FFFFFF"/>
                </a:solidFill>
                <a:latin typeface="Arial"/>
              </a:rPr>
              <a:t>16 September</a:t>
            </a:r>
          </a:p>
        </p:txBody>
      </p:sp>
      <p:sp>
        <p:nvSpPr>
          <p:cNvPr id="28" name="Прямокутник 27">
            <a:extLst>
              <a:ext uri="{FF2B5EF4-FFF2-40B4-BE49-F238E27FC236}">
                <a16:creationId xmlns:a16="http://schemas.microsoft.com/office/drawing/2014/main" id="{DDBA756F-4CE6-F2F0-5B4C-AA0AAECBEB44}"/>
              </a:ext>
            </a:extLst>
          </p:cNvPr>
          <p:cNvSpPr/>
          <p:nvPr/>
        </p:nvSpPr>
        <p:spPr>
          <a:xfrm>
            <a:off x="6341688" y="5601280"/>
            <a:ext cx="455253" cy="107722"/>
          </a:xfrm>
          <a:prstGeom prst="rect">
            <a:avLst/>
          </a:prstGeom>
          <a:noFill/>
          <a:ln>
            <a:noFill/>
          </a:ln>
        </p:spPr>
        <p:txBody>
          <a:bodyPr wrap="none" lIns="0" tIns="0" rIns="0" bIns="0">
            <a:spAutoFit/>
          </a:bodyPr>
          <a:lstStyle/>
          <a:p>
            <a:r>
              <a:rPr lang="en-GB" sz="700">
                <a:solidFill>
                  <a:srgbClr val="FFFFFF"/>
                </a:solidFill>
                <a:latin typeface="Arial"/>
              </a:rPr>
              <a:t>28 October</a:t>
            </a:r>
          </a:p>
        </p:txBody>
      </p:sp>
      <p:sp>
        <p:nvSpPr>
          <p:cNvPr id="29" name="Прямокутник 28">
            <a:extLst>
              <a:ext uri="{FF2B5EF4-FFF2-40B4-BE49-F238E27FC236}">
                <a16:creationId xmlns:a16="http://schemas.microsoft.com/office/drawing/2014/main" id="{2955554B-BF10-6D1B-B57B-FEC484C0E2C1}"/>
              </a:ext>
            </a:extLst>
          </p:cNvPr>
          <p:cNvSpPr/>
          <p:nvPr/>
        </p:nvSpPr>
        <p:spPr>
          <a:xfrm>
            <a:off x="6849583" y="6199062"/>
            <a:ext cx="862199" cy="215444"/>
          </a:xfrm>
          <a:prstGeom prst="rect">
            <a:avLst/>
          </a:prstGeom>
          <a:noFill/>
          <a:ln>
            <a:noFill/>
          </a:ln>
        </p:spPr>
        <p:txBody>
          <a:bodyPr wrap="square" lIns="0" tIns="0" rIns="0" bIns="0">
            <a:spAutoFit/>
          </a:bodyPr>
          <a:lstStyle/>
          <a:p>
            <a:r>
              <a:rPr lang="en-GB" sz="700" dirty="0">
                <a:solidFill>
                  <a:srgbClr val="273F60"/>
                </a:solidFill>
                <a:latin typeface="Arial"/>
              </a:rPr>
              <a:t>In accordance with planning</a:t>
            </a:r>
          </a:p>
        </p:txBody>
      </p:sp>
      <p:sp>
        <p:nvSpPr>
          <p:cNvPr id="30" name="Прямокутник 29">
            <a:extLst>
              <a:ext uri="{FF2B5EF4-FFF2-40B4-BE49-F238E27FC236}">
                <a16:creationId xmlns:a16="http://schemas.microsoft.com/office/drawing/2014/main" id="{AAC8FB96-A87A-AA33-333C-EA9A4F594F4C}"/>
              </a:ext>
            </a:extLst>
          </p:cNvPr>
          <p:cNvSpPr/>
          <p:nvPr/>
        </p:nvSpPr>
        <p:spPr>
          <a:xfrm>
            <a:off x="5898830" y="6236740"/>
            <a:ext cx="394339" cy="107722"/>
          </a:xfrm>
          <a:prstGeom prst="rect">
            <a:avLst/>
          </a:prstGeom>
          <a:noFill/>
          <a:ln>
            <a:noFill/>
          </a:ln>
        </p:spPr>
        <p:txBody>
          <a:bodyPr wrap="none" lIns="0" tIns="0" rIns="0" bIns="0">
            <a:spAutoFit/>
          </a:bodyPr>
          <a:lstStyle/>
          <a:p>
            <a:r>
              <a:rPr lang="en-GB" sz="700">
                <a:solidFill>
                  <a:srgbClr val="273F60"/>
                </a:solidFill>
                <a:latin typeface="Arial"/>
              </a:rPr>
              <a:t>Delayed</a:t>
            </a:r>
          </a:p>
        </p:txBody>
      </p:sp>
      <p:sp>
        <p:nvSpPr>
          <p:cNvPr id="31" name="Прямокутник 30">
            <a:extLst>
              <a:ext uri="{FF2B5EF4-FFF2-40B4-BE49-F238E27FC236}">
                <a16:creationId xmlns:a16="http://schemas.microsoft.com/office/drawing/2014/main" id="{92BCE976-9908-E52E-CCEB-D4C11BE4F08B}"/>
              </a:ext>
            </a:extLst>
          </p:cNvPr>
          <p:cNvSpPr/>
          <p:nvPr/>
        </p:nvSpPr>
        <p:spPr>
          <a:xfrm>
            <a:off x="3902076" y="6240588"/>
            <a:ext cx="395942" cy="100027"/>
          </a:xfrm>
          <a:prstGeom prst="rect">
            <a:avLst/>
          </a:prstGeom>
          <a:noFill/>
          <a:ln>
            <a:noFill/>
          </a:ln>
        </p:spPr>
        <p:txBody>
          <a:bodyPr wrap="none" lIns="0" tIns="0" rIns="0" bIns="0">
            <a:spAutoFit/>
          </a:bodyPr>
          <a:lstStyle/>
          <a:p>
            <a:r>
              <a:rPr lang="en-GB" sz="650">
                <a:solidFill>
                  <a:srgbClr val="273F60"/>
                </a:solidFill>
                <a:latin typeface="Arial"/>
              </a:rPr>
              <a:t>Legend =</a:t>
            </a:r>
          </a:p>
        </p:txBody>
      </p:sp>
      <p:sp>
        <p:nvSpPr>
          <p:cNvPr id="32" name="Прямокутник 31">
            <a:extLst>
              <a:ext uri="{FF2B5EF4-FFF2-40B4-BE49-F238E27FC236}">
                <a16:creationId xmlns:a16="http://schemas.microsoft.com/office/drawing/2014/main" id="{B1008DD2-6DB4-1BA0-18A1-91013E717AD6}"/>
              </a:ext>
            </a:extLst>
          </p:cNvPr>
          <p:cNvSpPr/>
          <p:nvPr/>
        </p:nvSpPr>
        <p:spPr>
          <a:xfrm>
            <a:off x="2683675" y="5597981"/>
            <a:ext cx="811119" cy="107722"/>
          </a:xfrm>
          <a:prstGeom prst="rect">
            <a:avLst/>
          </a:prstGeom>
          <a:noFill/>
          <a:ln>
            <a:noFill/>
          </a:ln>
        </p:spPr>
        <p:txBody>
          <a:bodyPr wrap="none" lIns="0" tIns="0" rIns="0" bIns="0">
            <a:spAutoFit/>
          </a:bodyPr>
          <a:lstStyle/>
          <a:p>
            <a:r>
              <a:rPr lang="en-GB" sz="700">
                <a:solidFill>
                  <a:srgbClr val="FFFFFF"/>
                </a:solidFill>
                <a:latin typeface="Arial"/>
              </a:rPr>
              <a:t>M3 – Start Transition</a:t>
            </a:r>
          </a:p>
        </p:txBody>
      </p:sp>
      <p:sp>
        <p:nvSpPr>
          <p:cNvPr id="33" name="Прямокутник 32">
            <a:extLst>
              <a:ext uri="{FF2B5EF4-FFF2-40B4-BE49-F238E27FC236}">
                <a16:creationId xmlns:a16="http://schemas.microsoft.com/office/drawing/2014/main" id="{A22284F9-AEE4-BCEE-46B8-043D08096FCD}"/>
              </a:ext>
            </a:extLst>
          </p:cNvPr>
          <p:cNvSpPr/>
          <p:nvPr/>
        </p:nvSpPr>
        <p:spPr>
          <a:xfrm>
            <a:off x="2684246" y="5294702"/>
            <a:ext cx="1790555" cy="107722"/>
          </a:xfrm>
          <a:prstGeom prst="rect">
            <a:avLst/>
          </a:prstGeom>
          <a:noFill/>
          <a:ln>
            <a:noFill/>
          </a:ln>
        </p:spPr>
        <p:txBody>
          <a:bodyPr wrap="none" lIns="0" tIns="0" rIns="0" bIns="0">
            <a:spAutoFit/>
          </a:bodyPr>
          <a:lstStyle/>
          <a:p>
            <a:r>
              <a:rPr lang="en-GB" sz="700">
                <a:solidFill>
                  <a:srgbClr val="FFFFFF"/>
                </a:solidFill>
                <a:latin typeface="Arial"/>
              </a:rPr>
              <a:t>M2 – Start User Acceptance Test </a:t>
            </a:r>
            <a:r>
              <a:rPr lang="en-GB" sz="700">
                <a:solidFill>
                  <a:schemeClr val="bg1"/>
                </a:solidFill>
                <a:latin typeface="Arial"/>
              </a:rPr>
              <a:t>(</a:t>
            </a:r>
            <a:r>
              <a:rPr lang="en-GB" sz="700">
                <a:solidFill>
                  <a:srgbClr val="FFFFFF"/>
                </a:solidFill>
                <a:latin typeface="Arial"/>
              </a:rPr>
              <a:t>GAT)</a:t>
            </a:r>
          </a:p>
        </p:txBody>
      </p:sp>
      <p:sp>
        <p:nvSpPr>
          <p:cNvPr id="34" name="Прямокутник 33">
            <a:extLst>
              <a:ext uri="{FF2B5EF4-FFF2-40B4-BE49-F238E27FC236}">
                <a16:creationId xmlns:a16="http://schemas.microsoft.com/office/drawing/2014/main" id="{28797E22-1BE6-2E6D-2CED-AE2A79A35927}"/>
              </a:ext>
            </a:extLst>
          </p:cNvPr>
          <p:cNvSpPr/>
          <p:nvPr/>
        </p:nvSpPr>
        <p:spPr>
          <a:xfrm>
            <a:off x="2683675" y="4972243"/>
            <a:ext cx="1030731" cy="107722"/>
          </a:xfrm>
          <a:prstGeom prst="rect">
            <a:avLst/>
          </a:prstGeom>
          <a:noFill/>
          <a:ln>
            <a:noFill/>
          </a:ln>
        </p:spPr>
        <p:txBody>
          <a:bodyPr wrap="none" lIns="0" tIns="0" rIns="0" bIns="0">
            <a:spAutoFit/>
          </a:bodyPr>
          <a:lstStyle/>
          <a:p>
            <a:r>
              <a:rPr lang="en-GB" sz="700">
                <a:solidFill>
                  <a:srgbClr val="FFFFFF"/>
                </a:solidFill>
                <a:latin typeface="Arial"/>
              </a:rPr>
              <a:t>M1 – Start Lead group (KT)</a:t>
            </a:r>
          </a:p>
        </p:txBody>
      </p:sp>
      <p:sp>
        <p:nvSpPr>
          <p:cNvPr id="35" name="Прямокутник 34">
            <a:extLst>
              <a:ext uri="{FF2B5EF4-FFF2-40B4-BE49-F238E27FC236}">
                <a16:creationId xmlns:a16="http://schemas.microsoft.com/office/drawing/2014/main" id="{D9AC48AD-3DB1-581A-8A60-C81F29B1BC5B}"/>
              </a:ext>
            </a:extLst>
          </p:cNvPr>
          <p:cNvSpPr/>
          <p:nvPr/>
        </p:nvSpPr>
        <p:spPr>
          <a:xfrm>
            <a:off x="2683675" y="4642866"/>
            <a:ext cx="849592" cy="115416"/>
          </a:xfrm>
          <a:prstGeom prst="rect">
            <a:avLst/>
          </a:prstGeom>
          <a:noFill/>
          <a:ln>
            <a:noFill/>
          </a:ln>
        </p:spPr>
        <p:txBody>
          <a:bodyPr wrap="none" lIns="0" tIns="0" rIns="0" bIns="0">
            <a:spAutoFit/>
          </a:bodyPr>
          <a:lstStyle/>
          <a:p>
            <a:r>
              <a:rPr lang="en-GB" sz="750" b="1">
                <a:solidFill>
                  <a:srgbClr val="FFFFFF"/>
                </a:solidFill>
                <a:latin typeface="Arial"/>
              </a:rPr>
              <a:t>Project Milestones</a:t>
            </a:r>
          </a:p>
        </p:txBody>
      </p:sp>
      <p:sp>
        <p:nvSpPr>
          <p:cNvPr id="36" name="Прямокутник 35">
            <a:extLst>
              <a:ext uri="{FF2B5EF4-FFF2-40B4-BE49-F238E27FC236}">
                <a16:creationId xmlns:a16="http://schemas.microsoft.com/office/drawing/2014/main" id="{1BF31D6C-7DE4-7B1B-1D20-CA2AEB9C59FB}"/>
              </a:ext>
            </a:extLst>
          </p:cNvPr>
          <p:cNvSpPr/>
          <p:nvPr/>
        </p:nvSpPr>
        <p:spPr>
          <a:xfrm>
            <a:off x="2601468" y="2769997"/>
            <a:ext cx="125730" cy="123111"/>
          </a:xfrm>
          <a:prstGeom prst="rect">
            <a:avLst/>
          </a:prstGeom>
          <a:noFill/>
          <a:ln>
            <a:noFill/>
          </a:ln>
        </p:spPr>
        <p:txBody>
          <a:bodyPr lIns="0" tIns="0" rIns="0" bIns="0">
            <a:spAutoFit/>
          </a:bodyPr>
          <a:lstStyle/>
          <a:p>
            <a:pPr algn="ctr"/>
            <a:r>
              <a:rPr lang="en-GB" sz="400" b="1">
                <a:solidFill>
                  <a:srgbClr val="273F60"/>
                </a:solidFill>
                <a:latin typeface="Arial"/>
              </a:rPr>
              <a:t>M</a:t>
            </a:r>
          </a:p>
          <a:p>
            <a:pPr algn="ctr"/>
            <a:r>
              <a:rPr lang="en-GB" sz="400" b="1">
                <a:solidFill>
                  <a:srgbClr val="273F60"/>
                </a:solidFill>
                <a:latin typeface="Arial"/>
              </a:rPr>
              <a:t>1</a:t>
            </a:r>
          </a:p>
        </p:txBody>
      </p:sp>
      <p:sp>
        <p:nvSpPr>
          <p:cNvPr id="37" name="Прямокутник 36">
            <a:extLst>
              <a:ext uri="{FF2B5EF4-FFF2-40B4-BE49-F238E27FC236}">
                <a16:creationId xmlns:a16="http://schemas.microsoft.com/office/drawing/2014/main" id="{4BFE39F6-00D6-282A-1DD4-C032C8B32BE2}"/>
              </a:ext>
            </a:extLst>
          </p:cNvPr>
          <p:cNvSpPr/>
          <p:nvPr/>
        </p:nvSpPr>
        <p:spPr>
          <a:xfrm>
            <a:off x="4366260" y="3165310"/>
            <a:ext cx="125730" cy="123111"/>
          </a:xfrm>
          <a:prstGeom prst="rect">
            <a:avLst/>
          </a:prstGeom>
          <a:noFill/>
          <a:ln>
            <a:noFill/>
          </a:ln>
        </p:spPr>
        <p:txBody>
          <a:bodyPr lIns="0" tIns="0" rIns="0" bIns="0">
            <a:spAutoFit/>
          </a:bodyPr>
          <a:lstStyle/>
          <a:p>
            <a:pPr algn="ctr"/>
            <a:r>
              <a:rPr lang="en-GB" sz="400" b="1">
                <a:solidFill>
                  <a:srgbClr val="273F60"/>
                </a:solidFill>
                <a:latin typeface="Arial"/>
              </a:rPr>
              <a:t>M</a:t>
            </a:r>
          </a:p>
          <a:p>
            <a:pPr algn="ctr"/>
            <a:r>
              <a:rPr lang="en-GB" sz="400" b="1">
                <a:solidFill>
                  <a:srgbClr val="273F60"/>
                </a:solidFill>
                <a:latin typeface="Arial"/>
              </a:rPr>
              <a:t>2</a:t>
            </a:r>
          </a:p>
        </p:txBody>
      </p:sp>
      <p:sp>
        <p:nvSpPr>
          <p:cNvPr id="38" name="Прямокутник 37">
            <a:extLst>
              <a:ext uri="{FF2B5EF4-FFF2-40B4-BE49-F238E27FC236}">
                <a16:creationId xmlns:a16="http://schemas.microsoft.com/office/drawing/2014/main" id="{74555C57-12EE-8FFB-3A24-2CC8B3C15775}"/>
              </a:ext>
            </a:extLst>
          </p:cNvPr>
          <p:cNvSpPr/>
          <p:nvPr/>
        </p:nvSpPr>
        <p:spPr>
          <a:xfrm>
            <a:off x="8035290" y="3544717"/>
            <a:ext cx="201168" cy="123111"/>
          </a:xfrm>
          <a:prstGeom prst="rect">
            <a:avLst/>
          </a:prstGeom>
          <a:noFill/>
          <a:ln>
            <a:noFill/>
          </a:ln>
        </p:spPr>
        <p:txBody>
          <a:bodyPr lIns="0" tIns="0" rIns="0" bIns="0">
            <a:spAutoFit/>
          </a:bodyPr>
          <a:lstStyle/>
          <a:p>
            <a:pPr algn="ctr"/>
            <a:r>
              <a:rPr lang="en-GB" sz="400" b="1">
                <a:solidFill>
                  <a:srgbClr val="273F60"/>
                </a:solidFill>
                <a:latin typeface="Arial"/>
              </a:rPr>
              <a:t>M</a:t>
            </a:r>
          </a:p>
          <a:p>
            <a:pPr algn="ctr"/>
            <a:r>
              <a:rPr lang="en-GB" sz="400" b="1">
                <a:solidFill>
                  <a:srgbClr val="273F60"/>
                </a:solidFill>
                <a:latin typeface="Arial"/>
              </a:rPr>
              <a:t>3</a:t>
            </a:r>
          </a:p>
        </p:txBody>
      </p:sp>
      <p:sp>
        <p:nvSpPr>
          <p:cNvPr id="39" name="Прямокутник 38">
            <a:extLst>
              <a:ext uri="{FF2B5EF4-FFF2-40B4-BE49-F238E27FC236}">
                <a16:creationId xmlns:a16="http://schemas.microsoft.com/office/drawing/2014/main" id="{0B741E0F-CC9F-BA2B-15FD-C7D38E4BF6E0}"/>
              </a:ext>
            </a:extLst>
          </p:cNvPr>
          <p:cNvSpPr/>
          <p:nvPr/>
        </p:nvSpPr>
        <p:spPr>
          <a:xfrm>
            <a:off x="4852803" y="6236740"/>
            <a:ext cx="274114" cy="107722"/>
          </a:xfrm>
          <a:prstGeom prst="rect">
            <a:avLst/>
          </a:prstGeom>
          <a:noFill/>
          <a:ln>
            <a:noFill/>
          </a:ln>
        </p:spPr>
        <p:txBody>
          <a:bodyPr wrap="none" lIns="0" tIns="0" rIns="0" bIns="0">
            <a:spAutoFit/>
          </a:bodyPr>
          <a:lstStyle/>
          <a:p>
            <a:r>
              <a:rPr lang="en-GB" sz="700">
                <a:solidFill>
                  <a:srgbClr val="273F60"/>
                </a:solidFill>
                <a:latin typeface="Arial"/>
              </a:rPr>
              <a:t>Too late</a:t>
            </a:r>
          </a:p>
        </p:txBody>
      </p:sp>
    </p:spTree>
    <p:extLst>
      <p:ext uri="{BB962C8B-B14F-4D97-AF65-F5344CB8AC3E}">
        <p14:creationId xmlns:p14="http://schemas.microsoft.com/office/powerpoint/2010/main" val="836615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8A66B-C6C1-0E88-70E6-1A8340A86745}"/>
              </a:ext>
            </a:extLst>
          </p:cNvPr>
          <p:cNvSpPr>
            <a:spLocks noGrp="1"/>
          </p:cNvSpPr>
          <p:nvPr>
            <p:ph type="title"/>
          </p:nvPr>
        </p:nvSpPr>
        <p:spPr/>
        <p:txBody>
          <a:bodyPr/>
          <a:lstStyle/>
          <a:p>
            <a:r>
              <a:rPr lang="en-GB"/>
              <a:t>Tests – Lead group</a:t>
            </a:r>
          </a:p>
        </p:txBody>
      </p:sp>
      <p:sp>
        <p:nvSpPr>
          <p:cNvPr id="5" name="Tijdelijke aanduiding voor dianummer 4">
            <a:extLst>
              <a:ext uri="{FF2B5EF4-FFF2-40B4-BE49-F238E27FC236}">
                <a16:creationId xmlns:a16="http://schemas.microsoft.com/office/drawing/2014/main" id="{8DEEAFF7-9A8B-6B40-367B-C9E1CA22601F}"/>
              </a:ext>
            </a:extLst>
          </p:cNvPr>
          <p:cNvSpPr>
            <a:spLocks noGrp="1"/>
          </p:cNvSpPr>
          <p:nvPr>
            <p:ph type="sldNum" sz="quarter" idx="12"/>
          </p:nvPr>
        </p:nvSpPr>
        <p:spPr/>
        <p:txBody>
          <a:bodyPr/>
          <a:lstStyle/>
          <a:p>
            <a:fld id="{6054F54E-B765-BA4C-B13B-E9FB5CE61C5D}" type="slidenum">
              <a:rPr lang="nl-NL" smtClean="0"/>
              <a:pPr/>
              <a:t>40</a:t>
            </a:fld>
            <a:endParaRPr lang="nl-NL"/>
          </a:p>
        </p:txBody>
      </p:sp>
      <p:sp>
        <p:nvSpPr>
          <p:cNvPr id="8" name="Tekstvak 7">
            <a:extLst>
              <a:ext uri="{FF2B5EF4-FFF2-40B4-BE49-F238E27FC236}">
                <a16:creationId xmlns:a16="http://schemas.microsoft.com/office/drawing/2014/main" id="{BC398BD7-D9A3-1841-6721-ED88FC1CC2AC}"/>
              </a:ext>
            </a:extLst>
          </p:cNvPr>
          <p:cNvSpPr txBox="1"/>
          <p:nvPr/>
        </p:nvSpPr>
        <p:spPr>
          <a:xfrm>
            <a:off x="1056443" y="1690688"/>
            <a:ext cx="9552373" cy="3785652"/>
          </a:xfrm>
          <a:prstGeom prst="rect">
            <a:avLst/>
          </a:prstGeom>
          <a:noFill/>
        </p:spPr>
        <p:txBody>
          <a:bodyPr wrap="square" rtlCol="0">
            <a:spAutoFit/>
          </a:bodyPr>
          <a:lstStyle/>
          <a:p>
            <a:r>
              <a:rPr lang="en-GB" dirty="0"/>
              <a:t>Detailed test plan Lead group will be available in Q1-2024</a:t>
            </a:r>
          </a:p>
          <a:p>
            <a:endParaRPr lang="nl-NL" dirty="0"/>
          </a:p>
          <a:p>
            <a:r>
              <a:rPr lang="en-GB" dirty="0"/>
              <a:t>Planning: </a:t>
            </a:r>
            <a:r>
              <a:rPr lang="en-GB" b="1" dirty="0"/>
              <a:t>26-08-2024</a:t>
            </a:r>
            <a:r>
              <a:rPr lang="en-GB" dirty="0"/>
              <a:t> – start progression and regression tests, completion 13-09-2024</a:t>
            </a:r>
          </a:p>
          <a:p>
            <a:endParaRPr lang="nl-NL" dirty="0"/>
          </a:p>
          <a:p>
            <a:r>
              <a:rPr lang="en-GB" dirty="0"/>
              <a:t>The participants are:			</a:t>
            </a:r>
            <a:r>
              <a:rPr lang="en-GB" b="1" i="1" dirty="0"/>
              <a:t>Request </a:t>
            </a:r>
            <a:r>
              <a:rPr lang="en-GB" dirty="0"/>
              <a:t>– we are still urgently searching for:</a:t>
            </a:r>
          </a:p>
          <a:p>
            <a:pPr marL="285750" indent="-285750">
              <a:buFont typeface="Arial" panose="020B0604020202020204" pitchFamily="34" charset="0"/>
              <a:buChar char="•"/>
            </a:pPr>
            <a:r>
              <a:rPr lang="en-GB" sz="1600" dirty="0"/>
              <a:t>SUP: Essent and </a:t>
            </a:r>
            <a:r>
              <a:rPr lang="en-GB" sz="1600" dirty="0" err="1"/>
              <a:t>Eneco</a:t>
            </a:r>
            <a:r>
              <a:rPr lang="en-GB" sz="1600" dirty="0"/>
              <a:t>			SUP large consumption = already resolved by </a:t>
            </a:r>
            <a:r>
              <a:rPr lang="en-GB" sz="1600" dirty="0" err="1"/>
              <a:t>Eneco</a:t>
            </a:r>
            <a:r>
              <a:rPr lang="en-GB" sz="1600" dirty="0"/>
              <a:t>	</a:t>
            </a:r>
          </a:p>
          <a:p>
            <a:pPr marL="285750" indent="-285750">
              <a:buFont typeface="Arial" panose="020B0604020202020204" pitchFamily="34" charset="0"/>
              <a:buChar char="•"/>
            </a:pPr>
            <a:r>
              <a:rPr lang="en-GB" sz="1600" dirty="0"/>
              <a:t>BRP: </a:t>
            </a:r>
            <a:r>
              <a:rPr lang="en-GB" sz="1600" b="1" dirty="0"/>
              <a:t>none!</a:t>
            </a:r>
            <a:r>
              <a:rPr lang="en-GB" sz="1600" dirty="0"/>
              <a:t>				2 BRP’s!!</a:t>
            </a:r>
          </a:p>
          <a:p>
            <a:pPr marL="285750" indent="-285750">
              <a:buFont typeface="Arial" panose="020B0604020202020204" pitchFamily="34" charset="0"/>
              <a:buChar char="•"/>
            </a:pPr>
            <a:r>
              <a:rPr lang="en-GB" sz="1600" dirty="0"/>
              <a:t>MRP: </a:t>
            </a:r>
            <a:r>
              <a:rPr lang="en-GB" sz="1600" dirty="0" err="1"/>
              <a:t>Kenter</a:t>
            </a:r>
            <a:r>
              <a:rPr lang="en-GB" sz="1600" dirty="0"/>
              <a:t>				MRP</a:t>
            </a:r>
          </a:p>
          <a:p>
            <a:pPr marL="285750" indent="-285750">
              <a:buFont typeface="Arial" panose="020B0604020202020204" pitchFamily="34" charset="0"/>
              <a:buChar char="•"/>
            </a:pPr>
            <a:r>
              <a:rPr lang="en-GB" sz="1600" dirty="0"/>
              <a:t>DSO: All DSO’s				FGO/CDSO</a:t>
            </a:r>
          </a:p>
          <a:p>
            <a:pPr marL="285750" indent="-285750">
              <a:buFont typeface="Arial" panose="020B0604020202020204" pitchFamily="34" charset="0"/>
              <a:buChar char="•"/>
            </a:pPr>
            <a:r>
              <a:rPr lang="en-GB" sz="1600" dirty="0"/>
              <a:t>TSO-E: </a:t>
            </a:r>
            <a:r>
              <a:rPr lang="en-GB" sz="1600" dirty="0" err="1"/>
              <a:t>TenneT</a:t>
            </a:r>
            <a:endParaRPr lang="en-GB" sz="1600" dirty="0"/>
          </a:p>
          <a:p>
            <a:pPr marL="285750" indent="-285750">
              <a:buFont typeface="Arial" panose="020B0604020202020204" pitchFamily="34" charset="0"/>
              <a:buChar char="•"/>
            </a:pPr>
            <a:r>
              <a:rPr lang="en-GB" sz="1600" dirty="0"/>
              <a:t>FGO/CDSO: </a:t>
            </a:r>
            <a:r>
              <a:rPr lang="en-GB" sz="1600" dirty="0" err="1"/>
              <a:t>Kenter</a:t>
            </a:r>
            <a:endParaRPr lang="en-GB" sz="1600" dirty="0"/>
          </a:p>
          <a:p>
            <a:endParaRPr lang="nl-NL" dirty="0"/>
          </a:p>
          <a:p>
            <a:r>
              <a:rPr lang="en-GB" dirty="0"/>
              <a:t>Register by sending an e-mail to </a:t>
            </a:r>
            <a:r>
              <a:rPr lang="en-GB" dirty="0">
                <a:hlinkClick r:id="rId2"/>
              </a:rPr>
              <a:t>vragen@mffbas.nl</a:t>
            </a:r>
            <a:r>
              <a:rPr lang="en-GB" dirty="0"/>
              <a:t> or by contacting </a:t>
            </a:r>
            <a:r>
              <a:rPr lang="en-GB" dirty="0" err="1"/>
              <a:t>Jorik</a:t>
            </a:r>
            <a:r>
              <a:rPr lang="en-GB" dirty="0"/>
              <a:t> van </a:t>
            </a:r>
            <a:r>
              <a:rPr lang="en-GB" dirty="0" err="1"/>
              <a:t>Vilsteren</a:t>
            </a:r>
            <a:r>
              <a:rPr lang="en-GB" dirty="0"/>
              <a:t> directly ((+31) (0)6 1294 7218)</a:t>
            </a:r>
          </a:p>
        </p:txBody>
      </p:sp>
    </p:spTree>
    <p:extLst>
      <p:ext uri="{BB962C8B-B14F-4D97-AF65-F5344CB8AC3E}">
        <p14:creationId xmlns:p14="http://schemas.microsoft.com/office/powerpoint/2010/main" val="605626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8A66B-C6C1-0E88-70E6-1A8340A86745}"/>
              </a:ext>
            </a:extLst>
          </p:cNvPr>
          <p:cNvSpPr>
            <a:spLocks noGrp="1"/>
          </p:cNvSpPr>
          <p:nvPr>
            <p:ph type="title"/>
          </p:nvPr>
        </p:nvSpPr>
        <p:spPr/>
        <p:txBody>
          <a:bodyPr/>
          <a:lstStyle/>
          <a:p>
            <a:r>
              <a:rPr lang="en-GB" dirty="0"/>
              <a:t>Tests – GAT (User Acceptance Tests)</a:t>
            </a:r>
          </a:p>
        </p:txBody>
      </p:sp>
      <p:sp>
        <p:nvSpPr>
          <p:cNvPr id="5" name="Tijdelijke aanduiding voor dianummer 4">
            <a:extLst>
              <a:ext uri="{FF2B5EF4-FFF2-40B4-BE49-F238E27FC236}">
                <a16:creationId xmlns:a16="http://schemas.microsoft.com/office/drawing/2014/main" id="{8DEEAFF7-9A8B-6B40-367B-C9E1CA22601F}"/>
              </a:ext>
            </a:extLst>
          </p:cNvPr>
          <p:cNvSpPr>
            <a:spLocks noGrp="1"/>
          </p:cNvSpPr>
          <p:nvPr>
            <p:ph type="sldNum" sz="quarter" idx="12"/>
          </p:nvPr>
        </p:nvSpPr>
        <p:spPr/>
        <p:txBody>
          <a:bodyPr/>
          <a:lstStyle/>
          <a:p>
            <a:fld id="{6054F54E-B765-BA4C-B13B-E9FB5CE61C5D}" type="slidenum">
              <a:rPr lang="nl-NL" smtClean="0"/>
              <a:pPr/>
              <a:t>41</a:t>
            </a:fld>
            <a:endParaRPr lang="nl-NL"/>
          </a:p>
        </p:txBody>
      </p:sp>
      <p:sp>
        <p:nvSpPr>
          <p:cNvPr id="8" name="Tekstvak 7">
            <a:extLst>
              <a:ext uri="{FF2B5EF4-FFF2-40B4-BE49-F238E27FC236}">
                <a16:creationId xmlns:a16="http://schemas.microsoft.com/office/drawing/2014/main" id="{BC398BD7-D9A3-1841-6721-ED88FC1CC2AC}"/>
              </a:ext>
            </a:extLst>
          </p:cNvPr>
          <p:cNvSpPr txBox="1"/>
          <p:nvPr/>
        </p:nvSpPr>
        <p:spPr>
          <a:xfrm>
            <a:off x="1056443" y="1690688"/>
            <a:ext cx="9552373" cy="4247317"/>
          </a:xfrm>
          <a:prstGeom prst="rect">
            <a:avLst/>
          </a:prstGeom>
          <a:noFill/>
        </p:spPr>
        <p:txBody>
          <a:bodyPr wrap="square" rtlCol="0">
            <a:spAutoFit/>
          </a:bodyPr>
          <a:lstStyle/>
          <a:p>
            <a:r>
              <a:rPr lang="en-GB" dirty="0"/>
              <a:t>Detailed test plan GAT will be available in Q1-2024</a:t>
            </a:r>
          </a:p>
          <a:p>
            <a:endParaRPr lang="nl-NL" dirty="0"/>
          </a:p>
          <a:p>
            <a:r>
              <a:rPr lang="en-GB" dirty="0"/>
              <a:t>Planning: </a:t>
            </a:r>
            <a:r>
              <a:rPr lang="en-GB" b="1" dirty="0"/>
              <a:t>16-09-2024</a:t>
            </a:r>
            <a:r>
              <a:rPr lang="en-GB" dirty="0"/>
              <a:t> – start progression and regression tests, completion 25-10-2024</a:t>
            </a:r>
          </a:p>
          <a:p>
            <a:endParaRPr lang="nl-NL" dirty="0"/>
          </a:p>
          <a:p>
            <a:pPr marL="285750" indent="-285750">
              <a:buFont typeface="Arial" panose="020B0604020202020204" pitchFamily="34" charset="0"/>
              <a:buChar char="•"/>
            </a:pPr>
            <a:r>
              <a:rPr lang="en-GB" dirty="0"/>
              <a:t>We will be testing in three groups. A successful connectivity test with the TQF environment of MMC-hub is a prerequisite for participating in the GAT. Contact TenneT about this!</a:t>
            </a:r>
          </a:p>
          <a:p>
            <a:pPr marL="285750" indent="-285750">
              <a:buFont typeface="Arial" panose="020B0604020202020204" pitchFamily="34" charset="0"/>
              <a:buChar char="•"/>
            </a:pPr>
            <a:r>
              <a:rPr lang="en-GB" dirty="0"/>
              <a:t>Experience has shown that, due to a variety of reasons, market parties mainly want to test in the last group, which presents the risk of delays. BAS hereby urgently asks all market parties to take into account a start date of 16-09-2024</a:t>
            </a:r>
          </a:p>
          <a:p>
            <a:pPr marL="285750" indent="-285750">
              <a:buFont typeface="Arial" panose="020B0604020202020204" pitchFamily="34" charset="0"/>
              <a:buChar char="•"/>
            </a:pPr>
            <a:r>
              <a:rPr lang="en-GB" dirty="0"/>
              <a:t>Should you nonetheless have an urgent reason to start the GAT at a later time, please mention this via </a:t>
            </a:r>
            <a:r>
              <a:rPr lang="en-GB" dirty="0" err="1"/>
              <a:t>vragen@mffbas.nl</a:t>
            </a:r>
            <a:endParaRPr lang="en-GB" dirty="0"/>
          </a:p>
          <a:p>
            <a:pPr marL="285750" indent="-285750">
              <a:buFont typeface="Arial" panose="020B0604020202020204" pitchFamily="34" charset="0"/>
              <a:buChar char="•"/>
            </a:pPr>
            <a:r>
              <a:rPr lang="en-GB" dirty="0"/>
              <a:t>The provisional and definitive groups for the GAT will be announced around 1 April via the MFFBAS newsletter</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en-GB" dirty="0"/>
              <a:t>Start group 1: 16-09-2024, Start group 2: 23-09-2024, Start group 3: 30-09-2024</a:t>
            </a:r>
          </a:p>
        </p:txBody>
      </p:sp>
    </p:spTree>
    <p:extLst>
      <p:ext uri="{BB962C8B-B14F-4D97-AF65-F5344CB8AC3E}">
        <p14:creationId xmlns:p14="http://schemas.microsoft.com/office/powerpoint/2010/main" val="3798966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8A66B-C6C1-0E88-70E6-1A8340A86745}"/>
              </a:ext>
            </a:extLst>
          </p:cNvPr>
          <p:cNvSpPr>
            <a:spLocks noGrp="1"/>
          </p:cNvSpPr>
          <p:nvPr>
            <p:ph type="title"/>
          </p:nvPr>
        </p:nvSpPr>
        <p:spPr>
          <a:xfrm>
            <a:off x="838200" y="365125"/>
            <a:ext cx="9986319" cy="1325563"/>
          </a:xfrm>
        </p:spPr>
        <p:txBody>
          <a:bodyPr anchor="ctr">
            <a:normAutofit/>
          </a:bodyPr>
          <a:lstStyle/>
          <a:p>
            <a:r>
              <a:rPr lang="en-GB" dirty="0"/>
              <a:t>Transition – planning</a:t>
            </a:r>
          </a:p>
        </p:txBody>
      </p:sp>
      <p:sp>
        <p:nvSpPr>
          <p:cNvPr id="5" name="Tijdelijke aanduiding voor dianummer 4">
            <a:extLst>
              <a:ext uri="{FF2B5EF4-FFF2-40B4-BE49-F238E27FC236}">
                <a16:creationId xmlns:a16="http://schemas.microsoft.com/office/drawing/2014/main" id="{8DEEAFF7-9A8B-6B40-367B-C9E1CA22601F}"/>
              </a:ext>
            </a:extLst>
          </p:cNvPr>
          <p:cNvSpPr>
            <a:spLocks noGrp="1"/>
          </p:cNvSpPr>
          <p:nvPr>
            <p:ph type="sldNum" sz="quarter" idx="12"/>
          </p:nvPr>
        </p:nvSpPr>
        <p:spPr>
          <a:xfrm>
            <a:off x="9672957" y="6226603"/>
            <a:ext cx="1151562" cy="365125"/>
          </a:xfrm>
        </p:spPr>
        <p:txBody>
          <a:bodyPr anchor="ctr">
            <a:normAutofit/>
          </a:bodyPr>
          <a:lstStyle/>
          <a:p>
            <a:pPr>
              <a:spcAft>
                <a:spcPts val="600"/>
              </a:spcAft>
            </a:pPr>
            <a:fld id="{6054F54E-B765-BA4C-B13B-E9FB5CE61C5D}" type="slidenum">
              <a:rPr lang="nl-NL" smtClean="0"/>
              <a:pPr>
                <a:spcAft>
                  <a:spcPts val="600"/>
                </a:spcAft>
              </a:pPr>
              <a:t>42</a:t>
            </a:fld>
            <a:endParaRPr lang="nl-NL"/>
          </a:p>
        </p:txBody>
      </p:sp>
      <p:sp>
        <p:nvSpPr>
          <p:cNvPr id="14" name="Tekstvak 13">
            <a:extLst>
              <a:ext uri="{FF2B5EF4-FFF2-40B4-BE49-F238E27FC236}">
                <a16:creationId xmlns:a16="http://schemas.microsoft.com/office/drawing/2014/main" id="{3E44269C-41C4-550E-067E-C14DB975F390}"/>
              </a:ext>
            </a:extLst>
          </p:cNvPr>
          <p:cNvSpPr txBox="1"/>
          <p:nvPr/>
        </p:nvSpPr>
        <p:spPr>
          <a:xfrm>
            <a:off x="5831359" y="546276"/>
            <a:ext cx="6096000" cy="923330"/>
          </a:xfrm>
          <a:prstGeom prst="rect">
            <a:avLst/>
          </a:prstGeom>
          <a:noFill/>
        </p:spPr>
        <p:txBody>
          <a:bodyPr wrap="square">
            <a:spAutoFit/>
          </a:bodyPr>
          <a:lstStyle/>
          <a:p>
            <a:r>
              <a:rPr lang="en-GB" dirty="0"/>
              <a:t>Transition plan is currently being reviewed by the project team; it will be made available via </a:t>
            </a:r>
            <a:r>
              <a:rPr lang="en-GB" dirty="0" err="1"/>
              <a:t>mijnMFFBAS</a:t>
            </a:r>
            <a:r>
              <a:rPr lang="en-GB" dirty="0"/>
              <a:t> after review and approval IISO</a:t>
            </a:r>
          </a:p>
        </p:txBody>
      </p:sp>
      <p:pic>
        <p:nvPicPr>
          <p:cNvPr id="7" name="Tijdelijke aanduiding voor inhoud 6">
            <a:extLst>
              <a:ext uri="{FF2B5EF4-FFF2-40B4-BE49-F238E27FC236}">
                <a16:creationId xmlns:a16="http://schemas.microsoft.com/office/drawing/2014/main" id="{228FA27A-E264-11EF-7130-50BB3BFADA44}"/>
              </a:ext>
            </a:extLst>
          </p:cNvPr>
          <p:cNvPicPr>
            <a:picLocks noGrp="1" noChangeAspect="1"/>
          </p:cNvPicPr>
          <p:nvPr>
            <p:ph idx="1"/>
          </p:nvPr>
        </p:nvPicPr>
        <p:blipFill>
          <a:blip r:embed="rId2"/>
          <a:srcRect/>
          <a:stretch/>
        </p:blipFill>
        <p:spPr>
          <a:xfrm>
            <a:off x="838200" y="1406657"/>
            <a:ext cx="10515600" cy="4974959"/>
          </a:xfrm>
          <a:prstGeom prst="rect">
            <a:avLst/>
          </a:prstGeom>
        </p:spPr>
      </p:pic>
      <p:sp>
        <p:nvSpPr>
          <p:cNvPr id="3" name="Прямокутник 2">
            <a:extLst>
              <a:ext uri="{FF2B5EF4-FFF2-40B4-BE49-F238E27FC236}">
                <a16:creationId xmlns:a16="http://schemas.microsoft.com/office/drawing/2014/main" id="{047E3151-978A-5897-3078-F9A6D7E37EAC}"/>
              </a:ext>
            </a:extLst>
          </p:cNvPr>
          <p:cNvSpPr/>
          <p:nvPr/>
        </p:nvSpPr>
        <p:spPr>
          <a:xfrm>
            <a:off x="4154623" y="1771650"/>
            <a:ext cx="3911328" cy="276999"/>
          </a:xfrm>
          <a:prstGeom prst="rect">
            <a:avLst/>
          </a:prstGeom>
          <a:noFill/>
          <a:ln>
            <a:noFill/>
          </a:ln>
        </p:spPr>
        <p:txBody>
          <a:bodyPr wrap="none" lIns="0" tIns="0" rIns="0" bIns="0">
            <a:spAutoFit/>
          </a:bodyPr>
          <a:lstStyle/>
          <a:p>
            <a:pPr algn="ctr"/>
            <a:r>
              <a:rPr lang="en-GB">
                <a:solidFill>
                  <a:srgbClr val="7B7875"/>
                </a:solidFill>
                <a:latin typeface="Arial"/>
              </a:rPr>
              <a:t>Milestone planning with Status Report</a:t>
            </a:r>
          </a:p>
        </p:txBody>
      </p:sp>
      <p:sp>
        <p:nvSpPr>
          <p:cNvPr id="4" name="Прямокутник 3">
            <a:extLst>
              <a:ext uri="{FF2B5EF4-FFF2-40B4-BE49-F238E27FC236}">
                <a16:creationId xmlns:a16="http://schemas.microsoft.com/office/drawing/2014/main" id="{534EF66D-9DC9-DC9C-96C1-39E2A31DD492}"/>
              </a:ext>
            </a:extLst>
          </p:cNvPr>
          <p:cNvSpPr/>
          <p:nvPr/>
        </p:nvSpPr>
        <p:spPr>
          <a:xfrm>
            <a:off x="6205556" y="3143986"/>
            <a:ext cx="981038" cy="246221"/>
          </a:xfrm>
          <a:prstGeom prst="rect">
            <a:avLst/>
          </a:prstGeom>
          <a:noFill/>
          <a:ln>
            <a:noFill/>
          </a:ln>
        </p:spPr>
        <p:txBody>
          <a:bodyPr wrap="none" lIns="0" tIns="0" rIns="0" bIns="0">
            <a:spAutoFit/>
          </a:bodyPr>
          <a:lstStyle/>
          <a:p>
            <a:r>
              <a:rPr lang="en-GB" sz="1600">
                <a:solidFill>
                  <a:srgbClr val="273F60"/>
                </a:solidFill>
                <a:latin typeface="Arial"/>
              </a:rPr>
              <a:t>TGL 14-12</a:t>
            </a:r>
          </a:p>
        </p:txBody>
      </p:sp>
      <p:sp>
        <p:nvSpPr>
          <p:cNvPr id="6" name="Прямокутник 5">
            <a:extLst>
              <a:ext uri="{FF2B5EF4-FFF2-40B4-BE49-F238E27FC236}">
                <a16:creationId xmlns:a16="http://schemas.microsoft.com/office/drawing/2014/main" id="{5CCC4265-708F-E144-370D-13736925477E}"/>
              </a:ext>
            </a:extLst>
          </p:cNvPr>
          <p:cNvSpPr/>
          <p:nvPr/>
        </p:nvSpPr>
        <p:spPr>
          <a:xfrm>
            <a:off x="3760284" y="2656756"/>
            <a:ext cx="442429" cy="138499"/>
          </a:xfrm>
          <a:prstGeom prst="rect">
            <a:avLst/>
          </a:prstGeom>
          <a:noFill/>
          <a:ln>
            <a:noFill/>
          </a:ln>
        </p:spPr>
        <p:txBody>
          <a:bodyPr wrap="none" lIns="0" tIns="0" rIns="0" bIns="0">
            <a:spAutoFit/>
          </a:bodyPr>
          <a:lstStyle/>
          <a:p>
            <a:r>
              <a:rPr lang="en-GB" sz="900" i="1">
                <a:solidFill>
                  <a:srgbClr val="273F60"/>
                </a:solidFill>
                <a:latin typeface="Arial"/>
              </a:rPr>
              <a:t>Transition</a:t>
            </a:r>
          </a:p>
        </p:txBody>
      </p:sp>
      <p:sp>
        <p:nvSpPr>
          <p:cNvPr id="8" name="Прямокутник 7">
            <a:extLst>
              <a:ext uri="{FF2B5EF4-FFF2-40B4-BE49-F238E27FC236}">
                <a16:creationId xmlns:a16="http://schemas.microsoft.com/office/drawing/2014/main" id="{127E4789-C477-FA42-6545-0C472179F40C}"/>
              </a:ext>
            </a:extLst>
          </p:cNvPr>
          <p:cNvSpPr/>
          <p:nvPr/>
        </p:nvSpPr>
        <p:spPr>
          <a:xfrm>
            <a:off x="7995769" y="3130949"/>
            <a:ext cx="753411" cy="246221"/>
          </a:xfrm>
          <a:prstGeom prst="rect">
            <a:avLst/>
          </a:prstGeom>
          <a:noFill/>
          <a:ln>
            <a:noFill/>
          </a:ln>
        </p:spPr>
        <p:txBody>
          <a:bodyPr wrap="none" lIns="0" tIns="0" rIns="0" bIns="0">
            <a:spAutoFit/>
          </a:bodyPr>
          <a:lstStyle/>
          <a:p>
            <a:r>
              <a:rPr lang="en-GB" sz="1600">
                <a:solidFill>
                  <a:srgbClr val="273F60"/>
                </a:solidFill>
                <a:latin typeface="Arial"/>
              </a:rPr>
              <a:t>FGL 1-1</a:t>
            </a:r>
          </a:p>
        </p:txBody>
      </p:sp>
      <p:sp>
        <p:nvSpPr>
          <p:cNvPr id="9" name="Прямокутник 8">
            <a:extLst>
              <a:ext uri="{FF2B5EF4-FFF2-40B4-BE49-F238E27FC236}">
                <a16:creationId xmlns:a16="http://schemas.microsoft.com/office/drawing/2014/main" id="{42B9F1F0-7C0F-0D2C-7B0B-9D4DE7D70E1D}"/>
              </a:ext>
            </a:extLst>
          </p:cNvPr>
          <p:cNvSpPr/>
          <p:nvPr/>
        </p:nvSpPr>
        <p:spPr>
          <a:xfrm>
            <a:off x="8413881" y="3625529"/>
            <a:ext cx="371897" cy="138499"/>
          </a:xfrm>
          <a:prstGeom prst="rect">
            <a:avLst/>
          </a:prstGeom>
          <a:noFill/>
          <a:ln>
            <a:noFill/>
          </a:ln>
        </p:spPr>
        <p:txBody>
          <a:bodyPr wrap="none" lIns="0" tIns="0" rIns="0" bIns="0">
            <a:spAutoFit/>
          </a:bodyPr>
          <a:lstStyle/>
          <a:p>
            <a:r>
              <a:rPr lang="en-GB" sz="900" i="1">
                <a:solidFill>
                  <a:srgbClr val="273F60"/>
                </a:solidFill>
                <a:latin typeface="Arial"/>
              </a:rPr>
              <a:t>After care</a:t>
            </a:r>
          </a:p>
        </p:txBody>
      </p:sp>
      <p:sp>
        <p:nvSpPr>
          <p:cNvPr id="10" name="Прямокутник 9">
            <a:extLst>
              <a:ext uri="{FF2B5EF4-FFF2-40B4-BE49-F238E27FC236}">
                <a16:creationId xmlns:a16="http://schemas.microsoft.com/office/drawing/2014/main" id="{FCA2D784-0B7C-DDBB-7D1C-0114449B0628}"/>
              </a:ext>
            </a:extLst>
          </p:cNvPr>
          <p:cNvSpPr/>
          <p:nvPr/>
        </p:nvSpPr>
        <p:spPr>
          <a:xfrm>
            <a:off x="6602490" y="3617835"/>
            <a:ext cx="152400" cy="153888"/>
          </a:xfrm>
          <a:prstGeom prst="rect">
            <a:avLst/>
          </a:prstGeom>
          <a:noFill/>
          <a:ln>
            <a:noFill/>
          </a:ln>
        </p:spPr>
        <p:txBody>
          <a:bodyPr lIns="0" tIns="0" rIns="0" bIns="0">
            <a:spAutoFit/>
          </a:bodyPr>
          <a:lstStyle/>
          <a:p>
            <a:pPr algn="ctr"/>
            <a:r>
              <a:rPr lang="en-GB" sz="500" b="1">
                <a:solidFill>
                  <a:srgbClr val="273F60"/>
                </a:solidFill>
                <a:latin typeface="Arial"/>
              </a:rPr>
              <a:t>M</a:t>
            </a:r>
          </a:p>
          <a:p>
            <a:pPr algn="ctr"/>
            <a:r>
              <a:rPr lang="en-GB" sz="500" b="1">
                <a:solidFill>
                  <a:srgbClr val="273F60"/>
                </a:solidFill>
                <a:latin typeface="Arial"/>
              </a:rPr>
              <a:t>4</a:t>
            </a:r>
          </a:p>
        </p:txBody>
      </p:sp>
      <p:sp>
        <p:nvSpPr>
          <p:cNvPr id="11" name="Прямокутник 10">
            <a:extLst>
              <a:ext uri="{FF2B5EF4-FFF2-40B4-BE49-F238E27FC236}">
                <a16:creationId xmlns:a16="http://schemas.microsoft.com/office/drawing/2014/main" id="{651D250A-A962-6988-D52F-DD7152F45B16}"/>
              </a:ext>
            </a:extLst>
          </p:cNvPr>
          <p:cNvSpPr/>
          <p:nvPr/>
        </p:nvSpPr>
        <p:spPr>
          <a:xfrm>
            <a:off x="9927318" y="4591965"/>
            <a:ext cx="314189" cy="123111"/>
          </a:xfrm>
          <a:prstGeom prst="rect">
            <a:avLst/>
          </a:prstGeom>
          <a:noFill/>
          <a:ln>
            <a:noFill/>
          </a:ln>
        </p:spPr>
        <p:txBody>
          <a:bodyPr wrap="none" lIns="0" tIns="0" rIns="0" bIns="0">
            <a:spAutoFit/>
          </a:bodyPr>
          <a:lstStyle/>
          <a:p>
            <a:r>
              <a:rPr lang="en-GB" sz="800" b="1">
                <a:solidFill>
                  <a:srgbClr val="FFFFFF"/>
                </a:solidFill>
                <a:latin typeface="Arial"/>
              </a:rPr>
              <a:t>Status</a:t>
            </a:r>
          </a:p>
        </p:txBody>
      </p:sp>
      <p:sp>
        <p:nvSpPr>
          <p:cNvPr id="12" name="Прямокутник 11">
            <a:extLst>
              <a:ext uri="{FF2B5EF4-FFF2-40B4-BE49-F238E27FC236}">
                <a16:creationId xmlns:a16="http://schemas.microsoft.com/office/drawing/2014/main" id="{93C3DC6E-4D46-BFB5-A079-1A6E9023AE43}"/>
              </a:ext>
            </a:extLst>
          </p:cNvPr>
          <p:cNvSpPr/>
          <p:nvPr/>
        </p:nvSpPr>
        <p:spPr>
          <a:xfrm>
            <a:off x="9694870" y="4899370"/>
            <a:ext cx="729367" cy="123111"/>
          </a:xfrm>
          <a:prstGeom prst="rect">
            <a:avLst/>
          </a:prstGeom>
          <a:noFill/>
          <a:ln>
            <a:noFill/>
          </a:ln>
        </p:spPr>
        <p:txBody>
          <a:bodyPr wrap="none" lIns="0" tIns="0" rIns="0" bIns="0">
            <a:spAutoFit/>
          </a:bodyPr>
          <a:lstStyle/>
          <a:p>
            <a:r>
              <a:rPr lang="en-GB" sz="800">
                <a:solidFill>
                  <a:srgbClr val="273F60"/>
                </a:solidFill>
                <a:latin typeface="Arial"/>
              </a:rPr>
              <a:t>Not yet deposited</a:t>
            </a:r>
          </a:p>
        </p:txBody>
      </p:sp>
      <p:sp>
        <p:nvSpPr>
          <p:cNvPr id="13" name="Прямокутник 12">
            <a:extLst>
              <a:ext uri="{FF2B5EF4-FFF2-40B4-BE49-F238E27FC236}">
                <a16:creationId xmlns:a16="http://schemas.microsoft.com/office/drawing/2014/main" id="{28B5732F-A0B8-D59C-6078-40387EFE2622}"/>
              </a:ext>
            </a:extLst>
          </p:cNvPr>
          <p:cNvSpPr/>
          <p:nvPr/>
        </p:nvSpPr>
        <p:spPr>
          <a:xfrm>
            <a:off x="9719727" y="5199080"/>
            <a:ext cx="729367" cy="123111"/>
          </a:xfrm>
          <a:prstGeom prst="rect">
            <a:avLst/>
          </a:prstGeom>
          <a:noFill/>
          <a:ln>
            <a:noFill/>
          </a:ln>
        </p:spPr>
        <p:txBody>
          <a:bodyPr wrap="none" lIns="0" tIns="0" rIns="0" bIns="0">
            <a:spAutoFit/>
          </a:bodyPr>
          <a:lstStyle/>
          <a:p>
            <a:r>
              <a:rPr lang="en-GB" sz="800">
                <a:solidFill>
                  <a:srgbClr val="273F60"/>
                </a:solidFill>
                <a:latin typeface="Arial"/>
              </a:rPr>
              <a:t>Not yet started</a:t>
            </a:r>
          </a:p>
        </p:txBody>
      </p:sp>
      <p:sp>
        <p:nvSpPr>
          <p:cNvPr id="15" name="Прямокутник 14">
            <a:extLst>
              <a:ext uri="{FF2B5EF4-FFF2-40B4-BE49-F238E27FC236}">
                <a16:creationId xmlns:a16="http://schemas.microsoft.com/office/drawing/2014/main" id="{5F9DFC73-5207-861B-3BCD-0308E58B91EA}"/>
              </a:ext>
            </a:extLst>
          </p:cNvPr>
          <p:cNvSpPr/>
          <p:nvPr/>
        </p:nvSpPr>
        <p:spPr>
          <a:xfrm>
            <a:off x="9719727" y="5510006"/>
            <a:ext cx="729367" cy="123111"/>
          </a:xfrm>
          <a:prstGeom prst="rect">
            <a:avLst/>
          </a:prstGeom>
          <a:noFill/>
          <a:ln>
            <a:noFill/>
          </a:ln>
        </p:spPr>
        <p:txBody>
          <a:bodyPr wrap="none" lIns="0" tIns="0" rIns="0" bIns="0">
            <a:spAutoFit/>
          </a:bodyPr>
          <a:lstStyle/>
          <a:p>
            <a:r>
              <a:rPr lang="en-GB" sz="800">
                <a:solidFill>
                  <a:srgbClr val="273F60"/>
                </a:solidFill>
                <a:latin typeface="Arial"/>
              </a:rPr>
              <a:t>Not yet started</a:t>
            </a:r>
          </a:p>
        </p:txBody>
      </p:sp>
      <p:sp>
        <p:nvSpPr>
          <p:cNvPr id="16" name="Прямокутник 15">
            <a:extLst>
              <a:ext uri="{FF2B5EF4-FFF2-40B4-BE49-F238E27FC236}">
                <a16:creationId xmlns:a16="http://schemas.microsoft.com/office/drawing/2014/main" id="{66F8C5E9-5DCE-DD2A-9E8B-3916B909E2D9}"/>
              </a:ext>
            </a:extLst>
          </p:cNvPr>
          <p:cNvSpPr/>
          <p:nvPr/>
        </p:nvSpPr>
        <p:spPr>
          <a:xfrm>
            <a:off x="9719728" y="5799468"/>
            <a:ext cx="729367" cy="123111"/>
          </a:xfrm>
          <a:prstGeom prst="rect">
            <a:avLst/>
          </a:prstGeom>
          <a:noFill/>
          <a:ln>
            <a:noFill/>
          </a:ln>
        </p:spPr>
        <p:txBody>
          <a:bodyPr wrap="none" lIns="0" tIns="0" rIns="0" bIns="0">
            <a:spAutoFit/>
          </a:bodyPr>
          <a:lstStyle/>
          <a:p>
            <a:r>
              <a:rPr lang="en-GB" sz="800">
                <a:solidFill>
                  <a:srgbClr val="273F60"/>
                </a:solidFill>
                <a:latin typeface="Arial"/>
              </a:rPr>
              <a:t>Not yet started</a:t>
            </a:r>
          </a:p>
        </p:txBody>
      </p:sp>
      <p:sp>
        <p:nvSpPr>
          <p:cNvPr id="17" name="Прямокутник 16">
            <a:extLst>
              <a:ext uri="{FF2B5EF4-FFF2-40B4-BE49-F238E27FC236}">
                <a16:creationId xmlns:a16="http://schemas.microsoft.com/office/drawing/2014/main" id="{91B84B78-CCC1-8395-CBC3-23A157EE3599}"/>
              </a:ext>
            </a:extLst>
          </p:cNvPr>
          <p:cNvSpPr/>
          <p:nvPr/>
        </p:nvSpPr>
        <p:spPr>
          <a:xfrm>
            <a:off x="8034415" y="4591965"/>
            <a:ext cx="436017" cy="123111"/>
          </a:xfrm>
          <a:prstGeom prst="rect">
            <a:avLst/>
          </a:prstGeom>
          <a:noFill/>
          <a:ln>
            <a:noFill/>
          </a:ln>
        </p:spPr>
        <p:txBody>
          <a:bodyPr wrap="none" lIns="0" tIns="0" rIns="0" bIns="0">
            <a:spAutoFit/>
          </a:bodyPr>
          <a:lstStyle/>
          <a:p>
            <a:r>
              <a:rPr lang="en-GB" sz="800" b="1">
                <a:solidFill>
                  <a:srgbClr val="FFFFFF"/>
                </a:solidFill>
                <a:latin typeface="Arial"/>
              </a:rPr>
              <a:t>Owner</a:t>
            </a:r>
          </a:p>
        </p:txBody>
      </p:sp>
      <p:sp>
        <p:nvSpPr>
          <p:cNvPr id="18" name="Прямокутник 17">
            <a:extLst>
              <a:ext uri="{FF2B5EF4-FFF2-40B4-BE49-F238E27FC236}">
                <a16:creationId xmlns:a16="http://schemas.microsoft.com/office/drawing/2014/main" id="{4152F169-7505-FF2F-CC67-0267A0207DCF}"/>
              </a:ext>
            </a:extLst>
          </p:cNvPr>
          <p:cNvSpPr/>
          <p:nvPr/>
        </p:nvSpPr>
        <p:spPr>
          <a:xfrm>
            <a:off x="8153432" y="4889923"/>
            <a:ext cx="206788" cy="123111"/>
          </a:xfrm>
          <a:prstGeom prst="rect">
            <a:avLst/>
          </a:prstGeom>
          <a:noFill/>
          <a:ln>
            <a:noFill/>
          </a:ln>
        </p:spPr>
        <p:txBody>
          <a:bodyPr wrap="none" lIns="0" tIns="0" rIns="0" bIns="0">
            <a:spAutoFit/>
          </a:bodyPr>
          <a:lstStyle/>
          <a:p>
            <a:r>
              <a:rPr lang="en-GB" sz="800">
                <a:solidFill>
                  <a:srgbClr val="FFFFFF"/>
                </a:solidFill>
                <a:latin typeface="Arial"/>
              </a:rPr>
              <a:t>IISO</a:t>
            </a:r>
          </a:p>
        </p:txBody>
      </p:sp>
      <p:sp>
        <p:nvSpPr>
          <p:cNvPr id="19" name="Прямокутник 18">
            <a:extLst>
              <a:ext uri="{FF2B5EF4-FFF2-40B4-BE49-F238E27FC236}">
                <a16:creationId xmlns:a16="http://schemas.microsoft.com/office/drawing/2014/main" id="{EE45B0A5-2DA4-0E16-1094-47B291FBB210}"/>
              </a:ext>
            </a:extLst>
          </p:cNvPr>
          <p:cNvSpPr/>
          <p:nvPr/>
        </p:nvSpPr>
        <p:spPr>
          <a:xfrm>
            <a:off x="8165686" y="5193765"/>
            <a:ext cx="206788" cy="123111"/>
          </a:xfrm>
          <a:prstGeom prst="rect">
            <a:avLst/>
          </a:prstGeom>
          <a:noFill/>
          <a:ln>
            <a:noFill/>
          </a:ln>
        </p:spPr>
        <p:txBody>
          <a:bodyPr wrap="none" lIns="0" tIns="0" rIns="0" bIns="0">
            <a:spAutoFit/>
          </a:bodyPr>
          <a:lstStyle/>
          <a:p>
            <a:r>
              <a:rPr lang="en-GB" sz="800">
                <a:solidFill>
                  <a:srgbClr val="FFFFFF"/>
                </a:solidFill>
                <a:latin typeface="Arial"/>
              </a:rPr>
              <a:t>IISO</a:t>
            </a:r>
          </a:p>
        </p:txBody>
      </p:sp>
      <p:sp>
        <p:nvSpPr>
          <p:cNvPr id="20" name="Прямокутник 19">
            <a:extLst>
              <a:ext uri="{FF2B5EF4-FFF2-40B4-BE49-F238E27FC236}">
                <a16:creationId xmlns:a16="http://schemas.microsoft.com/office/drawing/2014/main" id="{A44644F6-9BB6-09F0-A04B-1EAE1BA55807}"/>
              </a:ext>
            </a:extLst>
          </p:cNvPr>
          <p:cNvSpPr/>
          <p:nvPr/>
        </p:nvSpPr>
        <p:spPr>
          <a:xfrm>
            <a:off x="8181132" y="5510007"/>
            <a:ext cx="206788" cy="123111"/>
          </a:xfrm>
          <a:prstGeom prst="rect">
            <a:avLst/>
          </a:prstGeom>
          <a:noFill/>
          <a:ln>
            <a:noFill/>
          </a:ln>
        </p:spPr>
        <p:txBody>
          <a:bodyPr wrap="none" lIns="0" tIns="0" rIns="0" bIns="0">
            <a:spAutoFit/>
          </a:bodyPr>
          <a:lstStyle/>
          <a:p>
            <a:r>
              <a:rPr lang="en-GB" sz="800">
                <a:solidFill>
                  <a:schemeClr val="bg1"/>
                </a:solidFill>
                <a:latin typeface="Arial"/>
              </a:rPr>
              <a:t>IISO</a:t>
            </a:r>
          </a:p>
        </p:txBody>
      </p:sp>
      <p:sp>
        <p:nvSpPr>
          <p:cNvPr id="21" name="Прямокутник 20">
            <a:extLst>
              <a:ext uri="{FF2B5EF4-FFF2-40B4-BE49-F238E27FC236}">
                <a16:creationId xmlns:a16="http://schemas.microsoft.com/office/drawing/2014/main" id="{3CC0E136-5594-DEED-00DE-6377FD2B6989}"/>
              </a:ext>
            </a:extLst>
          </p:cNvPr>
          <p:cNvSpPr/>
          <p:nvPr/>
        </p:nvSpPr>
        <p:spPr>
          <a:xfrm>
            <a:off x="8164051" y="5795565"/>
            <a:ext cx="206788" cy="123111"/>
          </a:xfrm>
          <a:prstGeom prst="rect">
            <a:avLst/>
          </a:prstGeom>
          <a:noFill/>
          <a:ln>
            <a:noFill/>
          </a:ln>
        </p:spPr>
        <p:txBody>
          <a:bodyPr wrap="none" lIns="0" tIns="0" rIns="0" bIns="0">
            <a:spAutoFit/>
          </a:bodyPr>
          <a:lstStyle/>
          <a:p>
            <a:r>
              <a:rPr lang="en-GB" sz="800">
                <a:solidFill>
                  <a:srgbClr val="FFFFFF"/>
                </a:solidFill>
                <a:latin typeface="Arial"/>
              </a:rPr>
              <a:t>IISO</a:t>
            </a:r>
          </a:p>
        </p:txBody>
      </p:sp>
      <p:sp>
        <p:nvSpPr>
          <p:cNvPr id="22" name="Прямокутник 21">
            <a:extLst>
              <a:ext uri="{FF2B5EF4-FFF2-40B4-BE49-F238E27FC236}">
                <a16:creationId xmlns:a16="http://schemas.microsoft.com/office/drawing/2014/main" id="{C7DB6507-87CB-C2CC-CE1A-B6AF158F7300}"/>
              </a:ext>
            </a:extLst>
          </p:cNvPr>
          <p:cNvSpPr/>
          <p:nvPr/>
        </p:nvSpPr>
        <p:spPr>
          <a:xfrm>
            <a:off x="5809320" y="4584270"/>
            <a:ext cx="788677" cy="138499"/>
          </a:xfrm>
          <a:prstGeom prst="rect">
            <a:avLst/>
          </a:prstGeom>
          <a:noFill/>
          <a:ln>
            <a:noFill/>
          </a:ln>
        </p:spPr>
        <p:txBody>
          <a:bodyPr wrap="none" lIns="0" tIns="0" rIns="0" bIns="0">
            <a:spAutoFit/>
          </a:bodyPr>
          <a:lstStyle/>
          <a:p>
            <a:r>
              <a:rPr lang="en-GB" sz="900" b="1">
                <a:solidFill>
                  <a:srgbClr val="FFFFFF"/>
                </a:solidFill>
                <a:latin typeface="Arial"/>
              </a:rPr>
              <a:t>Date Ready</a:t>
            </a:r>
          </a:p>
        </p:txBody>
      </p:sp>
      <p:sp>
        <p:nvSpPr>
          <p:cNvPr id="23" name="Прямокутник 22">
            <a:extLst>
              <a:ext uri="{FF2B5EF4-FFF2-40B4-BE49-F238E27FC236}">
                <a16:creationId xmlns:a16="http://schemas.microsoft.com/office/drawing/2014/main" id="{2E684FB1-97F8-305F-31A7-C6709C1E6361}"/>
              </a:ext>
            </a:extLst>
          </p:cNvPr>
          <p:cNvSpPr/>
          <p:nvPr/>
        </p:nvSpPr>
        <p:spPr>
          <a:xfrm>
            <a:off x="5937931" y="4884968"/>
            <a:ext cx="511358" cy="123111"/>
          </a:xfrm>
          <a:prstGeom prst="rect">
            <a:avLst/>
          </a:prstGeom>
          <a:noFill/>
          <a:ln>
            <a:noFill/>
          </a:ln>
        </p:spPr>
        <p:txBody>
          <a:bodyPr wrap="none" lIns="0" tIns="0" rIns="0" bIns="0">
            <a:spAutoFit/>
          </a:bodyPr>
          <a:lstStyle/>
          <a:p>
            <a:r>
              <a:rPr lang="en-GB" sz="800">
                <a:solidFill>
                  <a:schemeClr val="bg1"/>
                </a:solidFill>
                <a:latin typeface="Arial"/>
              </a:rPr>
              <a:t>23 October</a:t>
            </a:r>
          </a:p>
        </p:txBody>
      </p:sp>
      <p:sp>
        <p:nvSpPr>
          <p:cNvPr id="24" name="Прямокутник 23">
            <a:extLst>
              <a:ext uri="{FF2B5EF4-FFF2-40B4-BE49-F238E27FC236}">
                <a16:creationId xmlns:a16="http://schemas.microsoft.com/office/drawing/2014/main" id="{BFA857A3-28D9-11AC-A7C1-501D969F6A55}"/>
              </a:ext>
            </a:extLst>
          </p:cNvPr>
          <p:cNvSpPr/>
          <p:nvPr/>
        </p:nvSpPr>
        <p:spPr>
          <a:xfrm>
            <a:off x="5884231" y="5193765"/>
            <a:ext cx="618759" cy="123111"/>
          </a:xfrm>
          <a:prstGeom prst="rect">
            <a:avLst/>
          </a:prstGeom>
          <a:noFill/>
          <a:ln>
            <a:noFill/>
          </a:ln>
        </p:spPr>
        <p:txBody>
          <a:bodyPr wrap="none" lIns="0" tIns="0" rIns="0" bIns="0">
            <a:spAutoFit/>
          </a:bodyPr>
          <a:lstStyle/>
          <a:p>
            <a:r>
              <a:rPr lang="en-GB" sz="800">
                <a:solidFill>
                  <a:schemeClr val="bg1"/>
                </a:solidFill>
                <a:latin typeface="Arial"/>
              </a:rPr>
              <a:t>14 December</a:t>
            </a:r>
          </a:p>
        </p:txBody>
      </p:sp>
      <p:sp>
        <p:nvSpPr>
          <p:cNvPr id="25" name="Прямокутник 24">
            <a:extLst>
              <a:ext uri="{FF2B5EF4-FFF2-40B4-BE49-F238E27FC236}">
                <a16:creationId xmlns:a16="http://schemas.microsoft.com/office/drawing/2014/main" id="{97756156-B5C4-3935-1DD3-262976398BB2}"/>
              </a:ext>
            </a:extLst>
          </p:cNvPr>
          <p:cNvSpPr/>
          <p:nvPr/>
        </p:nvSpPr>
        <p:spPr>
          <a:xfrm>
            <a:off x="5981212" y="5502562"/>
            <a:ext cx="424796" cy="123111"/>
          </a:xfrm>
          <a:prstGeom prst="rect">
            <a:avLst/>
          </a:prstGeom>
          <a:noFill/>
          <a:ln>
            <a:noFill/>
          </a:ln>
        </p:spPr>
        <p:txBody>
          <a:bodyPr wrap="none" lIns="0" tIns="0" rIns="0" bIns="0">
            <a:spAutoFit/>
          </a:bodyPr>
          <a:lstStyle/>
          <a:p>
            <a:r>
              <a:rPr lang="en-GB" sz="800">
                <a:solidFill>
                  <a:schemeClr val="bg1"/>
                </a:solidFill>
                <a:latin typeface="Arial"/>
              </a:rPr>
              <a:t>1 January</a:t>
            </a:r>
          </a:p>
        </p:txBody>
      </p:sp>
      <p:sp>
        <p:nvSpPr>
          <p:cNvPr id="26" name="Прямокутник 25">
            <a:extLst>
              <a:ext uri="{FF2B5EF4-FFF2-40B4-BE49-F238E27FC236}">
                <a16:creationId xmlns:a16="http://schemas.microsoft.com/office/drawing/2014/main" id="{B7F6FC86-79FB-E34D-732C-5479A317EA6A}"/>
              </a:ext>
            </a:extLst>
          </p:cNvPr>
          <p:cNvSpPr/>
          <p:nvPr/>
        </p:nvSpPr>
        <p:spPr>
          <a:xfrm>
            <a:off x="6067775" y="5799469"/>
            <a:ext cx="251672" cy="123111"/>
          </a:xfrm>
          <a:prstGeom prst="rect">
            <a:avLst/>
          </a:prstGeom>
          <a:noFill/>
          <a:ln>
            <a:noFill/>
          </a:ln>
        </p:spPr>
        <p:txBody>
          <a:bodyPr wrap="none" lIns="0" tIns="0" rIns="0" bIns="0">
            <a:spAutoFit/>
          </a:bodyPr>
          <a:lstStyle/>
          <a:p>
            <a:r>
              <a:rPr lang="en-GB" sz="800">
                <a:solidFill>
                  <a:srgbClr val="FFFFFF"/>
                </a:solidFill>
                <a:latin typeface="Arial"/>
              </a:rPr>
              <a:t>1 May</a:t>
            </a:r>
          </a:p>
        </p:txBody>
      </p:sp>
      <p:sp>
        <p:nvSpPr>
          <p:cNvPr id="27" name="Прямокутник 26">
            <a:extLst>
              <a:ext uri="{FF2B5EF4-FFF2-40B4-BE49-F238E27FC236}">
                <a16:creationId xmlns:a16="http://schemas.microsoft.com/office/drawing/2014/main" id="{65011076-A199-2CF1-691F-4651F5D7AA0B}"/>
              </a:ext>
            </a:extLst>
          </p:cNvPr>
          <p:cNvSpPr/>
          <p:nvPr/>
        </p:nvSpPr>
        <p:spPr>
          <a:xfrm>
            <a:off x="3112539" y="6124946"/>
            <a:ext cx="492122" cy="123111"/>
          </a:xfrm>
          <a:prstGeom prst="rect">
            <a:avLst/>
          </a:prstGeom>
          <a:noFill/>
          <a:ln>
            <a:noFill/>
          </a:ln>
        </p:spPr>
        <p:txBody>
          <a:bodyPr wrap="none" lIns="0" tIns="0" rIns="0" bIns="0">
            <a:spAutoFit/>
          </a:bodyPr>
          <a:lstStyle/>
          <a:p>
            <a:r>
              <a:rPr lang="en-GB" sz="800">
                <a:solidFill>
                  <a:srgbClr val="273F60"/>
                </a:solidFill>
                <a:latin typeface="Arial"/>
              </a:rPr>
              <a:t>Legend =</a:t>
            </a:r>
          </a:p>
        </p:txBody>
      </p:sp>
      <p:sp>
        <p:nvSpPr>
          <p:cNvPr id="28" name="Прямокутник 27">
            <a:extLst>
              <a:ext uri="{FF2B5EF4-FFF2-40B4-BE49-F238E27FC236}">
                <a16:creationId xmlns:a16="http://schemas.microsoft.com/office/drawing/2014/main" id="{2ECDAB4B-E0E4-5D7E-FE42-D1A29AF90EB7}"/>
              </a:ext>
            </a:extLst>
          </p:cNvPr>
          <p:cNvSpPr/>
          <p:nvPr/>
        </p:nvSpPr>
        <p:spPr>
          <a:xfrm>
            <a:off x="5398147" y="6124944"/>
            <a:ext cx="453650" cy="123111"/>
          </a:xfrm>
          <a:prstGeom prst="rect">
            <a:avLst/>
          </a:prstGeom>
          <a:noFill/>
          <a:ln>
            <a:noFill/>
          </a:ln>
        </p:spPr>
        <p:txBody>
          <a:bodyPr wrap="none" lIns="0" tIns="0" rIns="0" bIns="0">
            <a:spAutoFit/>
          </a:bodyPr>
          <a:lstStyle/>
          <a:p>
            <a:r>
              <a:rPr lang="en-GB" sz="800">
                <a:solidFill>
                  <a:srgbClr val="273F60"/>
                </a:solidFill>
                <a:latin typeface="Arial"/>
              </a:rPr>
              <a:t>Delayed</a:t>
            </a:r>
          </a:p>
        </p:txBody>
      </p:sp>
      <p:sp>
        <p:nvSpPr>
          <p:cNvPr id="29" name="Прямокутник 28">
            <a:extLst>
              <a:ext uri="{FF2B5EF4-FFF2-40B4-BE49-F238E27FC236}">
                <a16:creationId xmlns:a16="http://schemas.microsoft.com/office/drawing/2014/main" id="{027ABBF8-B27A-3853-E7B9-20D6F502FCDE}"/>
              </a:ext>
            </a:extLst>
          </p:cNvPr>
          <p:cNvSpPr/>
          <p:nvPr/>
        </p:nvSpPr>
        <p:spPr>
          <a:xfrm>
            <a:off x="6589203" y="6061123"/>
            <a:ext cx="678071" cy="246221"/>
          </a:xfrm>
          <a:prstGeom prst="rect">
            <a:avLst/>
          </a:prstGeom>
          <a:noFill/>
          <a:ln>
            <a:noFill/>
          </a:ln>
        </p:spPr>
        <p:txBody>
          <a:bodyPr wrap="none" lIns="0" tIns="0" rIns="0" bIns="0">
            <a:spAutoFit/>
          </a:bodyPr>
          <a:lstStyle/>
          <a:p>
            <a:r>
              <a:rPr lang="en-GB" sz="800" dirty="0">
                <a:solidFill>
                  <a:srgbClr val="273F60"/>
                </a:solidFill>
                <a:latin typeface="Arial"/>
              </a:rPr>
              <a:t>In accordance </a:t>
            </a:r>
            <a:br>
              <a:rPr lang="en-GB" sz="800" dirty="0">
                <a:solidFill>
                  <a:srgbClr val="273F60"/>
                </a:solidFill>
                <a:latin typeface="Arial"/>
              </a:rPr>
            </a:br>
            <a:r>
              <a:rPr lang="en-GB" sz="800" dirty="0">
                <a:solidFill>
                  <a:srgbClr val="273F60"/>
                </a:solidFill>
                <a:latin typeface="Arial"/>
              </a:rPr>
              <a:t>with planning</a:t>
            </a:r>
          </a:p>
        </p:txBody>
      </p:sp>
      <p:sp>
        <p:nvSpPr>
          <p:cNvPr id="30" name="Прямокутник 29">
            <a:extLst>
              <a:ext uri="{FF2B5EF4-FFF2-40B4-BE49-F238E27FC236}">
                <a16:creationId xmlns:a16="http://schemas.microsoft.com/office/drawing/2014/main" id="{2F122539-5588-20C2-54E3-67FD1F6795ED}"/>
              </a:ext>
            </a:extLst>
          </p:cNvPr>
          <p:cNvSpPr/>
          <p:nvPr/>
        </p:nvSpPr>
        <p:spPr>
          <a:xfrm>
            <a:off x="1716754" y="4591965"/>
            <a:ext cx="910506" cy="123111"/>
          </a:xfrm>
          <a:prstGeom prst="rect">
            <a:avLst/>
          </a:prstGeom>
          <a:noFill/>
          <a:ln>
            <a:noFill/>
          </a:ln>
        </p:spPr>
        <p:txBody>
          <a:bodyPr wrap="none" lIns="0" tIns="0" rIns="0" bIns="0">
            <a:spAutoFit/>
          </a:bodyPr>
          <a:lstStyle/>
          <a:p>
            <a:r>
              <a:rPr lang="en-GB" sz="800" b="1">
                <a:solidFill>
                  <a:srgbClr val="FFFFFF"/>
                </a:solidFill>
                <a:latin typeface="Arial"/>
              </a:rPr>
              <a:t>Project Milestones</a:t>
            </a:r>
          </a:p>
        </p:txBody>
      </p:sp>
      <p:sp>
        <p:nvSpPr>
          <p:cNvPr id="31" name="Прямокутник 30">
            <a:extLst>
              <a:ext uri="{FF2B5EF4-FFF2-40B4-BE49-F238E27FC236}">
                <a16:creationId xmlns:a16="http://schemas.microsoft.com/office/drawing/2014/main" id="{7C27137E-F458-D77F-A5B3-79360BC7BB47}"/>
              </a:ext>
            </a:extLst>
          </p:cNvPr>
          <p:cNvSpPr/>
          <p:nvPr/>
        </p:nvSpPr>
        <p:spPr>
          <a:xfrm>
            <a:off x="1695887" y="4895474"/>
            <a:ext cx="899285" cy="123111"/>
          </a:xfrm>
          <a:prstGeom prst="rect">
            <a:avLst/>
          </a:prstGeom>
          <a:noFill/>
          <a:ln>
            <a:noFill/>
          </a:ln>
        </p:spPr>
        <p:txBody>
          <a:bodyPr wrap="none" lIns="0" tIns="0" rIns="0" bIns="0">
            <a:spAutoFit/>
          </a:bodyPr>
          <a:lstStyle/>
          <a:p>
            <a:r>
              <a:rPr lang="en-GB" sz="800">
                <a:solidFill>
                  <a:srgbClr val="FFFFFF"/>
                </a:solidFill>
                <a:latin typeface="Arial"/>
              </a:rPr>
              <a:t>M3 – Start Transition</a:t>
            </a:r>
          </a:p>
        </p:txBody>
      </p:sp>
      <p:sp>
        <p:nvSpPr>
          <p:cNvPr id="32" name="Прямокутник 31">
            <a:extLst>
              <a:ext uri="{FF2B5EF4-FFF2-40B4-BE49-F238E27FC236}">
                <a16:creationId xmlns:a16="http://schemas.microsoft.com/office/drawing/2014/main" id="{ABFEC195-0E13-3514-AFF4-F2596484696F}"/>
              </a:ext>
            </a:extLst>
          </p:cNvPr>
          <p:cNvSpPr/>
          <p:nvPr/>
        </p:nvSpPr>
        <p:spPr>
          <a:xfrm>
            <a:off x="1695887" y="5193765"/>
            <a:ext cx="1227900" cy="123111"/>
          </a:xfrm>
          <a:prstGeom prst="rect">
            <a:avLst/>
          </a:prstGeom>
          <a:noFill/>
          <a:ln>
            <a:noFill/>
          </a:ln>
        </p:spPr>
        <p:txBody>
          <a:bodyPr wrap="none" lIns="0" tIns="0" rIns="0" bIns="0">
            <a:spAutoFit/>
          </a:bodyPr>
          <a:lstStyle/>
          <a:p>
            <a:r>
              <a:rPr lang="en-GB" sz="800">
                <a:solidFill>
                  <a:srgbClr val="FFFFFF"/>
                </a:solidFill>
                <a:latin typeface="Arial"/>
              </a:rPr>
              <a:t>TGL – Technical Go Live</a:t>
            </a:r>
          </a:p>
        </p:txBody>
      </p:sp>
      <p:sp>
        <p:nvSpPr>
          <p:cNvPr id="33" name="Прямокутник 32">
            <a:extLst>
              <a:ext uri="{FF2B5EF4-FFF2-40B4-BE49-F238E27FC236}">
                <a16:creationId xmlns:a16="http://schemas.microsoft.com/office/drawing/2014/main" id="{2EBBED1E-BC92-7B7D-FE10-47A904072AD2}"/>
              </a:ext>
            </a:extLst>
          </p:cNvPr>
          <p:cNvSpPr/>
          <p:nvPr/>
        </p:nvSpPr>
        <p:spPr>
          <a:xfrm>
            <a:off x="1695887" y="5502562"/>
            <a:ext cx="1279196" cy="123111"/>
          </a:xfrm>
          <a:prstGeom prst="rect">
            <a:avLst/>
          </a:prstGeom>
          <a:noFill/>
          <a:ln>
            <a:noFill/>
          </a:ln>
        </p:spPr>
        <p:txBody>
          <a:bodyPr wrap="none" lIns="0" tIns="0" rIns="0" bIns="0">
            <a:spAutoFit/>
          </a:bodyPr>
          <a:lstStyle/>
          <a:p>
            <a:r>
              <a:rPr lang="en-GB" sz="800">
                <a:solidFill>
                  <a:srgbClr val="FFFFFF"/>
                </a:solidFill>
                <a:latin typeface="Arial"/>
              </a:rPr>
              <a:t>FGL – Functional Go Live</a:t>
            </a:r>
          </a:p>
        </p:txBody>
      </p:sp>
      <p:sp>
        <p:nvSpPr>
          <p:cNvPr id="34" name="Прямокутник 33">
            <a:extLst>
              <a:ext uri="{FF2B5EF4-FFF2-40B4-BE49-F238E27FC236}">
                <a16:creationId xmlns:a16="http://schemas.microsoft.com/office/drawing/2014/main" id="{6B09276B-17E7-6D4A-E5AD-8C3745004EDB}"/>
              </a:ext>
            </a:extLst>
          </p:cNvPr>
          <p:cNvSpPr/>
          <p:nvPr/>
        </p:nvSpPr>
        <p:spPr>
          <a:xfrm>
            <a:off x="1695887" y="5799470"/>
            <a:ext cx="589905" cy="123111"/>
          </a:xfrm>
          <a:prstGeom prst="rect">
            <a:avLst/>
          </a:prstGeom>
          <a:noFill/>
          <a:ln>
            <a:noFill/>
          </a:ln>
        </p:spPr>
        <p:txBody>
          <a:bodyPr wrap="none" lIns="0" tIns="0" rIns="0" bIns="0">
            <a:spAutoFit/>
          </a:bodyPr>
          <a:lstStyle/>
          <a:p>
            <a:r>
              <a:rPr lang="en-GB" sz="800">
                <a:solidFill>
                  <a:srgbClr val="FFFFFF"/>
                </a:solidFill>
                <a:latin typeface="Arial"/>
              </a:rPr>
              <a:t>M4 – After care</a:t>
            </a:r>
          </a:p>
        </p:txBody>
      </p:sp>
      <p:sp>
        <p:nvSpPr>
          <p:cNvPr id="35" name="Прямокутник 34">
            <a:extLst>
              <a:ext uri="{FF2B5EF4-FFF2-40B4-BE49-F238E27FC236}">
                <a16:creationId xmlns:a16="http://schemas.microsoft.com/office/drawing/2014/main" id="{F0387F7A-017F-DB6E-F264-B4713B0DB435}"/>
              </a:ext>
            </a:extLst>
          </p:cNvPr>
          <p:cNvSpPr/>
          <p:nvPr/>
        </p:nvSpPr>
        <p:spPr>
          <a:xfrm>
            <a:off x="1633287" y="2641367"/>
            <a:ext cx="228600" cy="153888"/>
          </a:xfrm>
          <a:prstGeom prst="rect">
            <a:avLst/>
          </a:prstGeom>
          <a:noFill/>
          <a:ln>
            <a:noFill/>
          </a:ln>
        </p:spPr>
        <p:txBody>
          <a:bodyPr lIns="0" tIns="0" rIns="0" bIns="0">
            <a:spAutoFit/>
          </a:bodyPr>
          <a:lstStyle/>
          <a:p>
            <a:pPr algn="ctr"/>
            <a:r>
              <a:rPr lang="en-GB" sz="500" b="1">
                <a:solidFill>
                  <a:srgbClr val="273F60"/>
                </a:solidFill>
                <a:latin typeface="Arial"/>
              </a:rPr>
              <a:t>M</a:t>
            </a:r>
          </a:p>
          <a:p>
            <a:pPr algn="ctr"/>
            <a:r>
              <a:rPr lang="en-GB" sz="500" b="1">
                <a:solidFill>
                  <a:srgbClr val="273F60"/>
                </a:solidFill>
                <a:latin typeface="Arial"/>
              </a:rPr>
              <a:t>3</a:t>
            </a:r>
          </a:p>
        </p:txBody>
      </p:sp>
      <p:sp>
        <p:nvSpPr>
          <p:cNvPr id="36" name="Прямокутник 35">
            <a:extLst>
              <a:ext uri="{FF2B5EF4-FFF2-40B4-BE49-F238E27FC236}">
                <a16:creationId xmlns:a16="http://schemas.microsoft.com/office/drawing/2014/main" id="{FE3AD867-DE0E-4991-6D45-0A695C7A2A43}"/>
              </a:ext>
            </a:extLst>
          </p:cNvPr>
          <p:cNvSpPr/>
          <p:nvPr/>
        </p:nvSpPr>
        <p:spPr>
          <a:xfrm>
            <a:off x="4202713" y="6124945"/>
            <a:ext cx="315792" cy="123111"/>
          </a:xfrm>
          <a:prstGeom prst="rect">
            <a:avLst/>
          </a:prstGeom>
          <a:noFill/>
          <a:ln>
            <a:noFill/>
          </a:ln>
        </p:spPr>
        <p:txBody>
          <a:bodyPr wrap="none" lIns="0" tIns="0" rIns="0" bIns="0">
            <a:spAutoFit/>
          </a:bodyPr>
          <a:lstStyle/>
          <a:p>
            <a:r>
              <a:rPr lang="en-GB" sz="800">
                <a:solidFill>
                  <a:srgbClr val="273F60"/>
                </a:solidFill>
                <a:latin typeface="Arial"/>
              </a:rPr>
              <a:t>Too late</a:t>
            </a:r>
          </a:p>
        </p:txBody>
      </p:sp>
      <p:sp>
        <p:nvSpPr>
          <p:cNvPr id="37" name="Прямокутник 36">
            <a:extLst>
              <a:ext uri="{FF2B5EF4-FFF2-40B4-BE49-F238E27FC236}">
                <a16:creationId xmlns:a16="http://schemas.microsoft.com/office/drawing/2014/main" id="{1F9716D0-A603-EC72-4FEA-7DE12AE1346E}"/>
              </a:ext>
            </a:extLst>
          </p:cNvPr>
          <p:cNvSpPr/>
          <p:nvPr/>
        </p:nvSpPr>
        <p:spPr>
          <a:xfrm>
            <a:off x="8027828" y="6120284"/>
            <a:ext cx="344646" cy="123111"/>
          </a:xfrm>
          <a:prstGeom prst="rect">
            <a:avLst/>
          </a:prstGeom>
          <a:noFill/>
          <a:ln>
            <a:noFill/>
          </a:ln>
        </p:spPr>
        <p:txBody>
          <a:bodyPr wrap="none" lIns="0" tIns="0" rIns="0" bIns="0">
            <a:spAutoFit/>
          </a:bodyPr>
          <a:lstStyle/>
          <a:p>
            <a:r>
              <a:rPr lang="en-GB" sz="800">
                <a:solidFill>
                  <a:srgbClr val="273F60"/>
                </a:solidFill>
                <a:latin typeface="Arial"/>
              </a:rPr>
              <a:t>Ready</a:t>
            </a:r>
          </a:p>
        </p:txBody>
      </p:sp>
    </p:spTree>
    <p:extLst>
      <p:ext uri="{BB962C8B-B14F-4D97-AF65-F5344CB8AC3E}">
        <p14:creationId xmlns:p14="http://schemas.microsoft.com/office/powerpoint/2010/main" val="1296647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8A66B-C6C1-0E88-70E6-1A8340A86745}"/>
              </a:ext>
            </a:extLst>
          </p:cNvPr>
          <p:cNvSpPr>
            <a:spLocks noGrp="1"/>
          </p:cNvSpPr>
          <p:nvPr>
            <p:ph type="title"/>
          </p:nvPr>
        </p:nvSpPr>
        <p:spPr/>
        <p:txBody>
          <a:bodyPr/>
          <a:lstStyle/>
          <a:p>
            <a:r>
              <a:rPr lang="en-GB"/>
              <a:t>Transition – Consultation group</a:t>
            </a:r>
          </a:p>
        </p:txBody>
      </p:sp>
      <p:sp>
        <p:nvSpPr>
          <p:cNvPr id="5" name="Tijdelijke aanduiding voor dianummer 4">
            <a:extLst>
              <a:ext uri="{FF2B5EF4-FFF2-40B4-BE49-F238E27FC236}">
                <a16:creationId xmlns:a16="http://schemas.microsoft.com/office/drawing/2014/main" id="{8DEEAFF7-9A8B-6B40-367B-C9E1CA22601F}"/>
              </a:ext>
            </a:extLst>
          </p:cNvPr>
          <p:cNvSpPr>
            <a:spLocks noGrp="1"/>
          </p:cNvSpPr>
          <p:nvPr>
            <p:ph type="sldNum" sz="quarter" idx="12"/>
          </p:nvPr>
        </p:nvSpPr>
        <p:spPr/>
        <p:txBody>
          <a:bodyPr/>
          <a:lstStyle/>
          <a:p>
            <a:fld id="{6054F54E-B765-BA4C-B13B-E9FB5CE61C5D}" type="slidenum">
              <a:rPr lang="nl-NL" smtClean="0"/>
              <a:pPr/>
              <a:t>43</a:t>
            </a:fld>
            <a:endParaRPr lang="nl-NL"/>
          </a:p>
        </p:txBody>
      </p:sp>
      <p:sp>
        <p:nvSpPr>
          <p:cNvPr id="8" name="Tekstvak 7">
            <a:extLst>
              <a:ext uri="{FF2B5EF4-FFF2-40B4-BE49-F238E27FC236}">
                <a16:creationId xmlns:a16="http://schemas.microsoft.com/office/drawing/2014/main" id="{BC398BD7-D9A3-1841-6721-ED88FC1CC2AC}"/>
              </a:ext>
            </a:extLst>
          </p:cNvPr>
          <p:cNvSpPr txBox="1"/>
          <p:nvPr/>
        </p:nvSpPr>
        <p:spPr>
          <a:xfrm>
            <a:off x="1056443" y="1690688"/>
            <a:ext cx="9552373" cy="4585871"/>
          </a:xfrm>
          <a:prstGeom prst="rect">
            <a:avLst/>
          </a:prstGeom>
          <a:noFill/>
        </p:spPr>
        <p:txBody>
          <a:bodyPr wrap="square" rtlCol="0">
            <a:spAutoFit/>
          </a:bodyPr>
          <a:lstStyle/>
          <a:p>
            <a:r>
              <a:rPr lang="en-GB"/>
              <a:t>Generic Transition plan will be available in Q1-2024</a:t>
            </a:r>
          </a:p>
          <a:p>
            <a:endParaRPr lang="nl-NL"/>
          </a:p>
          <a:p>
            <a:r>
              <a:rPr lang="en-GB"/>
              <a:t>Planning: </a:t>
            </a:r>
            <a:r>
              <a:rPr lang="en-GB" b="1"/>
              <a:t>28-10-2024</a:t>
            </a:r>
            <a:r>
              <a:rPr lang="en-GB"/>
              <a:t> – start transition and after-care, completion 01-05-2025</a:t>
            </a:r>
          </a:p>
          <a:p>
            <a:endParaRPr lang="nl-NL"/>
          </a:p>
          <a:p>
            <a:r>
              <a:rPr lang="en-GB"/>
              <a:t>KBG Transition will meet 1x per month as of 01-01-2024 to discuss current topics</a:t>
            </a:r>
          </a:p>
          <a:p>
            <a:endParaRPr lang="nl-NL"/>
          </a:p>
          <a:p>
            <a:r>
              <a:rPr lang="en-GB"/>
              <a:t>The participants are:				</a:t>
            </a:r>
          </a:p>
          <a:p>
            <a:pPr marL="285750" indent="-285750">
              <a:buFont typeface="Arial" panose="020B0604020202020204" pitchFamily="34" charset="0"/>
              <a:buChar char="•"/>
            </a:pPr>
            <a:r>
              <a:rPr lang="en-GB" sz="1600"/>
              <a:t>SUP: Eneco				</a:t>
            </a:r>
          </a:p>
          <a:p>
            <a:pPr marL="285750" indent="-285750">
              <a:buFont typeface="Arial" panose="020B0604020202020204" pitchFamily="34" charset="0"/>
              <a:buChar char="•"/>
            </a:pPr>
            <a:r>
              <a:rPr lang="en-GB" sz="1600"/>
              <a:t>BRP: PVNED				</a:t>
            </a:r>
          </a:p>
          <a:p>
            <a:pPr marL="285750" indent="-285750">
              <a:buFont typeface="Arial" panose="020B0604020202020204" pitchFamily="34" charset="0"/>
              <a:buChar char="•"/>
            </a:pPr>
            <a:r>
              <a:rPr lang="en-GB" sz="1600"/>
              <a:t>MRP: Kenter				</a:t>
            </a:r>
          </a:p>
          <a:p>
            <a:pPr marL="285750" indent="-285750">
              <a:buFont typeface="Arial" panose="020B0604020202020204" pitchFamily="34" charset="0"/>
              <a:buChar char="•"/>
            </a:pPr>
            <a:r>
              <a:rPr lang="en-GB" sz="1600"/>
              <a:t>DSO: all DSO’s				</a:t>
            </a:r>
          </a:p>
          <a:p>
            <a:pPr marL="285750" indent="-285750">
              <a:buFont typeface="Arial" panose="020B0604020202020204" pitchFamily="34" charset="0"/>
              <a:buChar char="•"/>
            </a:pPr>
            <a:r>
              <a:rPr lang="en-GB" sz="1600"/>
              <a:t>TSO-E: TenneT</a:t>
            </a:r>
          </a:p>
          <a:p>
            <a:pPr marL="285750" indent="-285750">
              <a:buFont typeface="Arial" panose="020B0604020202020204" pitchFamily="34" charset="0"/>
              <a:buChar char="•"/>
            </a:pPr>
            <a:r>
              <a:rPr lang="en-GB" sz="1600"/>
              <a:t>TSO-G: GTS</a:t>
            </a:r>
          </a:p>
          <a:p>
            <a:pPr marL="285750" indent="-285750">
              <a:buFont typeface="Arial" panose="020B0604020202020204" pitchFamily="34" charset="0"/>
              <a:buChar char="•"/>
            </a:pPr>
            <a:r>
              <a:rPr lang="en-GB" sz="1600"/>
              <a:t>FGO/CDSO: Kenter</a:t>
            </a:r>
          </a:p>
          <a:p>
            <a:endParaRPr lang="nl-NL"/>
          </a:p>
          <a:p>
            <a:r>
              <a:rPr lang="en-GB"/>
              <a:t>Interested? Register by sending an e-mail to </a:t>
            </a:r>
            <a:r>
              <a:rPr lang="en-GB">
                <a:hlinkClick r:id="rId2"/>
              </a:rPr>
              <a:t>vragen@mffbas.nl</a:t>
            </a:r>
            <a:r>
              <a:rPr lang="en-GB"/>
              <a:t> or by contacting Jorik van Vilsteren directly ((+31) (0)6 1294 7218)</a:t>
            </a:r>
          </a:p>
        </p:txBody>
      </p:sp>
    </p:spTree>
    <p:extLst>
      <p:ext uri="{BB962C8B-B14F-4D97-AF65-F5344CB8AC3E}">
        <p14:creationId xmlns:p14="http://schemas.microsoft.com/office/powerpoint/2010/main" val="2828088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F8A66B-C6C1-0E88-70E6-1A8340A86745}"/>
              </a:ext>
            </a:extLst>
          </p:cNvPr>
          <p:cNvSpPr>
            <a:spLocks noGrp="1"/>
          </p:cNvSpPr>
          <p:nvPr>
            <p:ph type="title"/>
          </p:nvPr>
        </p:nvSpPr>
        <p:spPr/>
        <p:txBody>
          <a:bodyPr/>
          <a:lstStyle/>
          <a:p>
            <a:r>
              <a:rPr lang="en-GB"/>
              <a:t>Transition – deliverables</a:t>
            </a:r>
          </a:p>
        </p:txBody>
      </p:sp>
      <p:sp>
        <p:nvSpPr>
          <p:cNvPr id="5" name="Tijdelijke aanduiding voor dianummer 4">
            <a:extLst>
              <a:ext uri="{FF2B5EF4-FFF2-40B4-BE49-F238E27FC236}">
                <a16:creationId xmlns:a16="http://schemas.microsoft.com/office/drawing/2014/main" id="{8DEEAFF7-9A8B-6B40-367B-C9E1CA22601F}"/>
              </a:ext>
            </a:extLst>
          </p:cNvPr>
          <p:cNvSpPr>
            <a:spLocks noGrp="1"/>
          </p:cNvSpPr>
          <p:nvPr>
            <p:ph type="sldNum" sz="quarter" idx="12"/>
          </p:nvPr>
        </p:nvSpPr>
        <p:spPr/>
        <p:txBody>
          <a:bodyPr/>
          <a:lstStyle/>
          <a:p>
            <a:fld id="{6054F54E-B765-BA4C-B13B-E9FB5CE61C5D}" type="slidenum">
              <a:rPr lang="nl-NL" smtClean="0"/>
              <a:pPr/>
              <a:t>44</a:t>
            </a:fld>
            <a:endParaRPr lang="nl-NL"/>
          </a:p>
        </p:txBody>
      </p:sp>
      <p:graphicFrame>
        <p:nvGraphicFramePr>
          <p:cNvPr id="3" name="Tabel 2">
            <a:extLst>
              <a:ext uri="{FF2B5EF4-FFF2-40B4-BE49-F238E27FC236}">
                <a16:creationId xmlns:a16="http://schemas.microsoft.com/office/drawing/2014/main" id="{80055D5C-DFFB-5CCF-3F44-6F358183302F}"/>
              </a:ext>
            </a:extLst>
          </p:cNvPr>
          <p:cNvGraphicFramePr>
            <a:graphicFrameLocks noGrp="1"/>
          </p:cNvGraphicFramePr>
          <p:nvPr>
            <p:extLst>
              <p:ext uri="{D42A27DB-BD31-4B8C-83A1-F6EECF244321}">
                <p14:modId xmlns:p14="http://schemas.microsoft.com/office/powerpoint/2010/main" val="4152628791"/>
              </p:ext>
            </p:extLst>
          </p:nvPr>
        </p:nvGraphicFramePr>
        <p:xfrm>
          <a:off x="838200" y="1545290"/>
          <a:ext cx="9273466" cy="3337560"/>
        </p:xfrm>
        <a:graphic>
          <a:graphicData uri="http://schemas.openxmlformats.org/drawingml/2006/table">
            <a:tbl>
              <a:tblPr firstRow="1" bandRow="1">
                <a:tableStyleId>{5C22544A-7EE6-4342-B048-85BDC9FD1C3A}</a:tableStyleId>
              </a:tblPr>
              <a:tblGrid>
                <a:gridCol w="4636733">
                  <a:extLst>
                    <a:ext uri="{9D8B030D-6E8A-4147-A177-3AD203B41FA5}">
                      <a16:colId xmlns:a16="http://schemas.microsoft.com/office/drawing/2014/main" val="1997635137"/>
                    </a:ext>
                  </a:extLst>
                </a:gridCol>
                <a:gridCol w="4636733">
                  <a:extLst>
                    <a:ext uri="{9D8B030D-6E8A-4147-A177-3AD203B41FA5}">
                      <a16:colId xmlns:a16="http://schemas.microsoft.com/office/drawing/2014/main" val="2111821371"/>
                    </a:ext>
                  </a:extLst>
                </a:gridCol>
              </a:tblGrid>
              <a:tr h="370840">
                <a:tc>
                  <a:txBody>
                    <a:bodyPr/>
                    <a:lstStyle/>
                    <a:p>
                      <a:r>
                        <a:rPr lang="en-GB"/>
                        <a:t>Document</a:t>
                      </a:r>
                    </a:p>
                  </a:txBody>
                  <a:tcPr/>
                </a:tc>
                <a:tc>
                  <a:txBody>
                    <a:bodyPr/>
                    <a:lstStyle/>
                    <a:p>
                      <a:r>
                        <a:rPr lang="en-GB"/>
                        <a:t>Planning</a:t>
                      </a:r>
                    </a:p>
                  </a:txBody>
                  <a:tcPr/>
                </a:tc>
                <a:extLst>
                  <a:ext uri="{0D108BD9-81ED-4DB2-BD59-A6C34878D82A}">
                    <a16:rowId xmlns:a16="http://schemas.microsoft.com/office/drawing/2014/main" val="3072265938"/>
                  </a:ext>
                </a:extLst>
              </a:tr>
              <a:tr h="370840">
                <a:tc>
                  <a:txBody>
                    <a:bodyPr/>
                    <a:lstStyle/>
                    <a:p>
                      <a:r>
                        <a:rPr lang="en-GB"/>
                        <a:t>Sector transition plan</a:t>
                      </a:r>
                    </a:p>
                  </a:txBody>
                  <a:tcPr/>
                </a:tc>
                <a:tc>
                  <a:txBody>
                    <a:bodyPr/>
                    <a:lstStyle/>
                    <a:p>
                      <a:r>
                        <a:rPr lang="en-GB"/>
                        <a:t>Q1-2024</a:t>
                      </a:r>
                    </a:p>
                  </a:txBody>
                  <a:tcPr/>
                </a:tc>
                <a:extLst>
                  <a:ext uri="{0D108BD9-81ED-4DB2-BD59-A6C34878D82A}">
                    <a16:rowId xmlns:a16="http://schemas.microsoft.com/office/drawing/2014/main" val="2939677588"/>
                  </a:ext>
                </a:extLst>
              </a:tr>
              <a:tr h="370840">
                <a:tc>
                  <a:txBody>
                    <a:bodyPr/>
                    <a:lstStyle/>
                    <a:p>
                      <a:r>
                        <a:rPr lang="en-GB"/>
                        <a:t>Fall-back plan</a:t>
                      </a:r>
                    </a:p>
                  </a:txBody>
                  <a:tcPr/>
                </a:tc>
                <a:tc>
                  <a:txBody>
                    <a:bodyPr/>
                    <a:lstStyle/>
                    <a:p>
                      <a:r>
                        <a:rPr lang="en-GB"/>
                        <a:t>Q1-2024</a:t>
                      </a:r>
                    </a:p>
                  </a:txBody>
                  <a:tcPr/>
                </a:tc>
                <a:extLst>
                  <a:ext uri="{0D108BD9-81ED-4DB2-BD59-A6C34878D82A}">
                    <a16:rowId xmlns:a16="http://schemas.microsoft.com/office/drawing/2014/main" val="1290564556"/>
                  </a:ext>
                </a:extLst>
              </a:tr>
              <a:tr h="370840">
                <a:tc>
                  <a:txBody>
                    <a:bodyPr/>
                    <a:lstStyle/>
                    <a:p>
                      <a:r>
                        <a:rPr lang="en-GB"/>
                        <a:t>PCE Document</a:t>
                      </a:r>
                    </a:p>
                  </a:txBody>
                  <a:tcPr/>
                </a:tc>
                <a:tc>
                  <a:txBody>
                    <a:bodyPr/>
                    <a:lstStyle/>
                    <a:p>
                      <a:r>
                        <a:rPr lang="en-GB"/>
                        <a:t>Q2-2024</a:t>
                      </a:r>
                    </a:p>
                  </a:txBody>
                  <a:tcPr/>
                </a:tc>
                <a:extLst>
                  <a:ext uri="{0D108BD9-81ED-4DB2-BD59-A6C34878D82A}">
                    <a16:rowId xmlns:a16="http://schemas.microsoft.com/office/drawing/2014/main" val="3301650632"/>
                  </a:ext>
                </a:extLst>
              </a:tr>
              <a:tr h="370840">
                <a:tc>
                  <a:txBody>
                    <a:bodyPr/>
                    <a:lstStyle/>
                    <a:p>
                      <a:r>
                        <a:rPr lang="en-GB"/>
                        <a:t>Implementation scenarios</a:t>
                      </a:r>
                    </a:p>
                  </a:txBody>
                  <a:tcPr/>
                </a:tc>
                <a:tc>
                  <a:txBody>
                    <a:bodyPr/>
                    <a:lstStyle/>
                    <a:p>
                      <a:r>
                        <a:rPr lang="en-GB"/>
                        <a:t>Q2-2024</a:t>
                      </a:r>
                    </a:p>
                  </a:txBody>
                  <a:tcPr/>
                </a:tc>
                <a:extLst>
                  <a:ext uri="{0D108BD9-81ED-4DB2-BD59-A6C34878D82A}">
                    <a16:rowId xmlns:a16="http://schemas.microsoft.com/office/drawing/2014/main" val="196528909"/>
                  </a:ext>
                </a:extLst>
              </a:tr>
              <a:tr h="370840">
                <a:tc>
                  <a:txBody>
                    <a:bodyPr/>
                    <a:lstStyle/>
                    <a:p>
                      <a:r>
                        <a:rPr lang="en-GB"/>
                        <a:t>Transition ledger</a:t>
                      </a:r>
                    </a:p>
                  </a:txBody>
                  <a:tcPr/>
                </a:tc>
                <a:tc>
                  <a:txBody>
                    <a:bodyPr/>
                    <a:lstStyle/>
                    <a:p>
                      <a:r>
                        <a:rPr lang="en-GB"/>
                        <a:t>Q3-2024</a:t>
                      </a:r>
                    </a:p>
                  </a:txBody>
                  <a:tcPr/>
                </a:tc>
                <a:extLst>
                  <a:ext uri="{0D108BD9-81ED-4DB2-BD59-A6C34878D82A}">
                    <a16:rowId xmlns:a16="http://schemas.microsoft.com/office/drawing/2014/main" val="3969258825"/>
                  </a:ext>
                </a:extLst>
              </a:tr>
              <a:tr h="370840">
                <a:tc>
                  <a:txBody>
                    <a:bodyPr/>
                    <a:lstStyle/>
                    <a:p>
                      <a:r>
                        <a:rPr lang="en-GB"/>
                        <a:t>After-care plan</a:t>
                      </a:r>
                    </a:p>
                  </a:txBody>
                  <a:tcPr/>
                </a:tc>
                <a:tc>
                  <a:txBody>
                    <a:bodyPr/>
                    <a:lstStyle/>
                    <a:p>
                      <a:r>
                        <a:rPr lang="en-GB"/>
                        <a:t>Q3-2024</a:t>
                      </a:r>
                    </a:p>
                  </a:txBody>
                  <a:tcPr/>
                </a:tc>
                <a:extLst>
                  <a:ext uri="{0D108BD9-81ED-4DB2-BD59-A6C34878D82A}">
                    <a16:rowId xmlns:a16="http://schemas.microsoft.com/office/drawing/2014/main" val="2808001305"/>
                  </a:ext>
                </a:extLst>
              </a:tr>
              <a:tr h="370840">
                <a:tc>
                  <a:txBody>
                    <a:bodyPr/>
                    <a:lstStyle/>
                    <a:p>
                      <a:r>
                        <a:rPr lang="en-GB"/>
                        <a:t>Transition report</a:t>
                      </a:r>
                    </a:p>
                  </a:txBody>
                  <a:tcPr/>
                </a:tc>
                <a:tc>
                  <a:txBody>
                    <a:bodyPr/>
                    <a:lstStyle/>
                    <a:p>
                      <a:r>
                        <a:rPr lang="en-GB"/>
                        <a:t>Q4-2024</a:t>
                      </a:r>
                    </a:p>
                  </a:txBody>
                  <a:tcPr/>
                </a:tc>
                <a:extLst>
                  <a:ext uri="{0D108BD9-81ED-4DB2-BD59-A6C34878D82A}">
                    <a16:rowId xmlns:a16="http://schemas.microsoft.com/office/drawing/2014/main" val="214253866"/>
                  </a:ext>
                </a:extLst>
              </a:tr>
              <a:tr h="370840">
                <a:tc>
                  <a:txBody>
                    <a:bodyPr/>
                    <a:lstStyle/>
                    <a:p>
                      <a:r>
                        <a:rPr lang="en-GB"/>
                        <a:t>Progress report (incl. qualification)</a:t>
                      </a:r>
                    </a:p>
                  </a:txBody>
                  <a:tcPr/>
                </a:tc>
                <a:tc>
                  <a:txBody>
                    <a:bodyPr/>
                    <a:lstStyle/>
                    <a:p>
                      <a:r>
                        <a:rPr lang="en-GB"/>
                        <a:t>Continuous process</a:t>
                      </a:r>
                    </a:p>
                  </a:txBody>
                  <a:tcPr/>
                </a:tc>
                <a:extLst>
                  <a:ext uri="{0D108BD9-81ED-4DB2-BD59-A6C34878D82A}">
                    <a16:rowId xmlns:a16="http://schemas.microsoft.com/office/drawing/2014/main" val="3986496790"/>
                  </a:ext>
                </a:extLst>
              </a:tr>
            </a:tbl>
          </a:graphicData>
        </a:graphic>
      </p:graphicFrame>
    </p:spTree>
    <p:extLst>
      <p:ext uri="{BB962C8B-B14F-4D97-AF65-F5344CB8AC3E}">
        <p14:creationId xmlns:p14="http://schemas.microsoft.com/office/powerpoint/2010/main" val="2774266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FCF10-26A6-B2D3-ACD2-406EF39ED18F}"/>
              </a:ext>
            </a:extLst>
          </p:cNvPr>
          <p:cNvSpPr>
            <a:spLocks noGrp="1"/>
          </p:cNvSpPr>
          <p:nvPr>
            <p:ph type="ctrTitle"/>
          </p:nvPr>
        </p:nvSpPr>
        <p:spPr/>
        <p:txBody>
          <a:bodyPr/>
          <a:lstStyle/>
          <a:p>
            <a:r>
              <a:rPr lang="en-GB" sz="4400"/>
              <a:t>Qualification TenneT</a:t>
            </a:r>
            <a:br>
              <a:rPr lang="en-GB"/>
            </a:br>
            <a:br>
              <a:rPr lang="en-GB"/>
            </a:br>
            <a:r>
              <a:rPr lang="en-GB" sz="2400"/>
              <a:t>Gijsbert Steenaert</a:t>
            </a:r>
          </a:p>
        </p:txBody>
      </p:sp>
    </p:spTree>
    <p:extLst>
      <p:ext uri="{BB962C8B-B14F-4D97-AF65-F5344CB8AC3E}">
        <p14:creationId xmlns:p14="http://schemas.microsoft.com/office/powerpoint/2010/main" val="20966363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CB87A-65C4-B357-0589-0573A3C74470}"/>
              </a:ext>
            </a:extLst>
          </p:cNvPr>
          <p:cNvSpPr>
            <a:spLocks noGrp="1"/>
          </p:cNvSpPr>
          <p:nvPr>
            <p:ph type="title"/>
          </p:nvPr>
        </p:nvSpPr>
        <p:spPr>
          <a:xfrm>
            <a:off x="792631" y="791490"/>
            <a:ext cx="10031888" cy="432000"/>
          </a:xfrm>
        </p:spPr>
        <p:txBody>
          <a:bodyPr>
            <a:noAutofit/>
          </a:bodyPr>
          <a:lstStyle/>
          <a:p>
            <a:r>
              <a:rPr lang="en-GB">
                <a:solidFill>
                  <a:schemeClr val="accent1"/>
                </a:solidFill>
              </a:rPr>
              <a:t>Market-Market-Communicati</a:t>
            </a:r>
            <a:r>
              <a:rPr lang="en-GB" sz="3600">
                <a:solidFill>
                  <a:schemeClr val="accent1"/>
                </a:solidFill>
              </a:rPr>
              <a:t>on </a:t>
            </a:r>
            <a:r>
              <a:rPr lang="en-GB">
                <a:solidFill>
                  <a:schemeClr val="accent1"/>
                </a:solidFill>
              </a:rPr>
              <a:t>Hub</a:t>
            </a:r>
          </a:p>
        </p:txBody>
      </p:sp>
      <p:sp>
        <p:nvSpPr>
          <p:cNvPr id="4" name="Tijdelijke aanduiding voor tekst 3">
            <a:extLst>
              <a:ext uri="{FF2B5EF4-FFF2-40B4-BE49-F238E27FC236}">
                <a16:creationId xmlns:a16="http://schemas.microsoft.com/office/drawing/2014/main" id="{09C8C6C5-F64A-5146-CFB1-CEF0F66C058F}"/>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Fast (re)introduction</a:t>
            </a:r>
          </a:p>
        </p:txBody>
      </p:sp>
      <p:sp>
        <p:nvSpPr>
          <p:cNvPr id="5" name="Tijdelijke aanduiding voor dianummer 4">
            <a:extLst>
              <a:ext uri="{FF2B5EF4-FFF2-40B4-BE49-F238E27FC236}">
                <a16:creationId xmlns:a16="http://schemas.microsoft.com/office/drawing/2014/main" id="{EB9B67A1-605C-DA5D-4E31-5D6931E6244A}"/>
              </a:ext>
            </a:extLst>
          </p:cNvPr>
          <p:cNvSpPr>
            <a:spLocks noGrp="1"/>
          </p:cNvSpPr>
          <p:nvPr>
            <p:ph type="sldNum" sz="quarter" idx="15"/>
          </p:nvPr>
        </p:nvSpPr>
        <p:spPr/>
        <p:txBody>
          <a:bodyPr/>
          <a:lstStyle/>
          <a:p>
            <a:fld id="{12E7EA47-C16F-484F-9C0D-C4523DDA169C}" type="slidenum">
              <a:rPr lang="en-GB" smtClean="0"/>
              <a:pPr/>
              <a:t>46</a:t>
            </a:fld>
            <a:endParaRPr lang="en-GB"/>
          </a:p>
        </p:txBody>
      </p:sp>
      <p:sp>
        <p:nvSpPr>
          <p:cNvPr id="6" name="Rectangle: Rounded Corners 57">
            <a:extLst>
              <a:ext uri="{FF2B5EF4-FFF2-40B4-BE49-F238E27FC236}">
                <a16:creationId xmlns:a16="http://schemas.microsoft.com/office/drawing/2014/main" id="{A54E0204-9348-30D6-29B6-EF335BFE8670}"/>
              </a:ext>
            </a:extLst>
          </p:cNvPr>
          <p:cNvSpPr/>
          <p:nvPr/>
        </p:nvSpPr>
        <p:spPr>
          <a:xfrm>
            <a:off x="1719072" y="1796315"/>
            <a:ext cx="1718806"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sp>
        <p:nvSpPr>
          <p:cNvPr id="11" name="Rectangle: Rounded Corners 37">
            <a:extLst>
              <a:ext uri="{FF2B5EF4-FFF2-40B4-BE49-F238E27FC236}">
                <a16:creationId xmlns:a16="http://schemas.microsoft.com/office/drawing/2014/main" id="{9F0CB711-FA51-9D5D-A564-1D72C9E86F5D}"/>
              </a:ext>
            </a:extLst>
          </p:cNvPr>
          <p:cNvSpPr/>
          <p:nvPr/>
        </p:nvSpPr>
        <p:spPr>
          <a:xfrm>
            <a:off x="8871179" y="1796316"/>
            <a:ext cx="2449585"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solidFill>
                  <a:schemeClr val="lt1"/>
                </a:solidFill>
              </a:rPr>
              <a:t>Market party</a:t>
            </a:r>
          </a:p>
        </p:txBody>
      </p:sp>
      <p:sp>
        <p:nvSpPr>
          <p:cNvPr id="19" name="Rectangle: Rounded Corners 7">
            <a:extLst>
              <a:ext uri="{FF2B5EF4-FFF2-40B4-BE49-F238E27FC236}">
                <a16:creationId xmlns:a16="http://schemas.microsoft.com/office/drawing/2014/main" id="{EEFC1BE5-071A-B1E3-38E2-70436305BF71}"/>
              </a:ext>
            </a:extLst>
          </p:cNvPr>
          <p:cNvSpPr/>
          <p:nvPr/>
        </p:nvSpPr>
        <p:spPr>
          <a:xfrm>
            <a:off x="4851418" y="2265028"/>
            <a:ext cx="2449585" cy="3650283"/>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solidFill>
                  <a:schemeClr val="lt1"/>
                </a:solidFill>
              </a:rPr>
              <a:t>MMC-hub</a:t>
            </a:r>
          </a:p>
        </p:txBody>
      </p:sp>
      <p:grpSp>
        <p:nvGrpSpPr>
          <p:cNvPr id="26" name="Groep 25">
            <a:extLst>
              <a:ext uri="{FF2B5EF4-FFF2-40B4-BE49-F238E27FC236}">
                <a16:creationId xmlns:a16="http://schemas.microsoft.com/office/drawing/2014/main" id="{57C0D105-53EE-6C62-0AF3-2BB65F993EF4}"/>
              </a:ext>
            </a:extLst>
          </p:cNvPr>
          <p:cNvGrpSpPr/>
          <p:nvPr/>
        </p:nvGrpSpPr>
        <p:grpSpPr>
          <a:xfrm>
            <a:off x="2518226" y="2265028"/>
            <a:ext cx="7272914" cy="3548973"/>
            <a:chOff x="2518226" y="2265028"/>
            <a:chExt cx="7272914" cy="3548973"/>
          </a:xfrm>
        </p:grpSpPr>
        <p:sp>
          <p:nvSpPr>
            <p:cNvPr id="21" name="Rectangle: Rounded Corners 57">
              <a:extLst>
                <a:ext uri="{FF2B5EF4-FFF2-40B4-BE49-F238E27FC236}">
                  <a16:creationId xmlns:a16="http://schemas.microsoft.com/office/drawing/2014/main" id="{0B790B96-0B60-07CC-CC5F-73DE280E8DB0}"/>
                </a:ext>
              </a:extLst>
            </p:cNvPr>
            <p:cNvSpPr/>
            <p:nvPr/>
          </p:nvSpPr>
          <p:spPr>
            <a:xfrm>
              <a:off x="8568087" y="2265028"/>
              <a:ext cx="1223053" cy="3548973"/>
            </a:xfrm>
            <a:prstGeom prst="roundRect">
              <a:avLst>
                <a:gd name="adj" fmla="val 3996"/>
              </a:avLst>
            </a:prstGeom>
            <a:ln/>
          </p:spPr>
          <p:style>
            <a:lnRef idx="1">
              <a:schemeClr val="accent1"/>
            </a:lnRef>
            <a:fillRef idx="2">
              <a:schemeClr val="accent1"/>
            </a:fillRef>
            <a:effectRef idx="1">
              <a:schemeClr val="accent1"/>
            </a:effectRef>
            <a:fontRef idx="minor">
              <a:schemeClr val="dk1"/>
            </a:fontRef>
          </p:style>
          <p:txBody>
            <a:bodyPr rtlCol="0" anchor="t"/>
            <a:lstStyle/>
            <a:p>
              <a:pPr algn="ctr"/>
              <a:r>
                <a:rPr lang="en-GB"/>
                <a:t>Carrier</a:t>
              </a:r>
            </a:p>
          </p:txBody>
        </p:sp>
        <p:sp>
          <p:nvSpPr>
            <p:cNvPr id="20" name="Rectangle: Rounded Corners 57">
              <a:extLst>
                <a:ext uri="{FF2B5EF4-FFF2-40B4-BE49-F238E27FC236}">
                  <a16:creationId xmlns:a16="http://schemas.microsoft.com/office/drawing/2014/main" id="{2F06306D-BBAB-63AA-2F83-D0D00E3D2F90}"/>
                </a:ext>
              </a:extLst>
            </p:cNvPr>
            <p:cNvSpPr/>
            <p:nvPr/>
          </p:nvSpPr>
          <p:spPr>
            <a:xfrm>
              <a:off x="2518226" y="2265028"/>
              <a:ext cx="1223053" cy="3548973"/>
            </a:xfrm>
            <a:prstGeom prst="roundRect">
              <a:avLst>
                <a:gd name="adj" fmla="val 3996"/>
              </a:avLst>
            </a:prstGeom>
            <a:ln/>
          </p:spPr>
          <p:style>
            <a:lnRef idx="1">
              <a:schemeClr val="accent1"/>
            </a:lnRef>
            <a:fillRef idx="2">
              <a:schemeClr val="accent1"/>
            </a:fillRef>
            <a:effectRef idx="1">
              <a:schemeClr val="accent1"/>
            </a:effectRef>
            <a:fontRef idx="minor">
              <a:schemeClr val="dk1"/>
            </a:fontRef>
          </p:style>
          <p:txBody>
            <a:bodyPr rtlCol="0" anchor="t"/>
            <a:lstStyle/>
            <a:p>
              <a:pPr algn="ctr"/>
              <a:r>
                <a:rPr lang="en-GB"/>
                <a:t>Carrier</a:t>
              </a:r>
            </a:p>
          </p:txBody>
        </p:sp>
      </p:grpSp>
      <p:grpSp>
        <p:nvGrpSpPr>
          <p:cNvPr id="16" name="Group 10">
            <a:extLst>
              <a:ext uri="{FF2B5EF4-FFF2-40B4-BE49-F238E27FC236}">
                <a16:creationId xmlns:a16="http://schemas.microsoft.com/office/drawing/2014/main" id="{73D17A40-5400-7CDC-2CEE-20806292C3FA}"/>
              </a:ext>
            </a:extLst>
          </p:cNvPr>
          <p:cNvGrpSpPr/>
          <p:nvPr/>
        </p:nvGrpSpPr>
        <p:grpSpPr>
          <a:xfrm>
            <a:off x="3449493" y="5258203"/>
            <a:ext cx="5421686" cy="194995"/>
            <a:chOff x="3449493" y="5258203"/>
            <a:chExt cx="5421686" cy="194995"/>
          </a:xfrm>
        </p:grpSpPr>
        <p:cxnSp>
          <p:nvCxnSpPr>
            <p:cNvPr id="17" name="Gebogen verbindingslijn 95">
              <a:extLst>
                <a:ext uri="{FF2B5EF4-FFF2-40B4-BE49-F238E27FC236}">
                  <a16:creationId xmlns:a16="http://schemas.microsoft.com/office/drawing/2014/main" id="{653D8B08-5A83-F2F8-C8BA-76396B2FA89E}"/>
                </a:ext>
              </a:extLst>
            </p:cNvPr>
            <p:cNvCxnSpPr>
              <a:cxnSpLocks/>
            </p:cNvCxnSpPr>
            <p:nvPr/>
          </p:nvCxnSpPr>
          <p:spPr>
            <a:xfrm>
              <a:off x="3449493" y="5453198"/>
              <a:ext cx="5421686" cy="0"/>
            </a:xfrm>
            <a:prstGeom prst="straightConnector1">
              <a:avLst/>
            </a:prstGeom>
            <a:ln w="28575">
              <a:headEnd type="arrow" w="med" len="med"/>
              <a:tailEnd type="none" w="med" len="med"/>
            </a:ln>
          </p:spPr>
          <p:style>
            <a:lnRef idx="1">
              <a:schemeClr val="accent2"/>
            </a:lnRef>
            <a:fillRef idx="0">
              <a:schemeClr val="accent2"/>
            </a:fillRef>
            <a:effectRef idx="0">
              <a:schemeClr val="accent2"/>
            </a:effectRef>
            <a:fontRef idx="minor">
              <a:schemeClr val="tx1"/>
            </a:fontRef>
          </p:style>
        </p:cxnSp>
        <p:sp>
          <p:nvSpPr>
            <p:cNvPr id="18" name="Tekstvak 16">
              <a:extLst>
                <a:ext uri="{FF2B5EF4-FFF2-40B4-BE49-F238E27FC236}">
                  <a16:creationId xmlns:a16="http://schemas.microsoft.com/office/drawing/2014/main" id="{C1B6594A-0E2A-1668-4188-39969AD36DFC}"/>
                </a:ext>
              </a:extLst>
            </p:cNvPr>
            <p:cNvSpPr txBox="1"/>
            <p:nvPr/>
          </p:nvSpPr>
          <p:spPr>
            <a:xfrm>
              <a:off x="7454120" y="5258203"/>
              <a:ext cx="1223052" cy="184666"/>
            </a:xfrm>
            <a:prstGeom prst="rect">
              <a:avLst/>
            </a:prstGeom>
            <a:noFill/>
          </p:spPr>
          <p:txBody>
            <a:bodyPr wrap="square" lIns="0" tIns="0" rIns="0" bIns="0" rtlCol="0">
              <a:spAutoFit/>
            </a:bodyPr>
            <a:lstStyle/>
            <a:p>
              <a:pPr algn="ctr"/>
              <a:r>
                <a:rPr lang="en-GB" sz="1200"/>
                <a:t>Confirmation</a:t>
              </a:r>
            </a:p>
          </p:txBody>
        </p:sp>
      </p:grpSp>
      <p:grpSp>
        <p:nvGrpSpPr>
          <p:cNvPr id="25" name="Groep 24">
            <a:extLst>
              <a:ext uri="{FF2B5EF4-FFF2-40B4-BE49-F238E27FC236}">
                <a16:creationId xmlns:a16="http://schemas.microsoft.com/office/drawing/2014/main" id="{89013284-364D-235C-AE4B-8A7C7A920E41}"/>
              </a:ext>
            </a:extLst>
          </p:cNvPr>
          <p:cNvGrpSpPr/>
          <p:nvPr/>
        </p:nvGrpSpPr>
        <p:grpSpPr>
          <a:xfrm>
            <a:off x="7306811" y="2696624"/>
            <a:ext cx="1564368" cy="779742"/>
            <a:chOff x="7306811" y="2696624"/>
            <a:chExt cx="1564368" cy="779742"/>
          </a:xfrm>
        </p:grpSpPr>
        <p:cxnSp>
          <p:nvCxnSpPr>
            <p:cNvPr id="13" name="Rechte verbindingslijn met pijl 7">
              <a:extLst>
                <a:ext uri="{FF2B5EF4-FFF2-40B4-BE49-F238E27FC236}">
                  <a16:creationId xmlns:a16="http://schemas.microsoft.com/office/drawing/2014/main" id="{415A309C-6CC5-33AA-33F3-99CDB4A4A065}"/>
                </a:ext>
              </a:extLst>
            </p:cNvPr>
            <p:cNvCxnSpPr>
              <a:cxnSpLocks/>
            </p:cNvCxnSpPr>
            <p:nvPr/>
          </p:nvCxnSpPr>
          <p:spPr>
            <a:xfrm>
              <a:off x="7306811" y="3252644"/>
              <a:ext cx="1564368" cy="5"/>
            </a:xfrm>
            <a:prstGeom prst="straightConnector1">
              <a:avLst/>
            </a:prstGeom>
            <a:ln w="57150">
              <a:solidFill>
                <a:schemeClr val="accent1">
                  <a:lumMod val="75000"/>
                </a:schemeClr>
              </a:solidFill>
              <a:headEnd type="arrow"/>
              <a:tailEnd type="none"/>
            </a:ln>
          </p:spPr>
          <p:style>
            <a:lnRef idx="2">
              <a:schemeClr val="accent3"/>
            </a:lnRef>
            <a:fillRef idx="0">
              <a:schemeClr val="accent3"/>
            </a:fillRef>
            <a:effectRef idx="1">
              <a:schemeClr val="accent3"/>
            </a:effectRef>
            <a:fontRef idx="minor">
              <a:schemeClr val="tx1"/>
            </a:fontRef>
          </p:style>
        </p:cxnSp>
        <p:sp>
          <p:nvSpPr>
            <p:cNvPr id="14" name="Tekstvak 16">
              <a:extLst>
                <a:ext uri="{FF2B5EF4-FFF2-40B4-BE49-F238E27FC236}">
                  <a16:creationId xmlns:a16="http://schemas.microsoft.com/office/drawing/2014/main" id="{04524A6E-C00D-4555-F232-EEBB3EC6C39B}"/>
                </a:ext>
              </a:extLst>
            </p:cNvPr>
            <p:cNvSpPr txBox="1"/>
            <p:nvPr/>
          </p:nvSpPr>
          <p:spPr>
            <a:xfrm>
              <a:off x="7474856" y="2696624"/>
              <a:ext cx="1223052" cy="184666"/>
            </a:xfrm>
            <a:prstGeom prst="rect">
              <a:avLst/>
            </a:prstGeom>
            <a:noFill/>
          </p:spPr>
          <p:txBody>
            <a:bodyPr wrap="square" lIns="0" tIns="0" rIns="0" bIns="0" rtlCol="0">
              <a:spAutoFit/>
            </a:bodyPr>
            <a:lstStyle/>
            <a:p>
              <a:pPr algn="ctr"/>
              <a:r>
                <a:rPr lang="en-GB" sz="1200"/>
                <a:t>Push</a:t>
              </a:r>
            </a:p>
          </p:txBody>
        </p:sp>
        <p:sp>
          <p:nvSpPr>
            <p:cNvPr id="15" name="Tekstvak 16">
              <a:extLst>
                <a:ext uri="{FF2B5EF4-FFF2-40B4-BE49-F238E27FC236}">
                  <a16:creationId xmlns:a16="http://schemas.microsoft.com/office/drawing/2014/main" id="{A93312C1-28FC-BB08-1B70-186067ED4A87}"/>
                </a:ext>
              </a:extLst>
            </p:cNvPr>
            <p:cNvSpPr txBox="1"/>
            <p:nvPr/>
          </p:nvSpPr>
          <p:spPr>
            <a:xfrm>
              <a:off x="7474856" y="3291700"/>
              <a:ext cx="1223052" cy="184666"/>
            </a:xfrm>
            <a:prstGeom prst="rect">
              <a:avLst/>
            </a:prstGeom>
            <a:noFill/>
          </p:spPr>
          <p:txBody>
            <a:bodyPr wrap="square" lIns="0" tIns="0" rIns="0" bIns="0" rtlCol="0">
              <a:spAutoFit/>
            </a:bodyPr>
            <a:lstStyle/>
            <a:p>
              <a:pPr algn="ctr"/>
              <a:r>
                <a:rPr lang="en-GB" sz="1200"/>
                <a:t>Pull</a:t>
              </a:r>
            </a:p>
          </p:txBody>
        </p:sp>
        <p:cxnSp>
          <p:nvCxnSpPr>
            <p:cNvPr id="12" name="Rechte verbindingslijn met pijl 7">
              <a:extLst>
                <a:ext uri="{FF2B5EF4-FFF2-40B4-BE49-F238E27FC236}">
                  <a16:creationId xmlns:a16="http://schemas.microsoft.com/office/drawing/2014/main" id="{5FC97892-882C-8991-3687-9BB6D1486F50}"/>
                </a:ext>
              </a:extLst>
            </p:cNvPr>
            <p:cNvCxnSpPr>
              <a:cxnSpLocks/>
            </p:cNvCxnSpPr>
            <p:nvPr/>
          </p:nvCxnSpPr>
          <p:spPr>
            <a:xfrm>
              <a:off x="7306811" y="2904540"/>
              <a:ext cx="1564368" cy="5"/>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grpSp>
      <p:grpSp>
        <p:nvGrpSpPr>
          <p:cNvPr id="7" name="Group 42">
            <a:extLst>
              <a:ext uri="{FF2B5EF4-FFF2-40B4-BE49-F238E27FC236}">
                <a16:creationId xmlns:a16="http://schemas.microsoft.com/office/drawing/2014/main" id="{CD44E164-7D07-BC49-57CB-DBF385F955C8}"/>
              </a:ext>
            </a:extLst>
          </p:cNvPr>
          <p:cNvGrpSpPr/>
          <p:nvPr/>
        </p:nvGrpSpPr>
        <p:grpSpPr>
          <a:xfrm>
            <a:off x="3437878" y="2696624"/>
            <a:ext cx="1419348" cy="207921"/>
            <a:chOff x="3437878" y="2696624"/>
            <a:chExt cx="1419348" cy="207921"/>
          </a:xfrm>
        </p:grpSpPr>
        <p:cxnSp>
          <p:nvCxnSpPr>
            <p:cNvPr id="8" name="Rechte verbindingslijn met pijl 7">
              <a:extLst>
                <a:ext uri="{FF2B5EF4-FFF2-40B4-BE49-F238E27FC236}">
                  <a16:creationId xmlns:a16="http://schemas.microsoft.com/office/drawing/2014/main" id="{6C5E5505-650D-36EE-699F-868B292A090B}"/>
                </a:ext>
              </a:extLst>
            </p:cNvPr>
            <p:cNvCxnSpPr>
              <a:cxnSpLocks/>
            </p:cNvCxnSpPr>
            <p:nvPr/>
          </p:nvCxnSpPr>
          <p:spPr>
            <a:xfrm>
              <a:off x="3437878" y="2904545"/>
              <a:ext cx="1419348" cy="0"/>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sp>
          <p:nvSpPr>
            <p:cNvPr id="9" name="Tekstvak 16">
              <a:extLst>
                <a:ext uri="{FF2B5EF4-FFF2-40B4-BE49-F238E27FC236}">
                  <a16:creationId xmlns:a16="http://schemas.microsoft.com/office/drawing/2014/main" id="{08303A83-5B53-E60E-EE75-63FAE7583FE8}"/>
                </a:ext>
              </a:extLst>
            </p:cNvPr>
            <p:cNvSpPr txBox="1"/>
            <p:nvPr/>
          </p:nvSpPr>
          <p:spPr>
            <a:xfrm>
              <a:off x="3511663" y="2696624"/>
              <a:ext cx="1223052" cy="184666"/>
            </a:xfrm>
            <a:prstGeom prst="rect">
              <a:avLst/>
            </a:prstGeom>
            <a:noFill/>
          </p:spPr>
          <p:txBody>
            <a:bodyPr wrap="square" lIns="0" tIns="0" rIns="0" bIns="0" rtlCol="0">
              <a:spAutoFit/>
            </a:bodyPr>
            <a:lstStyle/>
            <a:p>
              <a:pPr algn="ctr"/>
              <a:r>
                <a:rPr lang="en-GB" sz="1200"/>
                <a:t>  XML message</a:t>
              </a:r>
            </a:p>
          </p:txBody>
        </p:sp>
      </p:grpSp>
      <p:grpSp>
        <p:nvGrpSpPr>
          <p:cNvPr id="28" name="Group 14">
            <a:extLst>
              <a:ext uri="{FF2B5EF4-FFF2-40B4-BE49-F238E27FC236}">
                <a16:creationId xmlns:a16="http://schemas.microsoft.com/office/drawing/2014/main" id="{3D46514E-C758-296D-3349-63EC8A2F2148}"/>
              </a:ext>
            </a:extLst>
          </p:cNvPr>
          <p:cNvGrpSpPr/>
          <p:nvPr/>
        </p:nvGrpSpPr>
        <p:grpSpPr>
          <a:xfrm>
            <a:off x="3182029" y="1853811"/>
            <a:ext cx="6248400" cy="3741646"/>
            <a:chOff x="3182029" y="1853811"/>
            <a:chExt cx="6248400" cy="3741646"/>
          </a:xfrm>
        </p:grpSpPr>
        <p:sp>
          <p:nvSpPr>
            <p:cNvPr id="29" name="TextBox 10">
              <a:extLst>
                <a:ext uri="{FF2B5EF4-FFF2-40B4-BE49-F238E27FC236}">
                  <a16:creationId xmlns:a16="http://schemas.microsoft.com/office/drawing/2014/main" id="{D9F1BC08-F912-D926-9E7B-2127942B7BEF}"/>
                </a:ext>
              </a:extLst>
            </p:cNvPr>
            <p:cNvSpPr txBox="1"/>
            <p:nvPr/>
          </p:nvSpPr>
          <p:spPr>
            <a:xfrm>
              <a:off x="3511663" y="2554968"/>
              <a:ext cx="1528763" cy="3040485"/>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defPPr>
                <a:defRPr lang="nl-NL"/>
              </a:defPPr>
              <a:lvl1pPr algn="ctr">
                <a:defRPr sz="800">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800"/>
                <a:t>Transport</a:t>
              </a:r>
            </a:p>
            <a:p>
              <a:r>
                <a:rPr lang="en-GB" sz="1800"/>
                <a:t>security</a:t>
              </a:r>
            </a:p>
          </p:txBody>
        </p:sp>
        <p:sp>
          <p:nvSpPr>
            <p:cNvPr id="30" name="TextBox 11">
              <a:extLst>
                <a:ext uri="{FF2B5EF4-FFF2-40B4-BE49-F238E27FC236}">
                  <a16:creationId xmlns:a16="http://schemas.microsoft.com/office/drawing/2014/main" id="{6658E57C-B5AD-1ABC-AADD-8C344EEE9E5E}"/>
                </a:ext>
              </a:extLst>
            </p:cNvPr>
            <p:cNvSpPr txBox="1"/>
            <p:nvPr/>
          </p:nvSpPr>
          <p:spPr>
            <a:xfrm>
              <a:off x="7188191" y="2554969"/>
              <a:ext cx="1707715" cy="3040488"/>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defPPr>
                <a:defRPr lang="nl-NL"/>
              </a:defPPr>
              <a:lvl1pPr algn="ctr">
                <a:defRPr sz="800">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800"/>
                <a:t>Transport</a:t>
              </a:r>
            </a:p>
            <a:p>
              <a:r>
                <a:rPr lang="en-GB" sz="1800"/>
                <a:t>security</a:t>
              </a:r>
            </a:p>
          </p:txBody>
        </p:sp>
        <p:sp>
          <p:nvSpPr>
            <p:cNvPr id="31" name="TextBox 12">
              <a:extLst>
                <a:ext uri="{FF2B5EF4-FFF2-40B4-BE49-F238E27FC236}">
                  <a16:creationId xmlns:a16="http://schemas.microsoft.com/office/drawing/2014/main" id="{3DABBBE3-40D6-B798-B9A1-6C469B7FA3CA}"/>
                </a:ext>
              </a:extLst>
            </p:cNvPr>
            <p:cNvSpPr txBox="1"/>
            <p:nvPr/>
          </p:nvSpPr>
          <p:spPr>
            <a:xfrm>
              <a:off x="3182029" y="1853811"/>
              <a:ext cx="6248400" cy="369332"/>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defPPr>
                <a:defRPr lang="nl-NL"/>
              </a:defPPr>
              <a:lvl1pPr algn="ctr">
                <a:defRPr sz="800">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800"/>
                <a:t>Non-repudiation/message signing</a:t>
              </a:r>
            </a:p>
          </p:txBody>
        </p:sp>
      </p:grpSp>
      <p:sp>
        <p:nvSpPr>
          <p:cNvPr id="3" name="Rechthoek 2">
            <a:extLst>
              <a:ext uri="{FF2B5EF4-FFF2-40B4-BE49-F238E27FC236}">
                <a16:creationId xmlns:a16="http://schemas.microsoft.com/office/drawing/2014/main" id="{831BB72C-B99F-6E66-F78F-E92015B7516A}"/>
              </a:ext>
            </a:extLst>
          </p:cNvPr>
          <p:cNvSpPr/>
          <p:nvPr/>
        </p:nvSpPr>
        <p:spPr>
          <a:xfrm>
            <a:off x="6826928" y="6308416"/>
            <a:ext cx="5187167" cy="36512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a:t>TenneT is a regular market party for the MMC-hub</a:t>
            </a:r>
          </a:p>
        </p:txBody>
      </p:sp>
    </p:spTree>
    <p:extLst>
      <p:ext uri="{BB962C8B-B14F-4D97-AF65-F5344CB8AC3E}">
        <p14:creationId xmlns:p14="http://schemas.microsoft.com/office/powerpoint/2010/main" val="244949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a:extLst>
              <a:ext uri="{FF2B5EF4-FFF2-40B4-BE49-F238E27FC236}">
                <a16:creationId xmlns:a16="http://schemas.microsoft.com/office/drawing/2014/main" id="{0E89A956-574F-745F-027D-3776125BA0F3}"/>
              </a:ext>
            </a:extLst>
          </p:cNvPr>
          <p:cNvSpPr>
            <a:spLocks noGrp="1"/>
          </p:cNvSpPr>
          <p:nvPr>
            <p:ph type="sldNum" sz="quarter" idx="15"/>
          </p:nvPr>
        </p:nvSpPr>
        <p:spPr/>
        <p:txBody>
          <a:bodyPr/>
          <a:lstStyle/>
          <a:p>
            <a:fld id="{867EBCD7-B3E8-48AD-AAAF-CE129139BC6F}" type="slidenum">
              <a:rPr lang="nl-NL" smtClean="0"/>
              <a:pPr/>
              <a:t>47</a:t>
            </a:fld>
            <a:endParaRPr lang="nl-NL"/>
          </a:p>
        </p:txBody>
      </p:sp>
      <p:sp>
        <p:nvSpPr>
          <p:cNvPr id="58" name="Rectangle: Rounded Corners 57">
            <a:extLst>
              <a:ext uri="{FF2B5EF4-FFF2-40B4-BE49-F238E27FC236}">
                <a16:creationId xmlns:a16="http://schemas.microsoft.com/office/drawing/2014/main" id="{0C2F299E-37E4-5B0D-1F17-017B1E8E5C1F}"/>
              </a:ext>
            </a:extLst>
          </p:cNvPr>
          <p:cNvSpPr/>
          <p:nvPr/>
        </p:nvSpPr>
        <p:spPr>
          <a:xfrm>
            <a:off x="1719072" y="1796315"/>
            <a:ext cx="1718806"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sp>
        <p:nvSpPr>
          <p:cNvPr id="8" name="Rectangle: Rounded Corners 7">
            <a:extLst>
              <a:ext uri="{FF2B5EF4-FFF2-40B4-BE49-F238E27FC236}">
                <a16:creationId xmlns:a16="http://schemas.microsoft.com/office/drawing/2014/main" id="{EE8D5070-2FE7-FDAD-EF23-DA80A08B8429}"/>
              </a:ext>
            </a:extLst>
          </p:cNvPr>
          <p:cNvSpPr/>
          <p:nvPr/>
        </p:nvSpPr>
        <p:spPr>
          <a:xfrm>
            <a:off x="4857226" y="2241787"/>
            <a:ext cx="2449585" cy="3673524"/>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MMC-hub</a:t>
            </a:r>
          </a:p>
        </p:txBody>
      </p:sp>
      <p:grpSp>
        <p:nvGrpSpPr>
          <p:cNvPr id="19" name="Group 18">
            <a:extLst>
              <a:ext uri="{FF2B5EF4-FFF2-40B4-BE49-F238E27FC236}">
                <a16:creationId xmlns:a16="http://schemas.microsoft.com/office/drawing/2014/main" id="{D7BF5CAD-36B7-B99D-6525-127718ABAD03}"/>
              </a:ext>
            </a:extLst>
          </p:cNvPr>
          <p:cNvGrpSpPr/>
          <p:nvPr/>
        </p:nvGrpSpPr>
        <p:grpSpPr>
          <a:xfrm>
            <a:off x="5687833" y="2661401"/>
            <a:ext cx="1490870" cy="2656232"/>
            <a:chOff x="5687833" y="2661401"/>
            <a:chExt cx="1490870" cy="2656232"/>
          </a:xfrm>
        </p:grpSpPr>
        <p:grpSp>
          <p:nvGrpSpPr>
            <p:cNvPr id="13" name="Group 12">
              <a:extLst>
                <a:ext uri="{FF2B5EF4-FFF2-40B4-BE49-F238E27FC236}">
                  <a16:creationId xmlns:a16="http://schemas.microsoft.com/office/drawing/2014/main" id="{11B5EA59-72BB-30B0-FE2A-9834825CE8CD}"/>
                </a:ext>
              </a:extLst>
            </p:cNvPr>
            <p:cNvGrpSpPr/>
            <p:nvPr/>
          </p:nvGrpSpPr>
          <p:grpSpPr>
            <a:xfrm>
              <a:off x="5687833" y="2895581"/>
              <a:ext cx="1490870" cy="2422052"/>
              <a:chOff x="5678868" y="2519064"/>
              <a:chExt cx="1490870" cy="2422052"/>
            </a:xfrm>
          </p:grpSpPr>
          <p:sp>
            <p:nvSpPr>
              <p:cNvPr id="15" name="Rechthoek 17">
                <a:extLst>
                  <a:ext uri="{FF2B5EF4-FFF2-40B4-BE49-F238E27FC236}">
                    <a16:creationId xmlns:a16="http://schemas.microsoft.com/office/drawing/2014/main" id="{8D02D766-4879-B531-AD53-6DD393857865}"/>
                  </a:ext>
                </a:extLst>
              </p:cNvPr>
              <p:cNvSpPr/>
              <p:nvPr/>
            </p:nvSpPr>
            <p:spPr>
              <a:xfrm>
                <a:off x="5678868" y="4581542"/>
                <a:ext cx="1490870" cy="3595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200"/>
                  <a:t>Policies</a:t>
                </a:r>
              </a:p>
            </p:txBody>
          </p:sp>
          <p:cxnSp>
            <p:nvCxnSpPr>
              <p:cNvPr id="16" name="Gebogen verbindingslijn 11">
                <a:extLst>
                  <a:ext uri="{FF2B5EF4-FFF2-40B4-BE49-F238E27FC236}">
                    <a16:creationId xmlns:a16="http://schemas.microsoft.com/office/drawing/2014/main" id="{102A90A2-1BA0-0793-D990-A03BDD8B029B}"/>
                  </a:ext>
                </a:extLst>
              </p:cNvPr>
              <p:cNvCxnSpPr>
                <a:endCxn id="17" idx="1"/>
              </p:cNvCxnSpPr>
              <p:nvPr/>
            </p:nvCxnSpPr>
            <p:spPr>
              <a:xfrm>
                <a:off x="6158172" y="2519064"/>
                <a:ext cx="266131" cy="645375"/>
              </a:xfrm>
              <a:prstGeom prst="bentConnector2">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sp>
            <p:nvSpPr>
              <p:cNvPr id="17" name="Cilinder 9">
                <a:extLst>
                  <a:ext uri="{FF2B5EF4-FFF2-40B4-BE49-F238E27FC236}">
                    <a16:creationId xmlns:a16="http://schemas.microsoft.com/office/drawing/2014/main" id="{991E7112-1F2F-5126-8440-F0AB5ABE0D6D}"/>
                  </a:ext>
                </a:extLst>
              </p:cNvPr>
              <p:cNvSpPr/>
              <p:nvPr/>
            </p:nvSpPr>
            <p:spPr>
              <a:xfrm>
                <a:off x="5745129" y="3164439"/>
                <a:ext cx="1358348" cy="154387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Outbox</a:t>
                </a:r>
              </a:p>
            </p:txBody>
          </p:sp>
        </p:grpSp>
        <p:sp>
          <p:nvSpPr>
            <p:cNvPr id="18" name="Tekstvak 15">
              <a:extLst>
                <a:ext uri="{FF2B5EF4-FFF2-40B4-BE49-F238E27FC236}">
                  <a16:creationId xmlns:a16="http://schemas.microsoft.com/office/drawing/2014/main" id="{AF52514D-9307-F994-5BE6-88A614A9E96F}"/>
                </a:ext>
              </a:extLst>
            </p:cNvPr>
            <p:cNvSpPr txBox="1"/>
            <p:nvPr/>
          </p:nvSpPr>
          <p:spPr>
            <a:xfrm>
              <a:off x="6156292" y="2661401"/>
              <a:ext cx="764304" cy="153888"/>
            </a:xfrm>
            <a:prstGeom prst="rect">
              <a:avLst/>
            </a:prstGeom>
            <a:noFill/>
          </p:spPr>
          <p:txBody>
            <a:bodyPr wrap="square" lIns="0" tIns="0" rIns="0" bIns="0" rtlCol="0">
              <a:spAutoFit/>
            </a:bodyPr>
            <a:lstStyle/>
            <a:p>
              <a:pPr algn="ctr"/>
              <a:r>
                <a:rPr lang="en-GB" sz="1000"/>
                <a:t>Syntax OK</a:t>
              </a:r>
            </a:p>
          </p:txBody>
        </p:sp>
      </p:grpSp>
      <p:grpSp>
        <p:nvGrpSpPr>
          <p:cNvPr id="34" name="Group 33">
            <a:extLst>
              <a:ext uri="{FF2B5EF4-FFF2-40B4-BE49-F238E27FC236}">
                <a16:creationId xmlns:a16="http://schemas.microsoft.com/office/drawing/2014/main" id="{8ABEE9F3-A952-5BEE-93D5-344E271D4BCC}"/>
              </a:ext>
            </a:extLst>
          </p:cNvPr>
          <p:cNvGrpSpPr/>
          <p:nvPr/>
        </p:nvGrpSpPr>
        <p:grpSpPr>
          <a:xfrm>
            <a:off x="3437878" y="2606371"/>
            <a:ext cx="2720294" cy="596348"/>
            <a:chOff x="3437878" y="2606371"/>
            <a:chExt cx="2720294" cy="596348"/>
          </a:xfrm>
        </p:grpSpPr>
        <p:grpSp>
          <p:nvGrpSpPr>
            <p:cNvPr id="32" name="Group 31">
              <a:extLst>
                <a:ext uri="{FF2B5EF4-FFF2-40B4-BE49-F238E27FC236}">
                  <a16:creationId xmlns:a16="http://schemas.microsoft.com/office/drawing/2014/main" id="{1EA89FAE-67B5-8149-5348-1DD5FFBFFDC3}"/>
                </a:ext>
              </a:extLst>
            </p:cNvPr>
            <p:cNvGrpSpPr/>
            <p:nvPr/>
          </p:nvGrpSpPr>
          <p:grpSpPr>
            <a:xfrm>
              <a:off x="3437878" y="2606371"/>
              <a:ext cx="2720294" cy="596348"/>
              <a:chOff x="3437878" y="2606371"/>
              <a:chExt cx="2720294" cy="596348"/>
            </a:xfrm>
          </p:grpSpPr>
          <p:sp>
            <p:nvSpPr>
              <p:cNvPr id="4" name="Afgeronde rechthoek 8">
                <a:extLst>
                  <a:ext uri="{FF2B5EF4-FFF2-40B4-BE49-F238E27FC236}">
                    <a16:creationId xmlns:a16="http://schemas.microsoft.com/office/drawing/2014/main" id="{93A4D735-8F35-BF23-C392-9852F2D7784E}"/>
                  </a:ext>
                </a:extLst>
              </p:cNvPr>
              <p:cNvSpPr/>
              <p:nvPr/>
            </p:nvSpPr>
            <p:spPr>
              <a:xfrm>
                <a:off x="5025111" y="2606371"/>
                <a:ext cx="1133061" cy="596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Syntax validation</a:t>
                </a:r>
              </a:p>
            </p:txBody>
          </p:sp>
          <p:cxnSp>
            <p:nvCxnSpPr>
              <p:cNvPr id="9" name="Rechte verbindingslijn met pijl 7">
                <a:extLst>
                  <a:ext uri="{FF2B5EF4-FFF2-40B4-BE49-F238E27FC236}">
                    <a16:creationId xmlns:a16="http://schemas.microsoft.com/office/drawing/2014/main" id="{C9D15719-C7AC-C69C-8035-AD888A35D93C}"/>
                  </a:ext>
                </a:extLst>
              </p:cNvPr>
              <p:cNvCxnSpPr>
                <a:cxnSpLocks/>
              </p:cNvCxnSpPr>
              <p:nvPr/>
            </p:nvCxnSpPr>
            <p:spPr>
              <a:xfrm>
                <a:off x="3437878" y="2904545"/>
                <a:ext cx="1587233" cy="0"/>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grpSp>
        <p:sp>
          <p:nvSpPr>
            <p:cNvPr id="10" name="Tekstvak 16">
              <a:extLst>
                <a:ext uri="{FF2B5EF4-FFF2-40B4-BE49-F238E27FC236}">
                  <a16:creationId xmlns:a16="http://schemas.microsoft.com/office/drawing/2014/main" id="{B9E04A67-ED0F-9DEE-A4F0-8FF22493CB24}"/>
                </a:ext>
              </a:extLst>
            </p:cNvPr>
            <p:cNvSpPr txBox="1"/>
            <p:nvPr/>
          </p:nvSpPr>
          <p:spPr>
            <a:xfrm>
              <a:off x="3511663" y="2646290"/>
              <a:ext cx="1223052" cy="184666"/>
            </a:xfrm>
            <a:prstGeom prst="rect">
              <a:avLst/>
            </a:prstGeom>
            <a:noFill/>
          </p:spPr>
          <p:txBody>
            <a:bodyPr wrap="square" lIns="0" tIns="0" rIns="0" bIns="0" rtlCol="0">
              <a:spAutoFit/>
            </a:bodyPr>
            <a:lstStyle/>
            <a:p>
              <a:pPr algn="ctr"/>
              <a:r>
                <a:rPr lang="en-GB" sz="1200"/>
                <a:t>  XML message</a:t>
              </a:r>
            </a:p>
          </p:txBody>
        </p:sp>
      </p:grpSp>
      <p:grpSp>
        <p:nvGrpSpPr>
          <p:cNvPr id="33" name="Group 32">
            <a:extLst>
              <a:ext uri="{FF2B5EF4-FFF2-40B4-BE49-F238E27FC236}">
                <a16:creationId xmlns:a16="http://schemas.microsoft.com/office/drawing/2014/main" id="{DB835E43-B05F-E9EA-8568-DA098196EAA1}"/>
              </a:ext>
            </a:extLst>
          </p:cNvPr>
          <p:cNvGrpSpPr/>
          <p:nvPr/>
        </p:nvGrpSpPr>
        <p:grpSpPr>
          <a:xfrm>
            <a:off x="3375118" y="2241787"/>
            <a:ext cx="2858873" cy="1135461"/>
            <a:chOff x="3375118" y="2241787"/>
            <a:chExt cx="2858873" cy="1135461"/>
          </a:xfrm>
        </p:grpSpPr>
        <p:cxnSp>
          <p:nvCxnSpPr>
            <p:cNvPr id="6" name="Rechte verbindingslijn met pijl 13">
              <a:extLst>
                <a:ext uri="{FF2B5EF4-FFF2-40B4-BE49-F238E27FC236}">
                  <a16:creationId xmlns:a16="http://schemas.microsoft.com/office/drawing/2014/main" id="{9AE20FBF-C1E6-7482-F946-4E033C66B7FE}"/>
                </a:ext>
              </a:extLst>
            </p:cNvPr>
            <p:cNvCxnSpPr>
              <a:cxnSpLocks/>
            </p:cNvCxnSpPr>
            <p:nvPr/>
          </p:nvCxnSpPr>
          <p:spPr>
            <a:xfrm flipH="1">
              <a:off x="3437878" y="3006099"/>
              <a:ext cx="1587233"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Tekstvak 15">
              <a:extLst>
                <a:ext uri="{FF2B5EF4-FFF2-40B4-BE49-F238E27FC236}">
                  <a16:creationId xmlns:a16="http://schemas.microsoft.com/office/drawing/2014/main" id="{4B3933DA-D9ED-F2A3-B63F-7652729A9387}"/>
                </a:ext>
              </a:extLst>
            </p:cNvPr>
            <p:cNvSpPr txBox="1"/>
            <p:nvPr/>
          </p:nvSpPr>
          <p:spPr>
            <a:xfrm>
              <a:off x="3515796" y="3036640"/>
              <a:ext cx="1271255" cy="307777"/>
            </a:xfrm>
            <a:prstGeom prst="rect">
              <a:avLst/>
            </a:prstGeom>
            <a:noFill/>
          </p:spPr>
          <p:txBody>
            <a:bodyPr wrap="square" lIns="0" tIns="0" rIns="0" bIns="0" rtlCol="0">
              <a:spAutoFit/>
            </a:bodyPr>
            <a:lstStyle/>
            <a:p>
              <a:pPr algn="ctr"/>
              <a:r>
                <a:rPr lang="en-GB" sz="1000"/>
                <a:t>Technical confirmation (SOAP)</a:t>
              </a:r>
            </a:p>
          </p:txBody>
        </p:sp>
        <p:sp>
          <p:nvSpPr>
            <p:cNvPr id="35" name="Rectangle 34">
              <a:extLst>
                <a:ext uri="{FF2B5EF4-FFF2-40B4-BE49-F238E27FC236}">
                  <a16:creationId xmlns:a16="http://schemas.microsoft.com/office/drawing/2014/main" id="{3958E80B-7CEC-D7DD-9775-765A125EC985}"/>
                </a:ext>
              </a:extLst>
            </p:cNvPr>
            <p:cNvSpPr/>
            <p:nvPr/>
          </p:nvSpPr>
          <p:spPr>
            <a:xfrm>
              <a:off x="3375118" y="2241787"/>
              <a:ext cx="2858873" cy="1135461"/>
            </a:xfrm>
            <a:prstGeom prst="rect">
              <a:avLst/>
            </a:prstGeom>
            <a:noFill/>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t"/>
            <a:lstStyle/>
            <a:p>
              <a:r>
                <a:rPr lang="en-GB" sz="1600" b="1">
                  <a:solidFill>
                    <a:schemeClr val="accent4">
                      <a:lumMod val="50000"/>
                    </a:schemeClr>
                  </a:solidFill>
                </a:rPr>
                <a:t>Synchronous</a:t>
              </a:r>
            </a:p>
          </p:txBody>
        </p:sp>
      </p:grpSp>
      <p:grpSp>
        <p:nvGrpSpPr>
          <p:cNvPr id="51" name="Group 50">
            <a:extLst>
              <a:ext uri="{FF2B5EF4-FFF2-40B4-BE49-F238E27FC236}">
                <a16:creationId xmlns:a16="http://schemas.microsoft.com/office/drawing/2014/main" id="{BB10A4A1-EF94-A3C6-124C-32048F500EAC}"/>
              </a:ext>
            </a:extLst>
          </p:cNvPr>
          <p:cNvGrpSpPr/>
          <p:nvPr/>
        </p:nvGrpSpPr>
        <p:grpSpPr>
          <a:xfrm>
            <a:off x="7244685" y="1796316"/>
            <a:ext cx="4076079" cy="4118995"/>
            <a:chOff x="7244685" y="1796316"/>
            <a:chExt cx="4076079" cy="4118995"/>
          </a:xfrm>
        </p:grpSpPr>
        <p:sp>
          <p:nvSpPr>
            <p:cNvPr id="37" name="Rectangle: Rounded Corners 36">
              <a:extLst>
                <a:ext uri="{FF2B5EF4-FFF2-40B4-BE49-F238E27FC236}">
                  <a16:creationId xmlns:a16="http://schemas.microsoft.com/office/drawing/2014/main" id="{C7071BCD-8949-865D-6215-6EBEB782D3B0}"/>
                </a:ext>
              </a:extLst>
            </p:cNvPr>
            <p:cNvSpPr/>
            <p:nvPr/>
          </p:nvSpPr>
          <p:spPr>
            <a:xfrm>
              <a:off x="8871179" y="1796316"/>
              <a:ext cx="2449585" cy="4118995"/>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Market party</a:t>
              </a:r>
            </a:p>
          </p:txBody>
        </p:sp>
        <p:sp>
          <p:nvSpPr>
            <p:cNvPr id="40" name="Rectangle 39">
              <a:extLst>
                <a:ext uri="{FF2B5EF4-FFF2-40B4-BE49-F238E27FC236}">
                  <a16:creationId xmlns:a16="http://schemas.microsoft.com/office/drawing/2014/main" id="{5B3BFBB1-11E7-C739-DB2A-E7B85D4392D8}"/>
                </a:ext>
              </a:extLst>
            </p:cNvPr>
            <p:cNvSpPr/>
            <p:nvPr/>
          </p:nvSpPr>
          <p:spPr>
            <a:xfrm>
              <a:off x="7244685" y="2241787"/>
              <a:ext cx="3922349" cy="1135461"/>
            </a:xfrm>
            <a:prstGeom prst="rect">
              <a:avLst/>
            </a:prstGeom>
            <a:noFill/>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t"/>
            <a:lstStyle/>
            <a:p>
              <a:r>
                <a:rPr lang="en-GB" sz="1600" b="1">
                  <a:solidFill>
                    <a:schemeClr val="accent4">
                      <a:lumMod val="50000"/>
                    </a:schemeClr>
                  </a:solidFill>
                </a:rPr>
                <a:t>Synchronous</a:t>
              </a:r>
            </a:p>
          </p:txBody>
        </p:sp>
        <p:sp>
          <p:nvSpPr>
            <p:cNvPr id="42" name="Afgeronde rechthoek 8">
              <a:extLst>
                <a:ext uri="{FF2B5EF4-FFF2-40B4-BE49-F238E27FC236}">
                  <a16:creationId xmlns:a16="http://schemas.microsoft.com/office/drawing/2014/main" id="{69BF790D-209B-C9C7-038E-406EFEA3A166}"/>
                </a:ext>
              </a:extLst>
            </p:cNvPr>
            <p:cNvSpPr/>
            <p:nvPr/>
          </p:nvSpPr>
          <p:spPr>
            <a:xfrm>
              <a:off x="9231436" y="2721335"/>
              <a:ext cx="1716067" cy="378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Syntax validation</a:t>
              </a:r>
            </a:p>
          </p:txBody>
        </p:sp>
        <p:sp>
          <p:nvSpPr>
            <p:cNvPr id="43" name="Tekstvak 15">
              <a:extLst>
                <a:ext uri="{FF2B5EF4-FFF2-40B4-BE49-F238E27FC236}">
                  <a16:creationId xmlns:a16="http://schemas.microsoft.com/office/drawing/2014/main" id="{2F9FAFD8-F14E-943A-E4F9-5EFF2C1C2F72}"/>
                </a:ext>
              </a:extLst>
            </p:cNvPr>
            <p:cNvSpPr txBox="1"/>
            <p:nvPr/>
          </p:nvSpPr>
          <p:spPr>
            <a:xfrm>
              <a:off x="7450777" y="3037110"/>
              <a:ext cx="1271255" cy="307777"/>
            </a:xfrm>
            <a:prstGeom prst="rect">
              <a:avLst/>
            </a:prstGeom>
            <a:noFill/>
          </p:spPr>
          <p:txBody>
            <a:bodyPr wrap="square" lIns="0" tIns="0" rIns="0" bIns="0" rtlCol="0">
              <a:spAutoFit/>
            </a:bodyPr>
            <a:lstStyle/>
            <a:p>
              <a:pPr algn="ctr"/>
              <a:r>
                <a:rPr lang="en-GB" sz="1000"/>
                <a:t>Technical confirmation (SOAP)</a:t>
              </a:r>
            </a:p>
          </p:txBody>
        </p:sp>
        <p:sp>
          <p:nvSpPr>
            <p:cNvPr id="45" name="Tekstvak 16">
              <a:extLst>
                <a:ext uri="{FF2B5EF4-FFF2-40B4-BE49-F238E27FC236}">
                  <a16:creationId xmlns:a16="http://schemas.microsoft.com/office/drawing/2014/main" id="{EF29CD59-EE18-5739-6840-D31D713B4C58}"/>
                </a:ext>
              </a:extLst>
            </p:cNvPr>
            <p:cNvSpPr txBox="1"/>
            <p:nvPr/>
          </p:nvSpPr>
          <p:spPr>
            <a:xfrm>
              <a:off x="7392854" y="2673655"/>
              <a:ext cx="1223052" cy="184666"/>
            </a:xfrm>
            <a:prstGeom prst="rect">
              <a:avLst/>
            </a:prstGeom>
            <a:noFill/>
          </p:spPr>
          <p:txBody>
            <a:bodyPr wrap="square" lIns="0" tIns="0" rIns="0" bIns="0" rtlCol="0">
              <a:spAutoFit/>
            </a:bodyPr>
            <a:lstStyle/>
            <a:p>
              <a:pPr algn="ctr"/>
              <a:r>
                <a:rPr lang="en-GB" sz="1200"/>
                <a:t>  XML message</a:t>
              </a:r>
            </a:p>
          </p:txBody>
        </p:sp>
        <p:cxnSp>
          <p:nvCxnSpPr>
            <p:cNvPr id="46" name="Rechte verbindingslijn met pijl 7">
              <a:extLst>
                <a:ext uri="{FF2B5EF4-FFF2-40B4-BE49-F238E27FC236}">
                  <a16:creationId xmlns:a16="http://schemas.microsoft.com/office/drawing/2014/main" id="{6C8A7BF5-5203-A49D-634A-F93558CDC4C6}"/>
                </a:ext>
              </a:extLst>
            </p:cNvPr>
            <p:cNvCxnSpPr>
              <a:cxnSpLocks/>
              <a:endCxn id="42" idx="1"/>
            </p:cNvCxnSpPr>
            <p:nvPr/>
          </p:nvCxnSpPr>
          <p:spPr>
            <a:xfrm>
              <a:off x="7306811" y="2895580"/>
              <a:ext cx="1924625" cy="14929"/>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48" name="Rechte verbindingslijn met pijl 13">
              <a:extLst>
                <a:ext uri="{FF2B5EF4-FFF2-40B4-BE49-F238E27FC236}">
                  <a16:creationId xmlns:a16="http://schemas.microsoft.com/office/drawing/2014/main" id="{A87AC473-3141-D6CF-8322-A26FFE52A94F}"/>
                </a:ext>
              </a:extLst>
            </p:cNvPr>
            <p:cNvCxnSpPr>
              <a:cxnSpLocks/>
            </p:cNvCxnSpPr>
            <p:nvPr/>
          </p:nvCxnSpPr>
          <p:spPr>
            <a:xfrm flipH="1">
              <a:off x="7306811" y="3006099"/>
              <a:ext cx="192462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pSp>
        <p:nvGrpSpPr>
          <p:cNvPr id="56" name="Group 55">
            <a:extLst>
              <a:ext uri="{FF2B5EF4-FFF2-40B4-BE49-F238E27FC236}">
                <a16:creationId xmlns:a16="http://schemas.microsoft.com/office/drawing/2014/main" id="{6A264112-17A1-2E95-95FD-F5A679291130}"/>
              </a:ext>
            </a:extLst>
          </p:cNvPr>
          <p:cNvGrpSpPr/>
          <p:nvPr/>
        </p:nvGrpSpPr>
        <p:grpSpPr>
          <a:xfrm>
            <a:off x="9037993" y="3108648"/>
            <a:ext cx="2129041" cy="2642671"/>
            <a:chOff x="9037993" y="3108648"/>
            <a:chExt cx="2129041" cy="2642671"/>
          </a:xfrm>
        </p:grpSpPr>
        <p:sp>
          <p:nvSpPr>
            <p:cNvPr id="57" name="Afgeronde rechthoek 44">
              <a:extLst>
                <a:ext uri="{FF2B5EF4-FFF2-40B4-BE49-F238E27FC236}">
                  <a16:creationId xmlns:a16="http://schemas.microsoft.com/office/drawing/2014/main" id="{C6585CFF-22E6-12D3-D6F7-D34077D52330}"/>
                </a:ext>
              </a:extLst>
            </p:cNvPr>
            <p:cNvSpPr/>
            <p:nvPr/>
          </p:nvSpPr>
          <p:spPr>
            <a:xfrm>
              <a:off x="9189719" y="4792914"/>
              <a:ext cx="1809670" cy="8983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a:t>Back-office</a:t>
              </a:r>
            </a:p>
          </p:txBody>
        </p:sp>
        <p:sp>
          <p:nvSpPr>
            <p:cNvPr id="59" name="Afgeronde rechthoek 41">
              <a:extLst>
                <a:ext uri="{FF2B5EF4-FFF2-40B4-BE49-F238E27FC236}">
                  <a16:creationId xmlns:a16="http://schemas.microsoft.com/office/drawing/2014/main" id="{8811A437-27D2-FE98-A580-02B60B363697}"/>
                </a:ext>
              </a:extLst>
            </p:cNvPr>
            <p:cNvSpPr/>
            <p:nvPr/>
          </p:nvSpPr>
          <p:spPr>
            <a:xfrm>
              <a:off x="9317985" y="3883450"/>
              <a:ext cx="1560061" cy="3992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Header check</a:t>
              </a:r>
              <a:br>
                <a:rPr lang="en-GB" sz="1100" dirty="0"/>
              </a:br>
              <a:r>
                <a:rPr lang="en-GB" sz="1100" dirty="0"/>
                <a:t>(such as: idempotency)</a:t>
              </a:r>
            </a:p>
          </p:txBody>
        </p:sp>
        <p:sp>
          <p:nvSpPr>
            <p:cNvPr id="60" name="Afgeronde rechthoek 42">
              <a:extLst>
                <a:ext uri="{FF2B5EF4-FFF2-40B4-BE49-F238E27FC236}">
                  <a16:creationId xmlns:a16="http://schemas.microsoft.com/office/drawing/2014/main" id="{F85137F9-77BF-9735-AF5C-36F7FE06FD1E}"/>
                </a:ext>
              </a:extLst>
            </p:cNvPr>
            <p:cNvSpPr/>
            <p:nvPr/>
          </p:nvSpPr>
          <p:spPr>
            <a:xfrm>
              <a:off x="9317986" y="4344751"/>
              <a:ext cx="1560061" cy="3906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Signing check</a:t>
              </a:r>
            </a:p>
          </p:txBody>
        </p:sp>
        <p:sp>
          <p:nvSpPr>
            <p:cNvPr id="61" name="Afgeronde rechthoek 49">
              <a:extLst>
                <a:ext uri="{FF2B5EF4-FFF2-40B4-BE49-F238E27FC236}">
                  <a16:creationId xmlns:a16="http://schemas.microsoft.com/office/drawing/2014/main" id="{CE4260BF-3A80-3472-1EF3-41F55930B168}"/>
                </a:ext>
              </a:extLst>
            </p:cNvPr>
            <p:cNvSpPr/>
            <p:nvPr/>
          </p:nvSpPr>
          <p:spPr>
            <a:xfrm>
              <a:off x="9280733" y="5205722"/>
              <a:ext cx="1622952" cy="36668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Semantic validation</a:t>
              </a:r>
            </a:p>
          </p:txBody>
        </p:sp>
        <p:sp>
          <p:nvSpPr>
            <p:cNvPr id="63" name="Rectangle 62">
              <a:extLst>
                <a:ext uri="{FF2B5EF4-FFF2-40B4-BE49-F238E27FC236}">
                  <a16:creationId xmlns:a16="http://schemas.microsoft.com/office/drawing/2014/main" id="{FAF09139-6276-EC0C-9666-77E63E34C500}"/>
                </a:ext>
              </a:extLst>
            </p:cNvPr>
            <p:cNvSpPr/>
            <p:nvPr/>
          </p:nvSpPr>
          <p:spPr>
            <a:xfrm>
              <a:off x="9037993" y="3540956"/>
              <a:ext cx="2129041" cy="2210363"/>
            </a:xfrm>
            <a:prstGeom prst="rect">
              <a:avLst/>
            </a:prstGeom>
            <a:noFill/>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t"/>
            <a:lstStyle/>
            <a:p>
              <a:r>
                <a:rPr lang="en-GB" sz="1600" b="1">
                  <a:solidFill>
                    <a:schemeClr val="accent4">
                      <a:lumMod val="50000"/>
                    </a:schemeClr>
                  </a:solidFill>
                </a:rPr>
                <a:t>Asynchronous</a:t>
              </a:r>
            </a:p>
          </p:txBody>
        </p:sp>
        <p:sp>
          <p:nvSpPr>
            <p:cNvPr id="65" name="Tekstvak 15">
              <a:extLst>
                <a:ext uri="{FF2B5EF4-FFF2-40B4-BE49-F238E27FC236}">
                  <a16:creationId xmlns:a16="http://schemas.microsoft.com/office/drawing/2014/main" id="{EA001082-38C0-AC2B-123F-F9584F7C0527}"/>
                </a:ext>
              </a:extLst>
            </p:cNvPr>
            <p:cNvSpPr txBox="1"/>
            <p:nvPr/>
          </p:nvSpPr>
          <p:spPr>
            <a:xfrm>
              <a:off x="10064616" y="3129031"/>
              <a:ext cx="764304" cy="153888"/>
            </a:xfrm>
            <a:prstGeom prst="rect">
              <a:avLst/>
            </a:prstGeom>
            <a:noFill/>
          </p:spPr>
          <p:txBody>
            <a:bodyPr wrap="square" lIns="0" tIns="0" rIns="0" bIns="0" rtlCol="0">
              <a:spAutoFit/>
            </a:bodyPr>
            <a:lstStyle/>
            <a:p>
              <a:pPr algn="ctr"/>
              <a:r>
                <a:rPr lang="en-GB" sz="1000"/>
                <a:t>Syntax OK</a:t>
              </a:r>
            </a:p>
          </p:txBody>
        </p:sp>
        <p:cxnSp>
          <p:nvCxnSpPr>
            <p:cNvPr id="68" name="Gebogen verbindingslijn 53">
              <a:extLst>
                <a:ext uri="{FF2B5EF4-FFF2-40B4-BE49-F238E27FC236}">
                  <a16:creationId xmlns:a16="http://schemas.microsoft.com/office/drawing/2014/main" id="{3662649C-2DA0-2346-7EC2-A15B8DC9F1AD}"/>
                </a:ext>
              </a:extLst>
            </p:cNvPr>
            <p:cNvCxnSpPr>
              <a:cxnSpLocks/>
            </p:cNvCxnSpPr>
            <p:nvPr/>
          </p:nvCxnSpPr>
          <p:spPr>
            <a:xfrm rot="16200000" flipH="1">
              <a:off x="9884073" y="3314044"/>
              <a:ext cx="410796" cy="3"/>
            </a:xfrm>
            <a:prstGeom prst="bentConnector3">
              <a:avLst>
                <a:gd name="adj1" fmla="val 50000"/>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grpSp>
      <p:grpSp>
        <p:nvGrpSpPr>
          <p:cNvPr id="74" name="Group 73">
            <a:extLst>
              <a:ext uri="{FF2B5EF4-FFF2-40B4-BE49-F238E27FC236}">
                <a16:creationId xmlns:a16="http://schemas.microsoft.com/office/drawing/2014/main" id="{923715CF-6160-E09E-D3D1-C5481E4F6A22}"/>
              </a:ext>
            </a:extLst>
          </p:cNvPr>
          <p:cNvGrpSpPr/>
          <p:nvPr/>
        </p:nvGrpSpPr>
        <p:grpSpPr>
          <a:xfrm>
            <a:off x="3449493" y="3889803"/>
            <a:ext cx="5868492" cy="1677999"/>
            <a:chOff x="3449493" y="3791188"/>
            <a:chExt cx="5868492" cy="1677999"/>
          </a:xfrm>
        </p:grpSpPr>
        <p:sp>
          <p:nvSpPr>
            <p:cNvPr id="77" name="Tekstvak 90">
              <a:extLst>
                <a:ext uri="{FF2B5EF4-FFF2-40B4-BE49-F238E27FC236}">
                  <a16:creationId xmlns:a16="http://schemas.microsoft.com/office/drawing/2014/main" id="{4B280556-FD3F-D627-C1D8-020A4FFAA407}"/>
                </a:ext>
              </a:extLst>
            </p:cNvPr>
            <p:cNvSpPr txBox="1"/>
            <p:nvPr/>
          </p:nvSpPr>
          <p:spPr>
            <a:xfrm>
              <a:off x="7802555" y="5260450"/>
              <a:ext cx="972920" cy="184666"/>
            </a:xfrm>
            <a:prstGeom prst="rect">
              <a:avLst/>
            </a:prstGeom>
            <a:noFill/>
          </p:spPr>
          <p:txBody>
            <a:bodyPr wrap="square" lIns="0" tIns="0" rIns="0" bIns="0" rtlCol="0">
              <a:spAutoFit/>
            </a:bodyPr>
            <a:lstStyle/>
            <a:p>
              <a:pPr algn="ctr"/>
              <a:r>
                <a:rPr lang="en-GB" sz="1200"/>
                <a:t>ACK / NACK</a:t>
              </a:r>
            </a:p>
          </p:txBody>
        </p:sp>
        <p:cxnSp>
          <p:nvCxnSpPr>
            <p:cNvPr id="78" name="Gebogen verbindingslijn 95">
              <a:extLst>
                <a:ext uri="{FF2B5EF4-FFF2-40B4-BE49-F238E27FC236}">
                  <a16:creationId xmlns:a16="http://schemas.microsoft.com/office/drawing/2014/main" id="{FBE10FE3-9496-86B3-3547-1ACB2470F04D}"/>
                </a:ext>
              </a:extLst>
            </p:cNvPr>
            <p:cNvCxnSpPr>
              <a:cxnSpLocks/>
            </p:cNvCxnSpPr>
            <p:nvPr/>
          </p:nvCxnSpPr>
          <p:spPr>
            <a:xfrm flipH="1">
              <a:off x="7639939" y="3984474"/>
              <a:ext cx="1678046" cy="0"/>
            </a:xfrm>
            <a:prstGeom prst="straightConnector1">
              <a:avLst/>
            </a:prstGeom>
            <a:ln w="28575">
              <a:tailEnd type="none"/>
            </a:ln>
          </p:spPr>
          <p:style>
            <a:lnRef idx="1">
              <a:schemeClr val="accent2"/>
            </a:lnRef>
            <a:fillRef idx="0">
              <a:schemeClr val="accent2"/>
            </a:fillRef>
            <a:effectRef idx="0">
              <a:schemeClr val="accent2"/>
            </a:effectRef>
            <a:fontRef idx="minor">
              <a:schemeClr val="tx1"/>
            </a:fontRef>
          </p:style>
        </p:cxnSp>
        <p:cxnSp>
          <p:nvCxnSpPr>
            <p:cNvPr id="79" name="Gebogen verbindingslijn 95">
              <a:extLst>
                <a:ext uri="{FF2B5EF4-FFF2-40B4-BE49-F238E27FC236}">
                  <a16:creationId xmlns:a16="http://schemas.microsoft.com/office/drawing/2014/main" id="{84CAC440-86EE-3782-CEA3-C6E47C8CA398}"/>
                </a:ext>
              </a:extLst>
            </p:cNvPr>
            <p:cNvCxnSpPr>
              <a:cxnSpLocks/>
            </p:cNvCxnSpPr>
            <p:nvPr/>
          </p:nvCxnSpPr>
          <p:spPr>
            <a:xfrm flipH="1">
              <a:off x="7639939" y="4451574"/>
              <a:ext cx="1666431" cy="0"/>
            </a:xfrm>
            <a:prstGeom prst="straightConnector1">
              <a:avLst/>
            </a:prstGeom>
            <a:ln w="28575">
              <a:tailEnd type="none"/>
            </a:ln>
          </p:spPr>
          <p:style>
            <a:lnRef idx="1">
              <a:schemeClr val="accent2"/>
            </a:lnRef>
            <a:fillRef idx="0">
              <a:schemeClr val="accent2"/>
            </a:fillRef>
            <a:effectRef idx="0">
              <a:schemeClr val="accent2"/>
            </a:effectRef>
            <a:fontRef idx="minor">
              <a:schemeClr val="tx1"/>
            </a:fontRef>
          </p:style>
        </p:cxnSp>
        <p:cxnSp>
          <p:nvCxnSpPr>
            <p:cNvPr id="80" name="Gebogen verbindingslijn 95">
              <a:extLst>
                <a:ext uri="{FF2B5EF4-FFF2-40B4-BE49-F238E27FC236}">
                  <a16:creationId xmlns:a16="http://schemas.microsoft.com/office/drawing/2014/main" id="{4B74132A-FF44-D211-DF2E-2B1BAFB7091C}"/>
                </a:ext>
              </a:extLst>
            </p:cNvPr>
            <p:cNvCxnSpPr>
              <a:cxnSpLocks/>
            </p:cNvCxnSpPr>
            <p:nvPr/>
          </p:nvCxnSpPr>
          <p:spPr>
            <a:xfrm>
              <a:off x="7639939" y="3984474"/>
              <a:ext cx="0" cy="1484713"/>
            </a:xfrm>
            <a:prstGeom prst="straightConnector1">
              <a:avLst/>
            </a:prstGeom>
            <a:ln w="28575">
              <a:tailEnd type="none"/>
            </a:ln>
          </p:spPr>
          <p:style>
            <a:lnRef idx="1">
              <a:schemeClr val="accent2"/>
            </a:lnRef>
            <a:fillRef idx="0">
              <a:schemeClr val="accent2"/>
            </a:fillRef>
            <a:effectRef idx="0">
              <a:schemeClr val="accent2"/>
            </a:effectRef>
            <a:fontRef idx="minor">
              <a:schemeClr val="tx1"/>
            </a:fontRef>
          </p:style>
        </p:cxnSp>
        <p:cxnSp>
          <p:nvCxnSpPr>
            <p:cNvPr id="81" name="Gebogen verbindingslijn 95">
              <a:extLst>
                <a:ext uri="{FF2B5EF4-FFF2-40B4-BE49-F238E27FC236}">
                  <a16:creationId xmlns:a16="http://schemas.microsoft.com/office/drawing/2014/main" id="{8EC3B9BC-B889-9F4E-520F-7E5AA4DDC812}"/>
                </a:ext>
              </a:extLst>
            </p:cNvPr>
            <p:cNvCxnSpPr>
              <a:cxnSpLocks/>
            </p:cNvCxnSpPr>
            <p:nvPr/>
          </p:nvCxnSpPr>
          <p:spPr>
            <a:xfrm>
              <a:off x="3449493" y="5453198"/>
              <a:ext cx="5740226" cy="3398"/>
            </a:xfrm>
            <a:prstGeom prst="straightConnector1">
              <a:avLst/>
            </a:prstGeom>
            <a:ln w="28575">
              <a:headEnd type="arrow" w="med" len="med"/>
              <a:tailEnd type="none" w="med" len="med"/>
            </a:ln>
          </p:spPr>
          <p:style>
            <a:lnRef idx="1">
              <a:schemeClr val="accent2"/>
            </a:lnRef>
            <a:fillRef idx="0">
              <a:schemeClr val="accent2"/>
            </a:fillRef>
            <a:effectRef idx="0">
              <a:schemeClr val="accent2"/>
            </a:effectRef>
            <a:fontRef idx="minor">
              <a:schemeClr val="tx1"/>
            </a:fontRef>
          </p:style>
        </p:cxnSp>
        <p:sp>
          <p:nvSpPr>
            <p:cNvPr id="82" name="Tekstvak 90">
              <a:extLst>
                <a:ext uri="{FF2B5EF4-FFF2-40B4-BE49-F238E27FC236}">
                  <a16:creationId xmlns:a16="http://schemas.microsoft.com/office/drawing/2014/main" id="{8881651D-528B-9E1F-28BE-735FE58A2B45}"/>
                </a:ext>
              </a:extLst>
            </p:cNvPr>
            <p:cNvSpPr txBox="1"/>
            <p:nvPr/>
          </p:nvSpPr>
          <p:spPr>
            <a:xfrm>
              <a:off x="7719900" y="3791188"/>
              <a:ext cx="972920" cy="184666"/>
            </a:xfrm>
            <a:prstGeom prst="rect">
              <a:avLst/>
            </a:prstGeom>
            <a:noFill/>
          </p:spPr>
          <p:txBody>
            <a:bodyPr wrap="square" lIns="0" tIns="0" rIns="0" bIns="0" rtlCol="0">
              <a:spAutoFit/>
            </a:bodyPr>
            <a:lstStyle/>
            <a:p>
              <a:pPr algn="ctr"/>
              <a:r>
                <a:rPr lang="en-GB" sz="1200"/>
                <a:t>(NACK)</a:t>
              </a:r>
            </a:p>
          </p:txBody>
        </p:sp>
        <p:sp>
          <p:nvSpPr>
            <p:cNvPr id="85" name="Tekstvak 90">
              <a:extLst>
                <a:ext uri="{FF2B5EF4-FFF2-40B4-BE49-F238E27FC236}">
                  <a16:creationId xmlns:a16="http://schemas.microsoft.com/office/drawing/2014/main" id="{57737E74-F616-5887-616C-DAE39F674CD6}"/>
                </a:ext>
              </a:extLst>
            </p:cNvPr>
            <p:cNvSpPr txBox="1"/>
            <p:nvPr/>
          </p:nvSpPr>
          <p:spPr>
            <a:xfrm>
              <a:off x="7730329" y="4267800"/>
              <a:ext cx="972920" cy="184666"/>
            </a:xfrm>
            <a:prstGeom prst="rect">
              <a:avLst/>
            </a:prstGeom>
            <a:noFill/>
          </p:spPr>
          <p:txBody>
            <a:bodyPr wrap="square" lIns="0" tIns="0" rIns="0" bIns="0" rtlCol="0">
              <a:spAutoFit/>
            </a:bodyPr>
            <a:lstStyle/>
            <a:p>
              <a:pPr algn="ctr"/>
              <a:r>
                <a:rPr lang="en-GB" sz="1200"/>
                <a:t>(NACK)</a:t>
              </a:r>
            </a:p>
          </p:txBody>
        </p:sp>
      </p:grpSp>
      <p:sp>
        <p:nvSpPr>
          <p:cNvPr id="3" name="Rechthoek 2">
            <a:extLst>
              <a:ext uri="{FF2B5EF4-FFF2-40B4-BE49-F238E27FC236}">
                <a16:creationId xmlns:a16="http://schemas.microsoft.com/office/drawing/2014/main" id="{1338E6CC-0A9A-2A18-AFB4-2BD43D49168C}"/>
              </a:ext>
            </a:extLst>
          </p:cNvPr>
          <p:cNvSpPr/>
          <p:nvPr/>
        </p:nvSpPr>
        <p:spPr>
          <a:xfrm>
            <a:off x="5754094" y="168003"/>
            <a:ext cx="6285834" cy="95921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b="1"/>
              <a:t>More information:</a:t>
            </a:r>
          </a:p>
          <a:p>
            <a:pPr marL="285750" indent="-285750">
              <a:buFont typeface="Arial" panose="020B0604020202020204" pitchFamily="34" charset="0"/>
              <a:buChar char="•"/>
            </a:pPr>
            <a:r>
              <a:rPr lang="en-GB"/>
              <a:t>TenneT Web Services Guide on MyTenneT</a:t>
            </a:r>
          </a:p>
          <a:p>
            <a:pPr marL="285750" indent="-285750">
              <a:buFont typeface="Arial" panose="020B0604020202020204" pitchFamily="34" charset="0"/>
              <a:buChar char="•"/>
            </a:pPr>
            <a:r>
              <a:rPr lang="en-GB"/>
              <a:t>Tranche 3 connectivity info will be published in mid-February</a:t>
            </a:r>
          </a:p>
        </p:txBody>
      </p:sp>
      <p:sp>
        <p:nvSpPr>
          <p:cNvPr id="20" name="Titel 1">
            <a:extLst>
              <a:ext uri="{FF2B5EF4-FFF2-40B4-BE49-F238E27FC236}">
                <a16:creationId xmlns:a16="http://schemas.microsoft.com/office/drawing/2014/main" id="{09E83FC8-BFDE-4D3D-D9D5-89768C9FC660}"/>
              </a:ext>
            </a:extLst>
          </p:cNvPr>
          <p:cNvSpPr>
            <a:spLocks noGrp="1"/>
          </p:cNvSpPr>
          <p:nvPr>
            <p:ph type="title"/>
          </p:nvPr>
        </p:nvSpPr>
        <p:spPr>
          <a:xfrm>
            <a:off x="792631" y="791490"/>
            <a:ext cx="10031888" cy="432000"/>
          </a:xfrm>
        </p:spPr>
        <p:txBody>
          <a:bodyPr>
            <a:noAutofit/>
          </a:bodyPr>
          <a:lstStyle/>
          <a:p>
            <a:r>
              <a:rPr lang="en-GB">
                <a:solidFill>
                  <a:schemeClr val="accent1"/>
                </a:solidFill>
              </a:rPr>
              <a:t>MMC-hub</a:t>
            </a:r>
          </a:p>
        </p:txBody>
      </p:sp>
      <p:sp>
        <p:nvSpPr>
          <p:cNvPr id="21" name="Tijdelijke aanduiding voor tekst 3">
            <a:extLst>
              <a:ext uri="{FF2B5EF4-FFF2-40B4-BE49-F238E27FC236}">
                <a16:creationId xmlns:a16="http://schemas.microsoft.com/office/drawing/2014/main" id="{48FDD12E-216B-740E-D5F0-79657198B55D}"/>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Fast (re)introduction</a:t>
            </a:r>
          </a:p>
        </p:txBody>
      </p:sp>
    </p:spTree>
    <p:custDataLst>
      <p:tags r:id="rId1"/>
    </p:custDataLst>
    <p:extLst>
      <p:ext uri="{BB962C8B-B14F-4D97-AF65-F5344CB8AC3E}">
        <p14:creationId xmlns:p14="http://schemas.microsoft.com/office/powerpoint/2010/main" val="95785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B0D010B-44EE-6877-9874-846660E4985B}"/>
              </a:ext>
            </a:extLst>
          </p:cNvPr>
          <p:cNvSpPr>
            <a:spLocks noGrp="1"/>
          </p:cNvSpPr>
          <p:nvPr>
            <p:ph type="sldNum" sz="quarter" idx="15"/>
          </p:nvPr>
        </p:nvSpPr>
        <p:spPr/>
        <p:txBody>
          <a:bodyPr/>
          <a:lstStyle/>
          <a:p>
            <a:fld id="{867EBCD7-B3E8-48AD-AAAF-CE129139BC6F}" type="slidenum">
              <a:rPr lang="nl-NL" smtClean="0"/>
              <a:pPr/>
              <a:t>48</a:t>
            </a:fld>
            <a:endParaRPr lang="nl-NL"/>
          </a:p>
        </p:txBody>
      </p:sp>
      <p:sp>
        <p:nvSpPr>
          <p:cNvPr id="79" name="Text Placeholder 4">
            <a:extLst>
              <a:ext uri="{FF2B5EF4-FFF2-40B4-BE49-F238E27FC236}">
                <a16:creationId xmlns:a16="http://schemas.microsoft.com/office/drawing/2014/main" id="{75B118D3-9934-A874-B232-4F4FDB485FD9}"/>
              </a:ext>
            </a:extLst>
          </p:cNvPr>
          <p:cNvSpPr>
            <a:spLocks noGrp="1"/>
          </p:cNvSpPr>
          <p:nvPr>
            <p:ph type="body" sz="quarter" idx="4294967295"/>
          </p:nvPr>
        </p:nvSpPr>
        <p:spPr>
          <a:xfrm>
            <a:off x="702620" y="1815830"/>
            <a:ext cx="3588544" cy="4324843"/>
          </a:xfrm>
        </p:spPr>
        <p:txBody>
          <a:bodyPr bIns="0">
            <a:noAutofit/>
          </a:bodyPr>
          <a:lstStyle/>
          <a:p>
            <a:pPr>
              <a:spcAft>
                <a:spcPts val="1200"/>
              </a:spcAft>
            </a:pPr>
            <a:r>
              <a:rPr lang="en-GB" sz="1800"/>
              <a:t>Parties can test freely against the TQF: initially, but also to test later changes on the party's side before the go live</a:t>
            </a:r>
          </a:p>
          <a:p>
            <a:pPr>
              <a:spcAft>
                <a:spcPts val="1200"/>
              </a:spcAft>
            </a:pPr>
            <a:r>
              <a:rPr lang="en-GB" sz="1800"/>
              <a:t>TenneT will use TQF to offer the semantic validations to be carried out by each market role</a:t>
            </a:r>
          </a:p>
          <a:p>
            <a:pPr>
              <a:spcAft>
                <a:spcPts val="1200"/>
              </a:spcAft>
            </a:pPr>
            <a:r>
              <a:rPr lang="en-GB" sz="1800"/>
              <a:t>TQF will soon support relevant scenarios that can be used for testing and qualification</a:t>
            </a:r>
          </a:p>
          <a:p>
            <a:pPr>
              <a:spcAft>
                <a:spcPts val="1200"/>
              </a:spcAft>
            </a:pPr>
            <a:r>
              <a:rPr lang="en-GB" sz="1800"/>
              <a:t>The TQF app on MyTenneT will offer a user interface and self-service functionalities on TQF</a:t>
            </a:r>
          </a:p>
        </p:txBody>
      </p:sp>
      <p:cxnSp>
        <p:nvCxnSpPr>
          <p:cNvPr id="35" name="Straight Connector 34">
            <a:extLst>
              <a:ext uri="{FF2B5EF4-FFF2-40B4-BE49-F238E27FC236}">
                <a16:creationId xmlns:a16="http://schemas.microsoft.com/office/drawing/2014/main" id="{429190DB-7E3A-7342-BE2F-F54292FB3465}"/>
              </a:ext>
            </a:extLst>
          </p:cNvPr>
          <p:cNvCxnSpPr>
            <a:cxnSpLocks/>
          </p:cNvCxnSpPr>
          <p:nvPr/>
        </p:nvCxnSpPr>
        <p:spPr>
          <a:xfrm>
            <a:off x="6589062" y="3056965"/>
            <a:ext cx="5611905" cy="0"/>
          </a:xfrm>
          <a:prstGeom prst="line">
            <a:avLst/>
          </a:prstGeom>
          <a:ln w="28575">
            <a:prstDash val="dash"/>
          </a:ln>
        </p:spPr>
        <p:style>
          <a:lnRef idx="1">
            <a:schemeClr val="accent4"/>
          </a:lnRef>
          <a:fillRef idx="0">
            <a:schemeClr val="accent4"/>
          </a:fillRef>
          <a:effectRef idx="0">
            <a:schemeClr val="accent4"/>
          </a:effectRef>
          <a:fontRef idx="minor">
            <a:schemeClr val="tx1"/>
          </a:fontRef>
        </p:style>
      </p:cxnSp>
      <p:sp>
        <p:nvSpPr>
          <p:cNvPr id="37" name="TextBox 36">
            <a:extLst>
              <a:ext uri="{FF2B5EF4-FFF2-40B4-BE49-F238E27FC236}">
                <a16:creationId xmlns:a16="http://schemas.microsoft.com/office/drawing/2014/main" id="{0AE41225-23FF-9478-3CDA-EA9C830F6B2C}"/>
              </a:ext>
            </a:extLst>
          </p:cNvPr>
          <p:cNvSpPr txBox="1"/>
          <p:nvPr/>
        </p:nvSpPr>
        <p:spPr>
          <a:xfrm>
            <a:off x="6577071" y="3056001"/>
            <a:ext cx="2649566" cy="369332"/>
          </a:xfrm>
          <a:prstGeom prst="rect">
            <a:avLst/>
          </a:prstGeom>
          <a:noFill/>
        </p:spPr>
        <p:txBody>
          <a:bodyPr wrap="square" rtlCol="0">
            <a:spAutoFit/>
          </a:bodyPr>
          <a:lstStyle/>
          <a:p>
            <a:pPr algn="l"/>
            <a:r>
              <a:rPr lang="en-GB" b="1" i="1"/>
              <a:t>TQF environment</a:t>
            </a:r>
          </a:p>
        </p:txBody>
      </p:sp>
      <p:sp>
        <p:nvSpPr>
          <p:cNvPr id="43" name="Rectangle: Rounded Corners 42">
            <a:extLst>
              <a:ext uri="{FF2B5EF4-FFF2-40B4-BE49-F238E27FC236}">
                <a16:creationId xmlns:a16="http://schemas.microsoft.com/office/drawing/2014/main" id="{A31255C6-1E34-8706-681D-90E05C46F2DF}"/>
              </a:ext>
            </a:extLst>
          </p:cNvPr>
          <p:cNvSpPr/>
          <p:nvPr/>
        </p:nvSpPr>
        <p:spPr>
          <a:xfrm>
            <a:off x="6883250" y="3512157"/>
            <a:ext cx="2449585" cy="1312257"/>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MMC-hub (copy)</a:t>
            </a:r>
          </a:p>
        </p:txBody>
      </p:sp>
      <p:sp>
        <p:nvSpPr>
          <p:cNvPr id="46" name="Rectangle: Rounded Corners 45">
            <a:extLst>
              <a:ext uri="{FF2B5EF4-FFF2-40B4-BE49-F238E27FC236}">
                <a16:creationId xmlns:a16="http://schemas.microsoft.com/office/drawing/2014/main" id="{1DBF1EF9-5DB3-0688-C284-97B1B3EC95CB}"/>
              </a:ext>
            </a:extLst>
          </p:cNvPr>
          <p:cNvSpPr/>
          <p:nvPr/>
        </p:nvSpPr>
        <p:spPr>
          <a:xfrm>
            <a:off x="4596745" y="4261615"/>
            <a:ext cx="1718806" cy="939821"/>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Other market party</a:t>
            </a:r>
          </a:p>
        </p:txBody>
      </p:sp>
      <p:sp>
        <p:nvSpPr>
          <p:cNvPr id="47" name="Rectangle: Rounded Corners 46">
            <a:extLst>
              <a:ext uri="{FF2B5EF4-FFF2-40B4-BE49-F238E27FC236}">
                <a16:creationId xmlns:a16="http://schemas.microsoft.com/office/drawing/2014/main" id="{91333F6E-1B5C-093D-A9F0-C231CB0B66DD}"/>
              </a:ext>
            </a:extLst>
          </p:cNvPr>
          <p:cNvSpPr/>
          <p:nvPr/>
        </p:nvSpPr>
        <p:spPr>
          <a:xfrm>
            <a:off x="4596745" y="2851883"/>
            <a:ext cx="1718806" cy="939821"/>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cxnSp>
        <p:nvCxnSpPr>
          <p:cNvPr id="42" name="Rechte verbindingslijn met pijl 18">
            <a:extLst>
              <a:ext uri="{FF2B5EF4-FFF2-40B4-BE49-F238E27FC236}">
                <a16:creationId xmlns:a16="http://schemas.microsoft.com/office/drawing/2014/main" id="{8DFCE435-5CB7-1E5A-B8F2-F54CBE8C728D}"/>
              </a:ext>
            </a:extLst>
          </p:cNvPr>
          <p:cNvCxnSpPr>
            <a:cxnSpLocks/>
          </p:cNvCxnSpPr>
          <p:nvPr/>
        </p:nvCxnSpPr>
        <p:spPr>
          <a:xfrm flipH="1" flipV="1">
            <a:off x="6306586" y="3458367"/>
            <a:ext cx="576664" cy="589550"/>
          </a:xfrm>
          <a:prstGeom prst="straightConnector1">
            <a:avLst/>
          </a:prstGeom>
          <a:ln w="28575">
            <a:solidFill>
              <a:schemeClr val="accent2"/>
            </a:solidFill>
            <a:tailEnd type="arrow"/>
          </a:ln>
        </p:spPr>
        <p:style>
          <a:lnRef idx="2">
            <a:schemeClr val="accent3"/>
          </a:lnRef>
          <a:fillRef idx="0">
            <a:schemeClr val="accent3"/>
          </a:fillRef>
          <a:effectRef idx="1">
            <a:schemeClr val="accent3"/>
          </a:effectRef>
          <a:fontRef idx="minor">
            <a:schemeClr val="tx1"/>
          </a:fontRef>
        </p:style>
      </p:cxnSp>
      <p:cxnSp>
        <p:nvCxnSpPr>
          <p:cNvPr id="49" name="Rechte verbindingslijn met pijl 18">
            <a:extLst>
              <a:ext uri="{FF2B5EF4-FFF2-40B4-BE49-F238E27FC236}">
                <a16:creationId xmlns:a16="http://schemas.microsoft.com/office/drawing/2014/main" id="{0E91BBD0-462C-BC42-C9DC-170D5DA6967D}"/>
              </a:ext>
            </a:extLst>
          </p:cNvPr>
          <p:cNvCxnSpPr>
            <a:cxnSpLocks/>
          </p:cNvCxnSpPr>
          <p:nvPr/>
        </p:nvCxnSpPr>
        <p:spPr>
          <a:xfrm flipV="1">
            <a:off x="6306586" y="4541649"/>
            <a:ext cx="593133" cy="300780"/>
          </a:xfrm>
          <a:prstGeom prst="straightConnector1">
            <a:avLst/>
          </a:prstGeom>
          <a:ln w="28575">
            <a:solidFill>
              <a:schemeClr val="accent2"/>
            </a:solidFill>
            <a:tailEnd type="arrow"/>
          </a:ln>
        </p:spPr>
        <p:style>
          <a:lnRef idx="2">
            <a:schemeClr val="accent3"/>
          </a:lnRef>
          <a:fillRef idx="0">
            <a:schemeClr val="accent3"/>
          </a:fillRef>
          <a:effectRef idx="1">
            <a:schemeClr val="accent3"/>
          </a:effectRef>
          <a:fontRef idx="minor">
            <a:schemeClr val="tx1"/>
          </a:fontRef>
        </p:style>
      </p:cxnSp>
      <p:sp>
        <p:nvSpPr>
          <p:cNvPr id="7" name="Rectangle: Rounded Corners 6">
            <a:extLst>
              <a:ext uri="{FF2B5EF4-FFF2-40B4-BE49-F238E27FC236}">
                <a16:creationId xmlns:a16="http://schemas.microsoft.com/office/drawing/2014/main" id="{04D1D202-535C-6EE6-EFBB-F444F6B632C2}"/>
              </a:ext>
            </a:extLst>
          </p:cNvPr>
          <p:cNvSpPr/>
          <p:nvPr/>
        </p:nvSpPr>
        <p:spPr>
          <a:xfrm>
            <a:off x="6883250" y="1873527"/>
            <a:ext cx="2449585" cy="939821"/>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MyTenneT</a:t>
            </a:r>
          </a:p>
        </p:txBody>
      </p:sp>
      <p:sp>
        <p:nvSpPr>
          <p:cNvPr id="8" name="Rectangle: Rounded Corners 7">
            <a:extLst>
              <a:ext uri="{FF2B5EF4-FFF2-40B4-BE49-F238E27FC236}">
                <a16:creationId xmlns:a16="http://schemas.microsoft.com/office/drawing/2014/main" id="{C0001A09-94D3-B860-03FA-CCCE382E165C}"/>
              </a:ext>
            </a:extLst>
          </p:cNvPr>
          <p:cNvSpPr/>
          <p:nvPr/>
        </p:nvSpPr>
        <p:spPr>
          <a:xfrm>
            <a:off x="7224731" y="2343212"/>
            <a:ext cx="1794586" cy="373647"/>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TQF app</a:t>
            </a:r>
          </a:p>
        </p:txBody>
      </p:sp>
      <p:cxnSp>
        <p:nvCxnSpPr>
          <p:cNvPr id="11" name="Straight Connector 10">
            <a:extLst>
              <a:ext uri="{FF2B5EF4-FFF2-40B4-BE49-F238E27FC236}">
                <a16:creationId xmlns:a16="http://schemas.microsoft.com/office/drawing/2014/main" id="{AB023626-57F6-0011-8B33-97F3448AB478}"/>
              </a:ext>
            </a:extLst>
          </p:cNvPr>
          <p:cNvCxnSpPr>
            <a:cxnSpLocks/>
          </p:cNvCxnSpPr>
          <p:nvPr/>
        </p:nvCxnSpPr>
        <p:spPr>
          <a:xfrm>
            <a:off x="6589062" y="1815830"/>
            <a:ext cx="0" cy="5046484"/>
          </a:xfrm>
          <a:prstGeom prst="line">
            <a:avLst/>
          </a:prstGeom>
          <a:ln w="28575">
            <a:prstDash val="dash"/>
          </a:ln>
        </p:spPr>
        <p:style>
          <a:lnRef idx="1">
            <a:schemeClr val="accent4"/>
          </a:lnRef>
          <a:fillRef idx="0">
            <a:schemeClr val="accent4"/>
          </a:fillRef>
          <a:effectRef idx="0">
            <a:schemeClr val="accent4"/>
          </a:effectRef>
          <a:fontRef idx="minor">
            <a:schemeClr val="tx1"/>
          </a:fontRef>
        </p:style>
      </p:cxnSp>
      <p:cxnSp>
        <p:nvCxnSpPr>
          <p:cNvPr id="48" name="Rechte verbindingslijn met pijl 7">
            <a:extLst>
              <a:ext uri="{FF2B5EF4-FFF2-40B4-BE49-F238E27FC236}">
                <a16:creationId xmlns:a16="http://schemas.microsoft.com/office/drawing/2014/main" id="{607B8BED-D2E7-D949-E8A8-452DA7A76359}"/>
              </a:ext>
            </a:extLst>
          </p:cNvPr>
          <p:cNvCxnSpPr>
            <a:cxnSpLocks/>
            <a:endCxn id="46" idx="3"/>
          </p:cNvCxnSpPr>
          <p:nvPr/>
        </p:nvCxnSpPr>
        <p:spPr>
          <a:xfrm flipH="1">
            <a:off x="6315551" y="4450708"/>
            <a:ext cx="584168" cy="280818"/>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41" name="Rechte verbindingslijn met pijl 7">
            <a:extLst>
              <a:ext uri="{FF2B5EF4-FFF2-40B4-BE49-F238E27FC236}">
                <a16:creationId xmlns:a16="http://schemas.microsoft.com/office/drawing/2014/main" id="{04D78B5E-253A-1113-BB2C-79E54DDA0552}"/>
              </a:ext>
            </a:extLst>
          </p:cNvPr>
          <p:cNvCxnSpPr>
            <a:cxnSpLocks/>
            <a:stCxn id="47" idx="3"/>
          </p:cNvCxnSpPr>
          <p:nvPr/>
        </p:nvCxnSpPr>
        <p:spPr>
          <a:xfrm>
            <a:off x="6315551" y="3321794"/>
            <a:ext cx="584168" cy="613371"/>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grpSp>
        <p:nvGrpSpPr>
          <p:cNvPr id="54" name="Group 53">
            <a:extLst>
              <a:ext uri="{FF2B5EF4-FFF2-40B4-BE49-F238E27FC236}">
                <a16:creationId xmlns:a16="http://schemas.microsoft.com/office/drawing/2014/main" id="{8E1E5791-D5BD-E989-36B3-54D6F8B1C2B5}"/>
              </a:ext>
            </a:extLst>
          </p:cNvPr>
          <p:cNvGrpSpPr/>
          <p:nvPr/>
        </p:nvGrpSpPr>
        <p:grpSpPr>
          <a:xfrm>
            <a:off x="9430803" y="3512158"/>
            <a:ext cx="2449584" cy="1312256"/>
            <a:chOff x="7430097" y="3261783"/>
            <a:chExt cx="1265910" cy="1312256"/>
          </a:xfrm>
        </p:grpSpPr>
        <p:sp>
          <p:nvSpPr>
            <p:cNvPr id="34" name="Rectangle: Rounded Corners 33">
              <a:extLst>
                <a:ext uri="{FF2B5EF4-FFF2-40B4-BE49-F238E27FC236}">
                  <a16:creationId xmlns:a16="http://schemas.microsoft.com/office/drawing/2014/main" id="{757AEC90-CCB6-28D2-5257-3D36CD85CAA2}"/>
                </a:ext>
              </a:extLst>
            </p:cNvPr>
            <p:cNvSpPr/>
            <p:nvPr/>
          </p:nvSpPr>
          <p:spPr>
            <a:xfrm>
              <a:off x="7430097" y="3261783"/>
              <a:ext cx="1265910" cy="1312256"/>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Semantic validations</a:t>
              </a:r>
            </a:p>
          </p:txBody>
        </p:sp>
        <p:sp>
          <p:nvSpPr>
            <p:cNvPr id="36" name="Rechthoek 87">
              <a:extLst>
                <a:ext uri="{FF2B5EF4-FFF2-40B4-BE49-F238E27FC236}">
                  <a16:creationId xmlns:a16="http://schemas.microsoft.com/office/drawing/2014/main" id="{E962F3CB-5500-21C8-68D6-F9DC544DB367}"/>
                </a:ext>
              </a:extLst>
            </p:cNvPr>
            <p:cNvSpPr/>
            <p:nvPr/>
          </p:nvSpPr>
          <p:spPr>
            <a:xfrm>
              <a:off x="7490887" y="3724216"/>
              <a:ext cx="534271"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t>BRP validations</a:t>
              </a:r>
            </a:p>
          </p:txBody>
        </p:sp>
        <p:sp>
          <p:nvSpPr>
            <p:cNvPr id="38" name="Rechthoek 88">
              <a:extLst>
                <a:ext uri="{FF2B5EF4-FFF2-40B4-BE49-F238E27FC236}">
                  <a16:creationId xmlns:a16="http://schemas.microsoft.com/office/drawing/2014/main" id="{2C46F507-E424-B780-9AD3-713F1390F14C}"/>
                </a:ext>
              </a:extLst>
            </p:cNvPr>
            <p:cNvSpPr/>
            <p:nvPr/>
          </p:nvSpPr>
          <p:spPr>
            <a:xfrm>
              <a:off x="8093442" y="3724400"/>
              <a:ext cx="534271"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solidFill>
                    <a:schemeClr val="accent1">
                      <a:lumMod val="40000"/>
                      <a:lumOff val="60000"/>
                    </a:schemeClr>
                  </a:solidFill>
                </a:rPr>
                <a:t>(BSP validations)</a:t>
              </a:r>
            </a:p>
          </p:txBody>
        </p:sp>
        <p:sp>
          <p:nvSpPr>
            <p:cNvPr id="44" name="Rechthoek 90">
              <a:extLst>
                <a:ext uri="{FF2B5EF4-FFF2-40B4-BE49-F238E27FC236}">
                  <a16:creationId xmlns:a16="http://schemas.microsoft.com/office/drawing/2014/main" id="{009CABA0-DEF2-2A07-D3A5-DAFE96F1FB90}"/>
                </a:ext>
              </a:extLst>
            </p:cNvPr>
            <p:cNvSpPr/>
            <p:nvPr/>
          </p:nvSpPr>
          <p:spPr>
            <a:xfrm>
              <a:off x="7490887" y="3958867"/>
              <a:ext cx="534271"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t>DSO validations</a:t>
              </a:r>
            </a:p>
          </p:txBody>
        </p:sp>
        <p:sp>
          <p:nvSpPr>
            <p:cNvPr id="45" name="Rechthoek 91">
              <a:extLst>
                <a:ext uri="{FF2B5EF4-FFF2-40B4-BE49-F238E27FC236}">
                  <a16:creationId xmlns:a16="http://schemas.microsoft.com/office/drawing/2014/main" id="{CDA5B6D8-2357-60EC-DB30-01CC381C19D9}"/>
                </a:ext>
              </a:extLst>
            </p:cNvPr>
            <p:cNvSpPr/>
            <p:nvPr/>
          </p:nvSpPr>
          <p:spPr>
            <a:xfrm>
              <a:off x="8093442" y="3960137"/>
              <a:ext cx="534271"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t>TSO validations</a:t>
              </a:r>
            </a:p>
          </p:txBody>
        </p:sp>
        <p:sp>
          <p:nvSpPr>
            <p:cNvPr id="53" name="Rechthoek 91">
              <a:extLst>
                <a:ext uri="{FF2B5EF4-FFF2-40B4-BE49-F238E27FC236}">
                  <a16:creationId xmlns:a16="http://schemas.microsoft.com/office/drawing/2014/main" id="{976DB621-22D5-1401-6E2E-D0BBB52B4980}"/>
                </a:ext>
              </a:extLst>
            </p:cNvPr>
            <p:cNvSpPr/>
            <p:nvPr/>
          </p:nvSpPr>
          <p:spPr>
            <a:xfrm>
              <a:off x="7490887" y="4193518"/>
              <a:ext cx="534271"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solidFill>
                    <a:schemeClr val="accent1">
                      <a:lumMod val="40000"/>
                      <a:lumOff val="60000"/>
                    </a:schemeClr>
                  </a:solidFill>
                </a:rPr>
                <a:t>(MRP validations)</a:t>
              </a:r>
            </a:p>
          </p:txBody>
        </p:sp>
      </p:grpSp>
      <p:grpSp>
        <p:nvGrpSpPr>
          <p:cNvPr id="66" name="Group 65">
            <a:extLst>
              <a:ext uri="{FF2B5EF4-FFF2-40B4-BE49-F238E27FC236}">
                <a16:creationId xmlns:a16="http://schemas.microsoft.com/office/drawing/2014/main" id="{FD553DB7-4E9A-E450-4F5C-46E1D6026AD9}"/>
              </a:ext>
            </a:extLst>
          </p:cNvPr>
          <p:cNvGrpSpPr/>
          <p:nvPr/>
        </p:nvGrpSpPr>
        <p:grpSpPr>
          <a:xfrm>
            <a:off x="9430806" y="4922987"/>
            <a:ext cx="2449580" cy="1308883"/>
            <a:chOff x="7430096" y="3252172"/>
            <a:chExt cx="2449580" cy="1308883"/>
          </a:xfrm>
        </p:grpSpPr>
        <p:sp>
          <p:nvSpPr>
            <p:cNvPr id="67" name="Rectangle: Rounded Corners 66">
              <a:extLst>
                <a:ext uri="{FF2B5EF4-FFF2-40B4-BE49-F238E27FC236}">
                  <a16:creationId xmlns:a16="http://schemas.microsoft.com/office/drawing/2014/main" id="{D4384774-15D9-A436-1939-47659F39C91B}"/>
                </a:ext>
              </a:extLst>
            </p:cNvPr>
            <p:cNvSpPr/>
            <p:nvPr/>
          </p:nvSpPr>
          <p:spPr>
            <a:xfrm>
              <a:off x="7430096" y="3252172"/>
              <a:ext cx="2449580" cy="1308883"/>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Q module</a:t>
              </a:r>
            </a:p>
          </p:txBody>
        </p:sp>
        <p:sp>
          <p:nvSpPr>
            <p:cNvPr id="68" name="Rechthoek 87">
              <a:extLst>
                <a:ext uri="{FF2B5EF4-FFF2-40B4-BE49-F238E27FC236}">
                  <a16:creationId xmlns:a16="http://schemas.microsoft.com/office/drawing/2014/main" id="{B93B393A-1AE0-1E15-1848-CB5F035647A3}"/>
                </a:ext>
              </a:extLst>
            </p:cNvPr>
            <p:cNvSpPr/>
            <p:nvPr/>
          </p:nvSpPr>
          <p:spPr>
            <a:xfrm>
              <a:off x="7547724" y="3579169"/>
              <a:ext cx="2199802"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t>Scenario 1</a:t>
              </a:r>
            </a:p>
          </p:txBody>
        </p:sp>
      </p:grpSp>
      <p:sp>
        <p:nvSpPr>
          <p:cNvPr id="69" name="Rechthoek 87">
            <a:extLst>
              <a:ext uri="{FF2B5EF4-FFF2-40B4-BE49-F238E27FC236}">
                <a16:creationId xmlns:a16="http://schemas.microsoft.com/office/drawing/2014/main" id="{F80FE36D-9B23-9B86-9225-710326B34D64}"/>
              </a:ext>
            </a:extLst>
          </p:cNvPr>
          <p:cNvSpPr/>
          <p:nvPr/>
        </p:nvSpPr>
        <p:spPr>
          <a:xfrm>
            <a:off x="9548433" y="5488297"/>
            <a:ext cx="2199802"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t>Scenario 2</a:t>
            </a:r>
          </a:p>
        </p:txBody>
      </p:sp>
      <p:sp>
        <p:nvSpPr>
          <p:cNvPr id="70" name="Rechthoek 87">
            <a:extLst>
              <a:ext uri="{FF2B5EF4-FFF2-40B4-BE49-F238E27FC236}">
                <a16:creationId xmlns:a16="http://schemas.microsoft.com/office/drawing/2014/main" id="{1BF9AC68-AB4F-8AF8-45BB-658F0102E999}"/>
              </a:ext>
            </a:extLst>
          </p:cNvPr>
          <p:cNvSpPr/>
          <p:nvPr/>
        </p:nvSpPr>
        <p:spPr>
          <a:xfrm>
            <a:off x="9548433" y="5726610"/>
            <a:ext cx="2199803"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t>Scenario 3</a:t>
            </a:r>
          </a:p>
        </p:txBody>
      </p:sp>
      <p:sp>
        <p:nvSpPr>
          <p:cNvPr id="71" name="Rechthoek 87">
            <a:extLst>
              <a:ext uri="{FF2B5EF4-FFF2-40B4-BE49-F238E27FC236}">
                <a16:creationId xmlns:a16="http://schemas.microsoft.com/office/drawing/2014/main" id="{440BCAE0-A85A-CB2F-DE08-C2B1216FC2F4}"/>
              </a:ext>
            </a:extLst>
          </p:cNvPr>
          <p:cNvSpPr/>
          <p:nvPr/>
        </p:nvSpPr>
        <p:spPr>
          <a:xfrm>
            <a:off x="9548432" y="5964923"/>
            <a:ext cx="2199803"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t>Scenario n</a:t>
            </a:r>
          </a:p>
        </p:txBody>
      </p:sp>
      <p:sp>
        <p:nvSpPr>
          <p:cNvPr id="9" name="Rechthoek 91">
            <a:extLst>
              <a:ext uri="{FF2B5EF4-FFF2-40B4-BE49-F238E27FC236}">
                <a16:creationId xmlns:a16="http://schemas.microsoft.com/office/drawing/2014/main" id="{4F582D93-7A98-E73C-A619-70F611E05CB3}"/>
              </a:ext>
            </a:extLst>
          </p:cNvPr>
          <p:cNvSpPr/>
          <p:nvPr/>
        </p:nvSpPr>
        <p:spPr>
          <a:xfrm>
            <a:off x="10714401" y="4443893"/>
            <a:ext cx="1033835" cy="197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800">
                <a:solidFill>
                  <a:schemeClr val="accent1">
                    <a:lumMod val="40000"/>
                    <a:lumOff val="60000"/>
                  </a:schemeClr>
                </a:solidFill>
              </a:rPr>
              <a:t>(……. Validations)</a:t>
            </a:r>
          </a:p>
        </p:txBody>
      </p:sp>
      <p:sp>
        <p:nvSpPr>
          <p:cNvPr id="12" name="Titel 1">
            <a:extLst>
              <a:ext uri="{FF2B5EF4-FFF2-40B4-BE49-F238E27FC236}">
                <a16:creationId xmlns:a16="http://schemas.microsoft.com/office/drawing/2014/main" id="{86962684-A330-55FF-02C4-356F82BB1D1B}"/>
              </a:ext>
            </a:extLst>
          </p:cNvPr>
          <p:cNvSpPr>
            <a:spLocks noGrp="1"/>
          </p:cNvSpPr>
          <p:nvPr>
            <p:ph type="title"/>
          </p:nvPr>
        </p:nvSpPr>
        <p:spPr>
          <a:xfrm>
            <a:off x="792631" y="791490"/>
            <a:ext cx="10031888" cy="432000"/>
          </a:xfrm>
        </p:spPr>
        <p:txBody>
          <a:bodyPr>
            <a:noAutofit/>
          </a:bodyPr>
          <a:lstStyle/>
          <a:p>
            <a:r>
              <a:rPr lang="en-GB">
                <a:solidFill>
                  <a:schemeClr val="accent1"/>
                </a:solidFill>
              </a:rPr>
              <a:t>Test and Qualification Facility (TQF)</a:t>
            </a:r>
          </a:p>
        </p:txBody>
      </p:sp>
      <p:sp>
        <p:nvSpPr>
          <p:cNvPr id="13" name="Tijdelijke aanduiding voor tekst 3">
            <a:extLst>
              <a:ext uri="{FF2B5EF4-FFF2-40B4-BE49-F238E27FC236}">
                <a16:creationId xmlns:a16="http://schemas.microsoft.com/office/drawing/2014/main" id="{79BB776E-D583-141B-D8C3-561B3AF1533C}"/>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Testing with other party or fully autonomously</a:t>
            </a:r>
          </a:p>
        </p:txBody>
      </p:sp>
    </p:spTree>
    <p:custDataLst>
      <p:tags r:id="rId1"/>
    </p:custDataLst>
    <p:extLst>
      <p:ext uri="{BB962C8B-B14F-4D97-AF65-F5344CB8AC3E}">
        <p14:creationId xmlns:p14="http://schemas.microsoft.com/office/powerpoint/2010/main" val="34912067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19DE248-A735-46D4-1CA2-C8A6138BBC77}"/>
              </a:ext>
            </a:extLst>
          </p:cNvPr>
          <p:cNvSpPr/>
          <p:nvPr/>
        </p:nvSpPr>
        <p:spPr>
          <a:xfrm rot="5400000">
            <a:off x="8199918" y="3392620"/>
            <a:ext cx="2801097" cy="844148"/>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200"/>
              <a:t>Prepare</a:t>
            </a:r>
          </a:p>
        </p:txBody>
      </p:sp>
      <p:sp>
        <p:nvSpPr>
          <p:cNvPr id="26" name="Rectangle 25">
            <a:extLst>
              <a:ext uri="{FF2B5EF4-FFF2-40B4-BE49-F238E27FC236}">
                <a16:creationId xmlns:a16="http://schemas.microsoft.com/office/drawing/2014/main" id="{C025D8BB-C0B3-4337-E787-E5E0180521A1}"/>
              </a:ext>
            </a:extLst>
          </p:cNvPr>
          <p:cNvSpPr/>
          <p:nvPr/>
        </p:nvSpPr>
        <p:spPr>
          <a:xfrm rot="5400000">
            <a:off x="7496554" y="3576762"/>
            <a:ext cx="2801097" cy="47586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600"/>
              <a:t>GAT</a:t>
            </a:r>
          </a:p>
        </p:txBody>
      </p:sp>
      <p:sp>
        <p:nvSpPr>
          <p:cNvPr id="25" name="Rectangle 24">
            <a:extLst>
              <a:ext uri="{FF2B5EF4-FFF2-40B4-BE49-F238E27FC236}">
                <a16:creationId xmlns:a16="http://schemas.microsoft.com/office/drawing/2014/main" id="{769BBBA0-F8C2-34EA-97AB-86D866151298}"/>
              </a:ext>
            </a:extLst>
          </p:cNvPr>
          <p:cNvSpPr/>
          <p:nvPr/>
        </p:nvSpPr>
        <p:spPr>
          <a:xfrm rot="5400000">
            <a:off x="6977334" y="3576762"/>
            <a:ext cx="2801097" cy="47586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600"/>
              <a:t>Lead group</a:t>
            </a:r>
          </a:p>
        </p:txBody>
      </p:sp>
      <p:sp>
        <p:nvSpPr>
          <p:cNvPr id="5" name="Tijdelijke aanduiding voor dianummer 4">
            <a:extLst>
              <a:ext uri="{FF2B5EF4-FFF2-40B4-BE49-F238E27FC236}">
                <a16:creationId xmlns:a16="http://schemas.microsoft.com/office/drawing/2014/main" id="{F247E7C9-4BE2-3F92-6A73-A3A94F6FC09A}"/>
              </a:ext>
            </a:extLst>
          </p:cNvPr>
          <p:cNvSpPr>
            <a:spLocks noGrp="1"/>
          </p:cNvSpPr>
          <p:nvPr>
            <p:ph type="sldNum" sz="quarter" idx="15"/>
          </p:nvPr>
        </p:nvSpPr>
        <p:spPr/>
        <p:txBody>
          <a:bodyPr/>
          <a:lstStyle/>
          <a:p>
            <a:fld id="{867EBCD7-B3E8-48AD-AAAF-CE129139BC6F}" type="slidenum">
              <a:rPr lang="nl-NL" smtClean="0"/>
              <a:pPr/>
              <a:t>49</a:t>
            </a:fld>
            <a:endParaRPr lang="nl-NL"/>
          </a:p>
        </p:txBody>
      </p:sp>
      <p:sp>
        <p:nvSpPr>
          <p:cNvPr id="10" name="Rectangle 9">
            <a:extLst>
              <a:ext uri="{FF2B5EF4-FFF2-40B4-BE49-F238E27FC236}">
                <a16:creationId xmlns:a16="http://schemas.microsoft.com/office/drawing/2014/main" id="{7D8B1211-4A04-32D2-3D63-09179979DB52}"/>
              </a:ext>
            </a:extLst>
          </p:cNvPr>
          <p:cNvSpPr/>
          <p:nvPr/>
        </p:nvSpPr>
        <p:spPr>
          <a:xfrm>
            <a:off x="4335830" y="1899991"/>
            <a:ext cx="1458165"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2024Q1</a:t>
            </a:r>
          </a:p>
        </p:txBody>
      </p:sp>
      <p:sp>
        <p:nvSpPr>
          <p:cNvPr id="11" name="Rectangle 10">
            <a:extLst>
              <a:ext uri="{FF2B5EF4-FFF2-40B4-BE49-F238E27FC236}">
                <a16:creationId xmlns:a16="http://schemas.microsoft.com/office/drawing/2014/main" id="{20C2160C-C254-6545-AD8F-C9025F05C7E8}"/>
              </a:ext>
            </a:extLst>
          </p:cNvPr>
          <p:cNvSpPr/>
          <p:nvPr/>
        </p:nvSpPr>
        <p:spPr>
          <a:xfrm>
            <a:off x="5829851" y="1899991"/>
            <a:ext cx="1458165"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2024Q2</a:t>
            </a:r>
          </a:p>
        </p:txBody>
      </p:sp>
      <p:sp>
        <p:nvSpPr>
          <p:cNvPr id="12" name="Rectangle 11">
            <a:extLst>
              <a:ext uri="{FF2B5EF4-FFF2-40B4-BE49-F238E27FC236}">
                <a16:creationId xmlns:a16="http://schemas.microsoft.com/office/drawing/2014/main" id="{31E6D255-B680-F840-1CF1-C9508743F6ED}"/>
              </a:ext>
            </a:extLst>
          </p:cNvPr>
          <p:cNvSpPr/>
          <p:nvPr/>
        </p:nvSpPr>
        <p:spPr>
          <a:xfrm>
            <a:off x="7323872" y="1899991"/>
            <a:ext cx="1458165"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2024Q3</a:t>
            </a:r>
          </a:p>
        </p:txBody>
      </p:sp>
      <p:sp>
        <p:nvSpPr>
          <p:cNvPr id="13" name="Rectangle 12">
            <a:extLst>
              <a:ext uri="{FF2B5EF4-FFF2-40B4-BE49-F238E27FC236}">
                <a16:creationId xmlns:a16="http://schemas.microsoft.com/office/drawing/2014/main" id="{827147C3-BB9E-2918-F831-CB5833DEB6A1}"/>
              </a:ext>
            </a:extLst>
          </p:cNvPr>
          <p:cNvSpPr/>
          <p:nvPr/>
        </p:nvSpPr>
        <p:spPr>
          <a:xfrm>
            <a:off x="8817893" y="1898297"/>
            <a:ext cx="1458165"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2024Q4</a:t>
            </a:r>
          </a:p>
        </p:txBody>
      </p:sp>
      <p:sp>
        <p:nvSpPr>
          <p:cNvPr id="14" name="Rectangle 13">
            <a:extLst>
              <a:ext uri="{FF2B5EF4-FFF2-40B4-BE49-F238E27FC236}">
                <a16:creationId xmlns:a16="http://schemas.microsoft.com/office/drawing/2014/main" id="{D3FF7698-F273-1F59-3C5F-9EFDF9FB33DD}"/>
              </a:ext>
            </a:extLst>
          </p:cNvPr>
          <p:cNvSpPr/>
          <p:nvPr/>
        </p:nvSpPr>
        <p:spPr>
          <a:xfrm>
            <a:off x="10311914" y="1898297"/>
            <a:ext cx="1458165" cy="4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2025Q1</a:t>
            </a:r>
          </a:p>
        </p:txBody>
      </p:sp>
      <p:sp>
        <p:nvSpPr>
          <p:cNvPr id="15" name="Rectangle 14">
            <a:extLst>
              <a:ext uri="{FF2B5EF4-FFF2-40B4-BE49-F238E27FC236}">
                <a16:creationId xmlns:a16="http://schemas.microsoft.com/office/drawing/2014/main" id="{0D52C029-EBE7-EB87-E0CC-925CDCD5BFFC}"/>
              </a:ext>
            </a:extLst>
          </p:cNvPr>
          <p:cNvSpPr/>
          <p:nvPr/>
        </p:nvSpPr>
        <p:spPr>
          <a:xfrm>
            <a:off x="4335830" y="2405177"/>
            <a:ext cx="2952186"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200"/>
              <a:t>TenneT back-end</a:t>
            </a:r>
          </a:p>
        </p:txBody>
      </p:sp>
      <p:sp>
        <p:nvSpPr>
          <p:cNvPr id="17" name="Rectangle 16">
            <a:extLst>
              <a:ext uri="{FF2B5EF4-FFF2-40B4-BE49-F238E27FC236}">
                <a16:creationId xmlns:a16="http://schemas.microsoft.com/office/drawing/2014/main" id="{7CFD392C-7DDC-E10D-0281-BA065F43797E}"/>
              </a:ext>
            </a:extLst>
          </p:cNvPr>
          <p:cNvSpPr/>
          <p:nvPr/>
        </p:nvSpPr>
        <p:spPr>
          <a:xfrm>
            <a:off x="4335830" y="2746578"/>
            <a:ext cx="1458165"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200"/>
              <a:t>Robustness TQF</a:t>
            </a:r>
          </a:p>
        </p:txBody>
      </p:sp>
      <p:sp>
        <p:nvSpPr>
          <p:cNvPr id="18" name="Rectangle 17">
            <a:extLst>
              <a:ext uri="{FF2B5EF4-FFF2-40B4-BE49-F238E27FC236}">
                <a16:creationId xmlns:a16="http://schemas.microsoft.com/office/drawing/2014/main" id="{5361C426-5473-8C07-1526-6B867F439AEA}"/>
              </a:ext>
            </a:extLst>
          </p:cNvPr>
          <p:cNvSpPr/>
          <p:nvPr/>
        </p:nvSpPr>
        <p:spPr>
          <a:xfrm>
            <a:off x="5829851" y="2746578"/>
            <a:ext cx="1458165"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200"/>
              <a:t>Market role simulation</a:t>
            </a:r>
          </a:p>
        </p:txBody>
      </p:sp>
      <p:sp>
        <p:nvSpPr>
          <p:cNvPr id="19" name="Rectangle 18">
            <a:extLst>
              <a:ext uri="{FF2B5EF4-FFF2-40B4-BE49-F238E27FC236}">
                <a16:creationId xmlns:a16="http://schemas.microsoft.com/office/drawing/2014/main" id="{2458E217-F472-6017-9AFE-2DE18470D9CE}"/>
              </a:ext>
            </a:extLst>
          </p:cNvPr>
          <p:cNvSpPr/>
          <p:nvPr/>
        </p:nvSpPr>
        <p:spPr>
          <a:xfrm>
            <a:off x="5829851" y="3086392"/>
            <a:ext cx="1458165"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200"/>
              <a:t>Test scenarios</a:t>
            </a:r>
          </a:p>
        </p:txBody>
      </p:sp>
      <p:sp>
        <p:nvSpPr>
          <p:cNvPr id="20" name="Rectangle 19">
            <a:extLst>
              <a:ext uri="{FF2B5EF4-FFF2-40B4-BE49-F238E27FC236}">
                <a16:creationId xmlns:a16="http://schemas.microsoft.com/office/drawing/2014/main" id="{58DF3C49-E2C7-6DFB-E914-9B1296D0C0FB}"/>
              </a:ext>
            </a:extLst>
          </p:cNvPr>
          <p:cNvSpPr/>
          <p:nvPr/>
        </p:nvSpPr>
        <p:spPr>
          <a:xfrm>
            <a:off x="5829851" y="3497923"/>
            <a:ext cx="1458166" cy="844483"/>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b="1" i="1"/>
              <a:t>Suppliers TQF technical connection</a:t>
            </a:r>
          </a:p>
        </p:txBody>
      </p:sp>
      <p:sp>
        <p:nvSpPr>
          <p:cNvPr id="21" name="Rectangle 20">
            <a:extLst>
              <a:ext uri="{FF2B5EF4-FFF2-40B4-BE49-F238E27FC236}">
                <a16:creationId xmlns:a16="http://schemas.microsoft.com/office/drawing/2014/main" id="{0CFA3E3A-0CA4-6670-EF9B-69B0624EEE23}"/>
              </a:ext>
            </a:extLst>
          </p:cNvPr>
          <p:cNvSpPr/>
          <p:nvPr/>
        </p:nvSpPr>
        <p:spPr>
          <a:xfrm>
            <a:off x="7331375" y="3497923"/>
            <a:ext cx="2482103" cy="844483"/>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b="1" i="1"/>
              <a:t>Market parties TQF functional tests &amp; qualification</a:t>
            </a:r>
          </a:p>
        </p:txBody>
      </p:sp>
      <p:sp>
        <p:nvSpPr>
          <p:cNvPr id="23" name="Rectangle 22">
            <a:extLst>
              <a:ext uri="{FF2B5EF4-FFF2-40B4-BE49-F238E27FC236}">
                <a16:creationId xmlns:a16="http://schemas.microsoft.com/office/drawing/2014/main" id="{0B553446-77CA-2F50-F980-CBE480C1D083}"/>
              </a:ext>
            </a:extLst>
          </p:cNvPr>
          <p:cNvSpPr/>
          <p:nvPr/>
        </p:nvSpPr>
        <p:spPr>
          <a:xfrm>
            <a:off x="5828210" y="4342406"/>
            <a:ext cx="1459806"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200"/>
              <a:t>SUP support</a:t>
            </a:r>
          </a:p>
        </p:txBody>
      </p:sp>
      <p:sp>
        <p:nvSpPr>
          <p:cNvPr id="24" name="Rectangle 23">
            <a:extLst>
              <a:ext uri="{FF2B5EF4-FFF2-40B4-BE49-F238E27FC236}">
                <a16:creationId xmlns:a16="http://schemas.microsoft.com/office/drawing/2014/main" id="{6DA9B526-B7E7-D5F4-1ACB-A24CEB7F5E67}"/>
              </a:ext>
            </a:extLst>
          </p:cNvPr>
          <p:cNvSpPr/>
          <p:nvPr/>
        </p:nvSpPr>
        <p:spPr>
          <a:xfrm>
            <a:off x="7333016" y="4342406"/>
            <a:ext cx="2482103"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100"/>
              <a:t>Test support and qualification</a:t>
            </a:r>
          </a:p>
        </p:txBody>
      </p:sp>
      <p:sp>
        <p:nvSpPr>
          <p:cNvPr id="29" name="Rectangle 28">
            <a:extLst>
              <a:ext uri="{FF2B5EF4-FFF2-40B4-BE49-F238E27FC236}">
                <a16:creationId xmlns:a16="http://schemas.microsoft.com/office/drawing/2014/main" id="{A732F308-5A49-651B-74BE-7400E1F4B465}"/>
              </a:ext>
            </a:extLst>
          </p:cNvPr>
          <p:cNvSpPr/>
          <p:nvPr/>
        </p:nvSpPr>
        <p:spPr>
          <a:xfrm rot="5400000">
            <a:off x="8770430" y="3709614"/>
            <a:ext cx="2801097" cy="210158"/>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600"/>
              <a:t>Go Live</a:t>
            </a:r>
          </a:p>
        </p:txBody>
      </p:sp>
      <p:sp>
        <p:nvSpPr>
          <p:cNvPr id="30" name="Rectangle 29">
            <a:extLst>
              <a:ext uri="{FF2B5EF4-FFF2-40B4-BE49-F238E27FC236}">
                <a16:creationId xmlns:a16="http://schemas.microsoft.com/office/drawing/2014/main" id="{160205A9-C354-2596-3D6E-568166B32369}"/>
              </a:ext>
            </a:extLst>
          </p:cNvPr>
          <p:cNvSpPr/>
          <p:nvPr/>
        </p:nvSpPr>
        <p:spPr>
          <a:xfrm>
            <a:off x="10319416" y="4768709"/>
            <a:ext cx="1450663"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100"/>
              <a:t>After care</a:t>
            </a:r>
          </a:p>
        </p:txBody>
      </p:sp>
      <p:sp>
        <p:nvSpPr>
          <p:cNvPr id="6" name="Rectangle 14">
            <a:extLst>
              <a:ext uri="{FF2B5EF4-FFF2-40B4-BE49-F238E27FC236}">
                <a16:creationId xmlns:a16="http://schemas.microsoft.com/office/drawing/2014/main" id="{03724391-F6D2-CC82-3F9C-05B4CA07EB9E}"/>
              </a:ext>
            </a:extLst>
          </p:cNvPr>
          <p:cNvSpPr/>
          <p:nvPr/>
        </p:nvSpPr>
        <p:spPr>
          <a:xfrm>
            <a:off x="7323872" y="2404016"/>
            <a:ext cx="2491247" cy="299945"/>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1200"/>
              <a:t>Settlement price determination</a:t>
            </a:r>
          </a:p>
        </p:txBody>
      </p:sp>
      <p:sp>
        <p:nvSpPr>
          <p:cNvPr id="7" name="Text Placeholder 4">
            <a:extLst>
              <a:ext uri="{FF2B5EF4-FFF2-40B4-BE49-F238E27FC236}">
                <a16:creationId xmlns:a16="http://schemas.microsoft.com/office/drawing/2014/main" id="{94BE00E1-1AF4-C2DE-FAA5-F6F1B9ACD21F}"/>
              </a:ext>
            </a:extLst>
          </p:cNvPr>
          <p:cNvSpPr txBox="1">
            <a:spLocks/>
          </p:cNvSpPr>
          <p:nvPr/>
        </p:nvSpPr>
        <p:spPr>
          <a:xfrm>
            <a:off x="702620" y="1815830"/>
            <a:ext cx="3588544" cy="4324843"/>
          </a:xfrm>
          <a:prstGeom prst="rect">
            <a:avLst/>
          </a:prstGeom>
        </p:spPr>
        <p:txBody>
          <a:bodyPr vert="horz" lIns="91440" tIns="45720" rIns="9144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1800"/>
              <a:t>TenneT Test and Qualification plan will be published at end Q1</a:t>
            </a:r>
          </a:p>
          <a:p>
            <a:pPr algn="l"/>
            <a:r>
              <a:rPr lang="en-GB" sz="1800"/>
              <a:t>Intended qualification requirement suppliers: only qualify for applicable portfolio</a:t>
            </a:r>
            <a:br>
              <a:rPr lang="en-GB" sz="1800"/>
            </a:br>
            <a:r>
              <a:rPr lang="en-GB" sz="1800"/>
              <a:t>(KV and/or GV)</a:t>
            </a:r>
          </a:p>
          <a:p>
            <a:pPr algn="l"/>
            <a:r>
              <a:rPr lang="en-GB" sz="1800"/>
              <a:t>Completion of qualification is not a requirement for participating in the MFFBAS GAT, but connectivity with TQF is necessary</a:t>
            </a:r>
          </a:p>
          <a:p>
            <a:pPr algn="l"/>
            <a:r>
              <a:rPr lang="en-GB" sz="1800"/>
              <a:t>Parties can primarily test and qualify autonomously</a:t>
            </a:r>
          </a:p>
          <a:p>
            <a:pPr algn="l"/>
            <a:r>
              <a:rPr lang="en-GB" sz="1800"/>
              <a:t>Basic test support is only provided after registration (time slots), on a </a:t>
            </a:r>
            <a:r>
              <a:rPr lang="en-GB" sz="1800" i="1"/>
              <a:t>full = full basis</a:t>
            </a:r>
          </a:p>
        </p:txBody>
      </p:sp>
      <p:grpSp>
        <p:nvGrpSpPr>
          <p:cNvPr id="40" name="Groep 39">
            <a:extLst>
              <a:ext uri="{FF2B5EF4-FFF2-40B4-BE49-F238E27FC236}">
                <a16:creationId xmlns:a16="http://schemas.microsoft.com/office/drawing/2014/main" id="{80ABFEFB-C987-513C-C713-7AA203A69908}"/>
              </a:ext>
            </a:extLst>
          </p:cNvPr>
          <p:cNvGrpSpPr/>
          <p:nvPr/>
        </p:nvGrpSpPr>
        <p:grpSpPr>
          <a:xfrm>
            <a:off x="7331375" y="3497330"/>
            <a:ext cx="2482103" cy="845076"/>
            <a:chOff x="7328443" y="5287990"/>
            <a:chExt cx="2482103" cy="845076"/>
          </a:xfrm>
        </p:grpSpPr>
        <p:sp>
          <p:nvSpPr>
            <p:cNvPr id="39" name="Rectangle 20">
              <a:extLst>
                <a:ext uri="{FF2B5EF4-FFF2-40B4-BE49-F238E27FC236}">
                  <a16:creationId xmlns:a16="http://schemas.microsoft.com/office/drawing/2014/main" id="{9C289ED4-DDD9-83EB-6A7B-2B838A9BFCC1}"/>
                </a:ext>
              </a:extLst>
            </p:cNvPr>
            <p:cNvSpPr/>
            <p:nvPr/>
          </p:nvSpPr>
          <p:spPr>
            <a:xfrm>
              <a:off x="7328443" y="5288583"/>
              <a:ext cx="2482103" cy="844483"/>
            </a:xfrm>
            <a:prstGeom prst="rect">
              <a:avLst/>
            </a:prstGeom>
            <a:solidFill>
              <a:schemeClr val="accent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NL" sz="1050" err="1"/>
            </a:p>
          </p:txBody>
        </p:sp>
        <p:sp>
          <p:nvSpPr>
            <p:cNvPr id="27" name="Rectangle 25">
              <a:extLst>
                <a:ext uri="{FF2B5EF4-FFF2-40B4-BE49-F238E27FC236}">
                  <a16:creationId xmlns:a16="http://schemas.microsoft.com/office/drawing/2014/main" id="{B25AFBFF-6C8E-B339-BCE5-6DA3CC42B9AA}"/>
                </a:ext>
              </a:extLst>
            </p:cNvPr>
            <p:cNvSpPr/>
            <p:nvPr/>
          </p:nvSpPr>
          <p:spPr>
            <a:xfrm>
              <a:off x="7331374" y="5287990"/>
              <a:ext cx="967035" cy="328981"/>
            </a:xfrm>
            <a:prstGeom prst="rect">
              <a:avLst/>
            </a:prstGeom>
            <a:solidFill>
              <a:schemeClr val="accent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a:t>1. Q-SOs</a:t>
              </a:r>
            </a:p>
          </p:txBody>
        </p:sp>
        <p:sp>
          <p:nvSpPr>
            <p:cNvPr id="34" name="Rectangle 17">
              <a:extLst>
                <a:ext uri="{FF2B5EF4-FFF2-40B4-BE49-F238E27FC236}">
                  <a16:creationId xmlns:a16="http://schemas.microsoft.com/office/drawing/2014/main" id="{DD2783EE-4A37-8D69-C1E2-DE9422418BF3}"/>
                </a:ext>
              </a:extLst>
            </p:cNvPr>
            <p:cNvSpPr/>
            <p:nvPr/>
          </p:nvSpPr>
          <p:spPr>
            <a:xfrm>
              <a:off x="7686273" y="5546037"/>
              <a:ext cx="1766442" cy="328981"/>
            </a:xfrm>
            <a:prstGeom prst="rect">
              <a:avLst/>
            </a:prstGeom>
            <a:solidFill>
              <a:schemeClr val="accent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400" i="1"/>
                <a:t>2. Q-BRPs &amp; T-MRPs</a:t>
              </a:r>
            </a:p>
          </p:txBody>
        </p:sp>
        <p:sp>
          <p:nvSpPr>
            <p:cNvPr id="37" name="Rectangle 19">
              <a:extLst>
                <a:ext uri="{FF2B5EF4-FFF2-40B4-BE49-F238E27FC236}">
                  <a16:creationId xmlns:a16="http://schemas.microsoft.com/office/drawing/2014/main" id="{9D2DFE89-258C-F37A-A11C-4E7047C7C8B1}"/>
                </a:ext>
              </a:extLst>
            </p:cNvPr>
            <p:cNvSpPr/>
            <p:nvPr/>
          </p:nvSpPr>
          <p:spPr>
            <a:xfrm>
              <a:off x="8777274" y="5801117"/>
              <a:ext cx="1033081" cy="328981"/>
            </a:xfrm>
            <a:prstGeom prst="rect">
              <a:avLst/>
            </a:prstGeom>
            <a:solidFill>
              <a:schemeClr val="accent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400" i="1"/>
                <a:t>3. Q-SUPs</a:t>
              </a:r>
            </a:p>
          </p:txBody>
        </p:sp>
      </p:grpSp>
      <p:sp>
        <p:nvSpPr>
          <p:cNvPr id="41" name="TextBox 55">
            <a:extLst>
              <a:ext uri="{FF2B5EF4-FFF2-40B4-BE49-F238E27FC236}">
                <a16:creationId xmlns:a16="http://schemas.microsoft.com/office/drawing/2014/main" id="{3BB4CBE9-2A73-34C5-F1BA-093E9A5EDF0F}"/>
              </a:ext>
            </a:extLst>
          </p:cNvPr>
          <p:cNvSpPr txBox="1"/>
          <p:nvPr/>
        </p:nvSpPr>
        <p:spPr>
          <a:xfrm>
            <a:off x="5641370" y="5448782"/>
            <a:ext cx="5948887" cy="1015663"/>
          </a:xfrm>
          <a:prstGeom prst="rect">
            <a:avLst/>
          </a:prstGeom>
          <a:noFill/>
        </p:spPr>
        <p:txBody>
          <a:bodyPr wrap="square" rtlCol="0">
            <a:spAutoFit/>
          </a:bodyPr>
          <a:lstStyle/>
          <a:p>
            <a:pPr algn="l"/>
            <a:r>
              <a:rPr lang="en-GB" sz="1200" b="1"/>
              <a:t>In accordance with Net code 13.33:</a:t>
            </a:r>
          </a:p>
          <a:p>
            <a:r>
              <a:rPr lang="en-GB" sz="1200"/>
              <a:t>‘</a:t>
            </a:r>
            <a:r>
              <a:rPr lang="en-GB" sz="1200" i="1"/>
              <a:t>Users of the central communication system are only permitted to exchange notifications if the users in question possess a test certificate, which has been issued by the system operator of the national high-voltage grid, for every exchanged notification. The certificate is valid for a maximum of 12 months.‘</a:t>
            </a:r>
          </a:p>
        </p:txBody>
      </p:sp>
      <p:sp>
        <p:nvSpPr>
          <p:cNvPr id="42" name="Rechthoek 41">
            <a:extLst>
              <a:ext uri="{FF2B5EF4-FFF2-40B4-BE49-F238E27FC236}">
                <a16:creationId xmlns:a16="http://schemas.microsoft.com/office/drawing/2014/main" id="{1269E265-4FEC-CD0B-1A7B-0A0121EDC996}"/>
              </a:ext>
            </a:extLst>
          </p:cNvPr>
          <p:cNvSpPr/>
          <p:nvPr/>
        </p:nvSpPr>
        <p:spPr>
          <a:xfrm>
            <a:off x="5931017" y="168003"/>
            <a:ext cx="6033409" cy="95921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b="1"/>
              <a:t>Tip for SO, BRP and MRP:</a:t>
            </a:r>
          </a:p>
          <a:p>
            <a:pPr marL="285750" indent="-285750">
              <a:buFont typeface="Arial" panose="020B0604020202020204" pitchFamily="34" charset="0"/>
              <a:buChar char="•"/>
            </a:pPr>
            <a:r>
              <a:rPr lang="en-GB"/>
              <a:t>Check whether you can still access the TQF environment, deliver renewed questionnaire and certificates if necessary</a:t>
            </a:r>
          </a:p>
        </p:txBody>
      </p:sp>
      <p:sp>
        <p:nvSpPr>
          <p:cNvPr id="22" name="Titel 1">
            <a:extLst>
              <a:ext uri="{FF2B5EF4-FFF2-40B4-BE49-F238E27FC236}">
                <a16:creationId xmlns:a16="http://schemas.microsoft.com/office/drawing/2014/main" id="{913D7F16-34A8-055F-19E2-AB53750E1283}"/>
              </a:ext>
            </a:extLst>
          </p:cNvPr>
          <p:cNvSpPr>
            <a:spLocks noGrp="1"/>
          </p:cNvSpPr>
          <p:nvPr>
            <p:ph type="title"/>
          </p:nvPr>
        </p:nvSpPr>
        <p:spPr>
          <a:xfrm>
            <a:off x="792631" y="791490"/>
            <a:ext cx="10031888" cy="432000"/>
          </a:xfrm>
        </p:spPr>
        <p:txBody>
          <a:bodyPr>
            <a:noAutofit/>
          </a:bodyPr>
          <a:lstStyle/>
          <a:p>
            <a:r>
              <a:rPr lang="en-GB">
                <a:solidFill>
                  <a:schemeClr val="accent1"/>
                </a:solidFill>
              </a:rPr>
              <a:t>Planning</a:t>
            </a:r>
          </a:p>
        </p:txBody>
      </p:sp>
      <p:sp>
        <p:nvSpPr>
          <p:cNvPr id="31" name="Tijdelijke aanduiding voor tekst 3">
            <a:extLst>
              <a:ext uri="{FF2B5EF4-FFF2-40B4-BE49-F238E27FC236}">
                <a16:creationId xmlns:a16="http://schemas.microsoft.com/office/drawing/2014/main" id="{580AB1D0-6516-B005-32E5-1C30A00480BD}"/>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Parallel flows</a:t>
            </a:r>
          </a:p>
        </p:txBody>
      </p:sp>
    </p:spTree>
    <p:custDataLst>
      <p:tags r:id="rId1"/>
    </p:custDataLst>
    <p:extLst>
      <p:ext uri="{BB962C8B-B14F-4D97-AF65-F5344CB8AC3E}">
        <p14:creationId xmlns:p14="http://schemas.microsoft.com/office/powerpoint/2010/main" val="215093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D69A8D0D-4417-B18C-94C4-647DFE41E5DD}"/>
              </a:ext>
            </a:extLst>
          </p:cNvPr>
          <p:cNvSpPr>
            <a:spLocks noGrp="1"/>
          </p:cNvSpPr>
          <p:nvPr>
            <p:ph type="sldNum" sz="quarter" idx="15"/>
          </p:nvPr>
        </p:nvSpPr>
        <p:spPr/>
        <p:txBody>
          <a:bodyPr/>
          <a:lstStyle/>
          <a:p>
            <a:fld id="{12E7EA47-C16F-484F-9C0D-C4523DDA169C}" type="slidenum">
              <a:rPr lang="en-GB" smtClean="0"/>
              <a:pPr/>
              <a:t>50</a:t>
            </a:fld>
            <a:endParaRPr lang="en-GB"/>
          </a:p>
        </p:txBody>
      </p:sp>
      <p:sp>
        <p:nvSpPr>
          <p:cNvPr id="6" name="Tekstvak 5">
            <a:extLst>
              <a:ext uri="{FF2B5EF4-FFF2-40B4-BE49-F238E27FC236}">
                <a16:creationId xmlns:a16="http://schemas.microsoft.com/office/drawing/2014/main" id="{9FDFE236-AF79-837D-2309-EBE4FD284248}"/>
              </a:ext>
            </a:extLst>
          </p:cNvPr>
          <p:cNvSpPr txBox="1"/>
          <p:nvPr/>
        </p:nvSpPr>
        <p:spPr>
          <a:xfrm>
            <a:off x="792631" y="1678740"/>
            <a:ext cx="9826514" cy="2677656"/>
          </a:xfrm>
          <a:prstGeom prst="rect">
            <a:avLst/>
          </a:prstGeom>
          <a:noFill/>
        </p:spPr>
        <p:txBody>
          <a:bodyPr wrap="square" rtlCol="0">
            <a:spAutoFit/>
          </a:bodyPr>
          <a:lstStyle/>
          <a:p>
            <a:pPr marL="285750" indent="-285750">
              <a:buFont typeface="Arial" panose="020B0604020202020204" pitchFamily="34" charset="0"/>
              <a:buChar char="•"/>
            </a:pPr>
            <a:r>
              <a:rPr lang="en-GB" sz="2800"/>
              <a:t>Now: pre-registration via TenneTCCC@tennet.eu </a:t>
            </a:r>
          </a:p>
          <a:p>
            <a:pPr marL="285750" indent="-285750">
              <a:buFont typeface="Arial" panose="020B0604020202020204" pitchFamily="34" charset="0"/>
              <a:buChar char="•"/>
            </a:pPr>
            <a:r>
              <a:rPr lang="en-GB" sz="2800"/>
              <a:t>March: fill in questionnaire and supply certificates (MyTenneT)</a:t>
            </a:r>
          </a:p>
          <a:p>
            <a:pPr marL="285750" indent="-285750">
              <a:buFont typeface="Arial" panose="020B0604020202020204" pitchFamily="34" charset="0"/>
              <a:buChar char="•"/>
            </a:pPr>
            <a:r>
              <a:rPr lang="en-GB" sz="2800"/>
              <a:t>Q2: realise connectivity with MMC-hub on TQF</a:t>
            </a:r>
          </a:p>
          <a:p>
            <a:pPr marL="285750" indent="-285750">
              <a:buFont typeface="Arial" panose="020B0604020202020204" pitchFamily="34" charset="0"/>
              <a:buChar char="•"/>
            </a:pPr>
            <a:r>
              <a:rPr lang="en-GB" sz="2800"/>
              <a:t>Q3/Q4: functional tests and qualification</a:t>
            </a:r>
          </a:p>
          <a:p>
            <a:pPr marL="285750" indent="-285750">
              <a:buFont typeface="Arial" panose="020B0604020202020204" pitchFamily="34" charset="0"/>
              <a:buChar char="•"/>
            </a:pPr>
            <a:r>
              <a:rPr lang="en-GB" sz="2800"/>
              <a:t>01-01-2025: go live!</a:t>
            </a:r>
          </a:p>
        </p:txBody>
      </p:sp>
      <p:sp>
        <p:nvSpPr>
          <p:cNvPr id="7" name="Titel 1">
            <a:extLst>
              <a:ext uri="{FF2B5EF4-FFF2-40B4-BE49-F238E27FC236}">
                <a16:creationId xmlns:a16="http://schemas.microsoft.com/office/drawing/2014/main" id="{09A6ED51-BE91-122D-E822-5B2E1E88BE5D}"/>
              </a:ext>
            </a:extLst>
          </p:cNvPr>
          <p:cNvSpPr>
            <a:spLocks noGrp="1"/>
          </p:cNvSpPr>
          <p:nvPr>
            <p:ph type="title"/>
          </p:nvPr>
        </p:nvSpPr>
        <p:spPr>
          <a:xfrm>
            <a:off x="792631" y="791490"/>
            <a:ext cx="10031888" cy="432000"/>
          </a:xfrm>
        </p:spPr>
        <p:txBody>
          <a:bodyPr>
            <a:noAutofit/>
          </a:bodyPr>
          <a:lstStyle/>
          <a:p>
            <a:r>
              <a:rPr lang="en-GB">
                <a:solidFill>
                  <a:schemeClr val="accent1"/>
                </a:solidFill>
              </a:rPr>
              <a:t>Acceptance plan suppliers</a:t>
            </a:r>
          </a:p>
        </p:txBody>
      </p:sp>
      <p:sp>
        <p:nvSpPr>
          <p:cNvPr id="8" name="Tijdelijke aanduiding voor tekst 3">
            <a:extLst>
              <a:ext uri="{FF2B5EF4-FFF2-40B4-BE49-F238E27FC236}">
                <a16:creationId xmlns:a16="http://schemas.microsoft.com/office/drawing/2014/main" id="{5DF8743C-F6D2-26D1-35C8-15722F868DDA}"/>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A timely start will help to avoid a lot of stress</a:t>
            </a:r>
          </a:p>
          <a:p>
            <a:pPr marL="0" indent="0">
              <a:buNone/>
            </a:pPr>
            <a:endParaRPr lang="nl-NL" sz="2400"/>
          </a:p>
        </p:txBody>
      </p:sp>
      <p:sp>
        <p:nvSpPr>
          <p:cNvPr id="9" name="Rechthoek 8">
            <a:extLst>
              <a:ext uri="{FF2B5EF4-FFF2-40B4-BE49-F238E27FC236}">
                <a16:creationId xmlns:a16="http://schemas.microsoft.com/office/drawing/2014/main" id="{8D2F68FC-90C5-9644-3280-E740DF110604}"/>
              </a:ext>
            </a:extLst>
          </p:cNvPr>
          <p:cNvSpPr/>
          <p:nvPr/>
        </p:nvSpPr>
        <p:spPr>
          <a:xfrm>
            <a:off x="4867564" y="4788396"/>
            <a:ext cx="7180753" cy="95921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b="1" dirty="0"/>
              <a:t>Access to </a:t>
            </a:r>
            <a:r>
              <a:rPr lang="en-GB" b="1" dirty="0" err="1"/>
              <a:t>MyTenneT</a:t>
            </a:r>
            <a:endParaRPr lang="en-GB" b="1" dirty="0"/>
          </a:p>
          <a:p>
            <a:r>
              <a:rPr lang="en-GB" dirty="0"/>
              <a:t>You will be able to access </a:t>
            </a:r>
            <a:r>
              <a:rPr lang="en-GB" dirty="0" err="1"/>
              <a:t>MyTenneT</a:t>
            </a:r>
            <a:r>
              <a:rPr lang="en-GB" dirty="0"/>
              <a:t> after pre-registration. All registered SUPs will have access as soon as documentation is available (mid-February)</a:t>
            </a:r>
          </a:p>
        </p:txBody>
      </p:sp>
    </p:spTree>
    <p:extLst>
      <p:ext uri="{BB962C8B-B14F-4D97-AF65-F5344CB8AC3E}">
        <p14:creationId xmlns:p14="http://schemas.microsoft.com/office/powerpoint/2010/main" val="2131429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D69A8D0D-4417-B18C-94C4-647DFE41E5DD}"/>
              </a:ext>
            </a:extLst>
          </p:cNvPr>
          <p:cNvSpPr>
            <a:spLocks noGrp="1"/>
          </p:cNvSpPr>
          <p:nvPr>
            <p:ph type="sldNum" sz="quarter" idx="15"/>
          </p:nvPr>
        </p:nvSpPr>
        <p:spPr/>
        <p:txBody>
          <a:bodyPr/>
          <a:lstStyle/>
          <a:p>
            <a:fld id="{12E7EA47-C16F-484F-9C0D-C4523DDA169C}" type="slidenum">
              <a:rPr lang="en-GB" smtClean="0"/>
              <a:pPr/>
              <a:t>51</a:t>
            </a:fld>
            <a:endParaRPr lang="en-GB"/>
          </a:p>
        </p:txBody>
      </p:sp>
      <p:sp>
        <p:nvSpPr>
          <p:cNvPr id="6" name="Tekstvak 5">
            <a:extLst>
              <a:ext uri="{FF2B5EF4-FFF2-40B4-BE49-F238E27FC236}">
                <a16:creationId xmlns:a16="http://schemas.microsoft.com/office/drawing/2014/main" id="{9FDFE236-AF79-837D-2309-EBE4FD284248}"/>
              </a:ext>
            </a:extLst>
          </p:cNvPr>
          <p:cNvSpPr txBox="1"/>
          <p:nvPr/>
        </p:nvSpPr>
        <p:spPr>
          <a:xfrm>
            <a:off x="792631" y="1678740"/>
            <a:ext cx="9826514" cy="2677656"/>
          </a:xfrm>
          <a:prstGeom prst="rect">
            <a:avLst/>
          </a:prstGeom>
          <a:noFill/>
        </p:spPr>
        <p:txBody>
          <a:bodyPr wrap="square" rtlCol="0">
            <a:spAutoFit/>
          </a:bodyPr>
          <a:lstStyle/>
          <a:p>
            <a:pPr marL="285750" indent="-285750">
              <a:buFont typeface="Arial" panose="020B0604020202020204" pitchFamily="34" charset="0"/>
              <a:buChar char="•"/>
            </a:pPr>
            <a:r>
              <a:rPr lang="en-GB" sz="2800"/>
              <a:t>In time for June: check for access to the TQF environment, action if needed</a:t>
            </a:r>
          </a:p>
          <a:p>
            <a:pPr marL="285750" indent="-285750">
              <a:buFont typeface="Arial" panose="020B0604020202020204" pitchFamily="34" charset="0"/>
              <a:buChar char="•"/>
            </a:pPr>
            <a:r>
              <a:rPr lang="en-GB" sz="2800"/>
              <a:t>June: fill in questionnaire and possibly supply certificates (MyTenneT)</a:t>
            </a:r>
          </a:p>
          <a:p>
            <a:pPr marL="285750" indent="-285750">
              <a:buFont typeface="Arial" panose="020B0604020202020204" pitchFamily="34" charset="0"/>
              <a:buChar char="•"/>
            </a:pPr>
            <a:r>
              <a:rPr lang="en-GB" sz="2800"/>
              <a:t>Q3: functional tests and qualification</a:t>
            </a:r>
          </a:p>
          <a:p>
            <a:pPr marL="285750" indent="-285750">
              <a:buFont typeface="Arial" panose="020B0604020202020204" pitchFamily="34" charset="0"/>
              <a:buChar char="•"/>
            </a:pPr>
            <a:r>
              <a:rPr lang="en-GB" sz="2800"/>
              <a:t>01-01-2025: go live!</a:t>
            </a:r>
          </a:p>
        </p:txBody>
      </p:sp>
      <p:sp>
        <p:nvSpPr>
          <p:cNvPr id="7" name="Titel 1">
            <a:extLst>
              <a:ext uri="{FF2B5EF4-FFF2-40B4-BE49-F238E27FC236}">
                <a16:creationId xmlns:a16="http://schemas.microsoft.com/office/drawing/2014/main" id="{09A6ED51-BE91-122D-E822-5B2E1E88BE5D}"/>
              </a:ext>
            </a:extLst>
          </p:cNvPr>
          <p:cNvSpPr>
            <a:spLocks noGrp="1"/>
          </p:cNvSpPr>
          <p:nvPr>
            <p:ph type="title"/>
          </p:nvPr>
        </p:nvSpPr>
        <p:spPr>
          <a:xfrm>
            <a:off x="792631" y="791490"/>
            <a:ext cx="10031888" cy="432000"/>
          </a:xfrm>
        </p:spPr>
        <p:txBody>
          <a:bodyPr>
            <a:noAutofit/>
          </a:bodyPr>
          <a:lstStyle/>
          <a:p>
            <a:r>
              <a:rPr lang="en-GB">
                <a:solidFill>
                  <a:schemeClr val="accent1"/>
                </a:solidFill>
              </a:rPr>
              <a:t>Action plan SO, BRP and MRP</a:t>
            </a:r>
          </a:p>
        </p:txBody>
      </p:sp>
      <p:sp>
        <p:nvSpPr>
          <p:cNvPr id="8" name="Tijdelijke aanduiding voor tekst 3">
            <a:extLst>
              <a:ext uri="{FF2B5EF4-FFF2-40B4-BE49-F238E27FC236}">
                <a16:creationId xmlns:a16="http://schemas.microsoft.com/office/drawing/2014/main" id="{5DF8743C-F6D2-26D1-35C8-15722F868DDA}"/>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A timely start will help to avoid a lot of stress</a:t>
            </a:r>
          </a:p>
          <a:p>
            <a:pPr marL="0" indent="0">
              <a:buNone/>
            </a:pPr>
            <a:endParaRPr lang="nl-NL" sz="2400"/>
          </a:p>
        </p:txBody>
      </p:sp>
      <p:sp>
        <p:nvSpPr>
          <p:cNvPr id="9" name="Rechthoek 8">
            <a:extLst>
              <a:ext uri="{FF2B5EF4-FFF2-40B4-BE49-F238E27FC236}">
                <a16:creationId xmlns:a16="http://schemas.microsoft.com/office/drawing/2014/main" id="{8D2F68FC-90C5-9644-3280-E740DF110604}"/>
              </a:ext>
            </a:extLst>
          </p:cNvPr>
          <p:cNvSpPr/>
          <p:nvPr/>
        </p:nvSpPr>
        <p:spPr>
          <a:xfrm>
            <a:off x="5007007" y="4788396"/>
            <a:ext cx="7041310" cy="95921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b="1"/>
              <a:t>Opening registrations</a:t>
            </a:r>
          </a:p>
          <a:p>
            <a:r>
              <a:rPr lang="en-GB"/>
              <a:t>At the end of May, SO’s, BPR’s and MRP’s will be invited to start the testing and qualification process</a:t>
            </a:r>
          </a:p>
        </p:txBody>
      </p:sp>
    </p:spTree>
    <p:extLst>
      <p:ext uri="{BB962C8B-B14F-4D97-AF65-F5344CB8AC3E}">
        <p14:creationId xmlns:p14="http://schemas.microsoft.com/office/powerpoint/2010/main" val="1406839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D69A8D0D-4417-B18C-94C4-647DFE41E5DD}"/>
              </a:ext>
            </a:extLst>
          </p:cNvPr>
          <p:cNvSpPr>
            <a:spLocks noGrp="1"/>
          </p:cNvSpPr>
          <p:nvPr>
            <p:ph type="sldNum" sz="quarter" idx="15"/>
          </p:nvPr>
        </p:nvSpPr>
        <p:spPr/>
        <p:txBody>
          <a:bodyPr/>
          <a:lstStyle/>
          <a:p>
            <a:fld id="{12E7EA47-C16F-484F-9C0D-C4523DDA169C}" type="slidenum">
              <a:rPr lang="en-GB" smtClean="0"/>
              <a:pPr/>
              <a:t>52</a:t>
            </a:fld>
            <a:endParaRPr lang="en-GB"/>
          </a:p>
        </p:txBody>
      </p:sp>
      <p:sp>
        <p:nvSpPr>
          <p:cNvPr id="6" name="Tekstvak 5">
            <a:extLst>
              <a:ext uri="{FF2B5EF4-FFF2-40B4-BE49-F238E27FC236}">
                <a16:creationId xmlns:a16="http://schemas.microsoft.com/office/drawing/2014/main" id="{9FDFE236-AF79-837D-2309-EBE4FD284248}"/>
              </a:ext>
            </a:extLst>
          </p:cNvPr>
          <p:cNvSpPr txBox="1"/>
          <p:nvPr/>
        </p:nvSpPr>
        <p:spPr>
          <a:xfrm>
            <a:off x="792631" y="1358200"/>
            <a:ext cx="9826514" cy="4708981"/>
          </a:xfrm>
          <a:prstGeom prst="rect">
            <a:avLst/>
          </a:prstGeom>
          <a:noFill/>
        </p:spPr>
        <p:txBody>
          <a:bodyPr wrap="square" rtlCol="0">
            <a:spAutoFit/>
          </a:bodyPr>
          <a:lstStyle/>
          <a:p>
            <a:pPr marL="285750" indent="-285750">
              <a:buFont typeface="Arial" panose="020B0604020202020204" pitchFamily="34" charset="0"/>
              <a:buChar char="•"/>
            </a:pPr>
            <a:r>
              <a:rPr lang="en-GB" sz="2400"/>
              <a:t>Market parties can test and qualify autonomously, but TenneT must take care of configuration on the MMC-hub. This will take place on a first come first serve basis.</a:t>
            </a:r>
          </a:p>
          <a:p>
            <a:endParaRPr lang="nl-NL" sz="1000"/>
          </a:p>
          <a:p>
            <a:pPr marL="285750" indent="-285750">
              <a:buFont typeface="Arial" panose="020B0604020202020204" pitchFamily="34" charset="0"/>
              <a:buChar char="•"/>
            </a:pPr>
            <a:r>
              <a:rPr lang="en-GB" sz="2400"/>
              <a:t>Once you have completed the various qualification scenarios, you must inform TenneT about the Correlation ID’s of the concerned tests. Qualification will be approved after a check has been carried out</a:t>
            </a:r>
          </a:p>
          <a:p>
            <a:endParaRPr lang="nl-NL" sz="1000"/>
          </a:p>
          <a:p>
            <a:pPr marL="285750" indent="-285750">
              <a:buFont typeface="Arial" panose="020B0604020202020204" pitchFamily="34" charset="0"/>
              <a:buChar char="•"/>
            </a:pPr>
            <a:r>
              <a:rPr lang="en-GB" sz="2400"/>
              <a:t>Support by TenneT employees is basic, but enough to effectively complete testing and qualification, for instance:</a:t>
            </a:r>
          </a:p>
          <a:p>
            <a:pPr marL="742950" lvl="1" indent="-285750">
              <a:buFont typeface="Arial" panose="020B0604020202020204" pitchFamily="34" charset="0"/>
              <a:buChar char="•"/>
            </a:pPr>
            <a:r>
              <a:rPr lang="en-GB" i="1"/>
              <a:t>Configuration and installation certificates</a:t>
            </a:r>
          </a:p>
          <a:p>
            <a:pPr marL="742950" lvl="1" indent="-285750">
              <a:buFont typeface="Arial" panose="020B0604020202020204" pitchFamily="34" charset="0"/>
              <a:buChar char="•"/>
            </a:pPr>
            <a:r>
              <a:rPr lang="en-GB" i="1"/>
              <a:t>Continuous improvement of documentation and FAQ’s based on questions from market parties</a:t>
            </a:r>
          </a:p>
          <a:p>
            <a:pPr marL="742950" lvl="1" indent="-285750">
              <a:buFont typeface="Arial" panose="020B0604020202020204" pitchFamily="34" charset="0"/>
              <a:buChar char="•"/>
            </a:pPr>
            <a:r>
              <a:rPr lang="en-GB" i="1"/>
              <a:t>Basic support for debugging the interface and referral to the appropriate FAQ</a:t>
            </a:r>
          </a:p>
          <a:p>
            <a:endParaRPr lang="nl-NL" sz="1000"/>
          </a:p>
          <a:p>
            <a:pPr marL="285750" indent="-285750">
              <a:buFont typeface="Arial" panose="020B0604020202020204" pitchFamily="34" charset="0"/>
              <a:buChar char="•"/>
            </a:pPr>
            <a:r>
              <a:rPr lang="en-GB" sz="2400"/>
              <a:t>Support is only provided after registration for support time slots</a:t>
            </a:r>
          </a:p>
        </p:txBody>
      </p:sp>
      <p:sp>
        <p:nvSpPr>
          <p:cNvPr id="7" name="Titel 1">
            <a:extLst>
              <a:ext uri="{FF2B5EF4-FFF2-40B4-BE49-F238E27FC236}">
                <a16:creationId xmlns:a16="http://schemas.microsoft.com/office/drawing/2014/main" id="{EF66F839-33B3-59F0-2122-1944C1C9ADE3}"/>
              </a:ext>
            </a:extLst>
          </p:cNvPr>
          <p:cNvSpPr>
            <a:spLocks noGrp="1"/>
          </p:cNvSpPr>
          <p:nvPr>
            <p:ph type="title"/>
          </p:nvPr>
        </p:nvSpPr>
        <p:spPr>
          <a:xfrm>
            <a:off x="792631" y="791490"/>
            <a:ext cx="10031888" cy="432000"/>
          </a:xfrm>
        </p:spPr>
        <p:txBody>
          <a:bodyPr>
            <a:noAutofit/>
          </a:bodyPr>
          <a:lstStyle/>
          <a:p>
            <a:r>
              <a:rPr lang="en-GB">
                <a:solidFill>
                  <a:schemeClr val="accent1"/>
                </a:solidFill>
              </a:rPr>
              <a:t>Focus points</a:t>
            </a:r>
          </a:p>
        </p:txBody>
      </p:sp>
    </p:spTree>
    <p:extLst>
      <p:ext uri="{BB962C8B-B14F-4D97-AF65-F5344CB8AC3E}">
        <p14:creationId xmlns:p14="http://schemas.microsoft.com/office/powerpoint/2010/main" val="2498104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FCF10-26A6-B2D3-ACD2-406EF39ED18F}"/>
              </a:ext>
            </a:extLst>
          </p:cNvPr>
          <p:cNvSpPr>
            <a:spLocks noGrp="1"/>
          </p:cNvSpPr>
          <p:nvPr>
            <p:ph type="ctrTitle"/>
          </p:nvPr>
        </p:nvSpPr>
        <p:spPr/>
        <p:txBody>
          <a:bodyPr/>
          <a:lstStyle/>
          <a:p>
            <a:r>
              <a:rPr lang="en-GB" sz="4400"/>
              <a:t>Qualification EDSN</a:t>
            </a:r>
            <a:br>
              <a:rPr lang="en-GB"/>
            </a:br>
            <a:br>
              <a:rPr lang="en-GB"/>
            </a:br>
            <a:r>
              <a:rPr lang="en-GB" sz="2400"/>
              <a:t>Frans Willem Strabucchi </a:t>
            </a:r>
          </a:p>
        </p:txBody>
      </p:sp>
    </p:spTree>
    <p:extLst>
      <p:ext uri="{BB962C8B-B14F-4D97-AF65-F5344CB8AC3E}">
        <p14:creationId xmlns:p14="http://schemas.microsoft.com/office/powerpoint/2010/main" val="8196643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a:xfrm>
            <a:off x="1106261" y="1122362"/>
            <a:ext cx="9979479" cy="3449637"/>
          </a:xfrm>
        </p:spPr>
        <p:txBody>
          <a:bodyPr>
            <a:normAutofit fontScale="90000"/>
          </a:bodyPr>
          <a:lstStyle/>
          <a:p>
            <a:r>
              <a:rPr lang="en-GB"/>
              <a:t>Qualification </a:t>
            </a:r>
            <a:br>
              <a:rPr lang="en-GB"/>
            </a:br>
            <a:r>
              <a:rPr lang="en-GB"/>
              <a:t>collection-settlement request notification (VVV) </a:t>
            </a:r>
            <a:br>
              <a:rPr lang="en-GB"/>
            </a:br>
            <a:r>
              <a:rPr lang="en-GB" sz="6700" i="1"/>
              <a:t>IC252</a:t>
            </a:r>
            <a:br>
              <a:rPr lang="en-GB"/>
            </a:br>
            <a:r>
              <a:rPr lang="en-GB" sz="2000"/>
              <a:t>Qualification concerning </a:t>
            </a:r>
            <a:r>
              <a:rPr lang="en-GB" sz="1800">
                <a:effectLst/>
                <a:latin typeface="Aptos" panose="020B0004020202020204" pitchFamily="34" charset="0"/>
                <a:ea typeface="Times New Roman" panose="02020603050405020304" pitchFamily="18" charset="0"/>
                <a:cs typeface="Calibri" panose="020F0502020204030204" pitchFamily="34" charset="0"/>
              </a:rPr>
              <a:t>VVV </a:t>
            </a:r>
            <a:r>
              <a:rPr lang="en-GB" sz="2000"/>
              <a:t>for SUP, TSO, CDSO</a:t>
            </a:r>
          </a:p>
        </p:txBody>
      </p:sp>
      <p:sp>
        <p:nvSpPr>
          <p:cNvPr id="4" name="Tijdelijke aanduiding voor dianummer 3">
            <a:extLst>
              <a:ext uri="{FF2B5EF4-FFF2-40B4-BE49-F238E27FC236}">
                <a16:creationId xmlns:a16="http://schemas.microsoft.com/office/drawing/2014/main" id="{E9771D35-4783-3931-5E18-A5BDA81CF4FA}"/>
              </a:ext>
            </a:extLst>
          </p:cNvPr>
          <p:cNvSpPr>
            <a:spLocks noGrp="1"/>
          </p:cNvSpPr>
          <p:nvPr>
            <p:ph type="sldNum" sz="quarter" idx="12"/>
          </p:nvPr>
        </p:nvSpPr>
        <p:spPr/>
        <p:txBody>
          <a:bodyPr/>
          <a:lstStyle/>
          <a:p>
            <a:fld id="{6054F54E-B765-BA4C-B13B-E9FB5CE61C5D}" type="slidenum">
              <a:rPr lang="nl-NL" smtClean="0"/>
              <a:t>54</a:t>
            </a:fld>
            <a:endParaRPr lang="nl-NL"/>
          </a:p>
        </p:txBody>
      </p:sp>
    </p:spTree>
    <p:extLst>
      <p:ext uri="{BB962C8B-B14F-4D97-AF65-F5344CB8AC3E}">
        <p14:creationId xmlns:p14="http://schemas.microsoft.com/office/powerpoint/2010/main" val="14367853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D75C9C7-4BF9-426E-DE0B-FDA5FB3C8A74}"/>
              </a:ext>
            </a:extLst>
          </p:cNvPr>
          <p:cNvSpPr>
            <a:spLocks noGrp="1"/>
          </p:cNvSpPr>
          <p:nvPr>
            <p:ph idx="1"/>
          </p:nvPr>
        </p:nvSpPr>
        <p:spPr>
          <a:xfrm>
            <a:off x="838200" y="1825626"/>
            <a:ext cx="10515600" cy="4240884"/>
          </a:xfrm>
        </p:spPr>
        <p:txBody>
          <a:bodyPr>
            <a:normAutofit fontScale="92500" lnSpcReduction="10000"/>
          </a:bodyPr>
          <a:lstStyle/>
          <a:p>
            <a:r>
              <a:rPr lang="en-GB" sz="1900">
                <a:effectLst/>
                <a:latin typeface="Calibri" panose="020F0502020204030204" pitchFamily="34" charset="0"/>
                <a:ea typeface="Times New Roman" panose="02020603050405020304" pitchFamily="18" charset="0"/>
              </a:rPr>
              <a:t>Many market parties have to qualify for the newly introduced VVV notifications. Strict agreements are needed to make sure that this process flows smoothly:</a:t>
            </a:r>
          </a:p>
          <a:p>
            <a:pPr lvl="1"/>
            <a:r>
              <a:rPr lang="en-GB" sz="1900">
                <a:latin typeface="Calibri" panose="020F0502020204030204" pitchFamily="34" charset="0"/>
                <a:ea typeface="Times New Roman" panose="02020603050405020304" pitchFamily="18" charset="0"/>
              </a:rPr>
              <a:t>All parties that want to use the new automated notification flows via MES (Message Exchange Service – successor of PUD: Portal Exchange Service) </a:t>
            </a:r>
            <a:r>
              <a:rPr lang="en-GB" sz="1900">
                <a:effectLst/>
                <a:latin typeface="Calibri" panose="020F0502020204030204" pitchFamily="34" charset="0"/>
                <a:ea typeface="Times New Roman" panose="02020603050405020304" pitchFamily="18" charset="0"/>
              </a:rPr>
              <a:t>must qualify for this with EDSN </a:t>
            </a:r>
          </a:p>
          <a:p>
            <a:pPr lvl="1"/>
            <a:r>
              <a:rPr lang="en-GB" sz="1900">
                <a:effectLst/>
                <a:latin typeface="Calibri" panose="020F0502020204030204" pitchFamily="34" charset="0"/>
                <a:ea typeface="Times New Roman" panose="02020603050405020304" pitchFamily="18" charset="0"/>
              </a:rPr>
              <a:t>This involves three logical steps that parties can actually carry out one after the other:</a:t>
            </a:r>
          </a:p>
          <a:p>
            <a:pPr marL="1257300" lvl="2" indent="-342900">
              <a:buFont typeface="+mj-lt"/>
              <a:buAutoNum type="arabicPeriod"/>
            </a:pPr>
            <a:r>
              <a:rPr lang="en-GB" sz="1900">
                <a:effectLst/>
                <a:latin typeface="Calibri" panose="020F0502020204030204" pitchFamily="34" charset="0"/>
                <a:ea typeface="Times New Roman" panose="02020603050405020304" pitchFamily="18" charset="0"/>
              </a:rPr>
              <a:t>Prior to GAT: </a:t>
            </a:r>
            <a:r>
              <a:rPr lang="en-GB" sz="1900" b="1">
                <a:effectLst/>
                <a:latin typeface="Calibri" panose="020F0502020204030204" pitchFamily="34" charset="0"/>
                <a:ea typeface="Times New Roman" panose="02020603050405020304" pitchFamily="18" charset="0"/>
              </a:rPr>
              <a:t>MES connectivity check </a:t>
            </a:r>
          </a:p>
          <a:p>
            <a:pPr marL="1257300" lvl="2" indent="-342900">
              <a:buFont typeface="+mj-lt"/>
              <a:buAutoNum type="arabicPeriod"/>
            </a:pPr>
            <a:r>
              <a:rPr lang="en-GB" sz="1900">
                <a:effectLst/>
                <a:latin typeface="Calibri" panose="020F0502020204030204" pitchFamily="34" charset="0"/>
                <a:ea typeface="Times New Roman" panose="02020603050405020304" pitchFamily="18" charset="0"/>
              </a:rPr>
              <a:t>Times GAT: </a:t>
            </a:r>
            <a:r>
              <a:rPr lang="en-GB" sz="1900" b="1">
                <a:effectLst/>
                <a:latin typeface="Calibri" panose="020F0502020204030204" pitchFamily="34" charset="0"/>
                <a:ea typeface="Times New Roman" panose="02020603050405020304" pitchFamily="18" charset="0"/>
              </a:rPr>
              <a:t>go through GAT </a:t>
            </a:r>
            <a:r>
              <a:rPr lang="en-GB" sz="1900" b="1">
                <a:latin typeface="Calibri" panose="020F0502020204030204" pitchFamily="34" charset="0"/>
                <a:ea typeface="Times New Roman" panose="02020603050405020304" pitchFamily="18" charset="0"/>
              </a:rPr>
              <a:t>test scenarios</a:t>
            </a:r>
          </a:p>
          <a:p>
            <a:pPr marL="1257300" lvl="2" indent="-342900">
              <a:buFont typeface="+mj-lt"/>
              <a:buAutoNum type="arabicPeriod"/>
            </a:pPr>
            <a:r>
              <a:rPr lang="en-GB" sz="1900">
                <a:effectLst/>
                <a:latin typeface="Calibri" panose="020F0502020204030204" pitchFamily="34" charset="0"/>
                <a:ea typeface="Times New Roman" panose="02020603050405020304" pitchFamily="18" charset="0"/>
              </a:rPr>
              <a:t>Following-on from GAT: </a:t>
            </a:r>
            <a:r>
              <a:rPr lang="en-GB" sz="1900" b="1">
                <a:effectLst/>
                <a:latin typeface="Calibri" panose="020F0502020204030204" pitchFamily="34" charset="0"/>
                <a:ea typeface="Times New Roman" panose="02020603050405020304" pitchFamily="18" charset="0"/>
              </a:rPr>
              <a:t>VVV qualification</a:t>
            </a:r>
          </a:p>
          <a:p>
            <a:pPr marL="1257300" lvl="2" indent="-342900">
              <a:buFont typeface="+mj-lt"/>
              <a:buAutoNum type="arabicPeriod"/>
            </a:pPr>
            <a:endParaRPr lang="nl-NL" sz="1900">
              <a:highlight>
                <a:srgbClr val="FFFF00"/>
              </a:highlight>
              <a:latin typeface="Calibri" panose="020F0502020204030204" pitchFamily="34" charset="0"/>
              <a:ea typeface="Calibri" panose="020F0502020204030204" pitchFamily="34" charset="0"/>
            </a:endParaRPr>
          </a:p>
          <a:p>
            <a:r>
              <a:rPr lang="en-GB" sz="1900">
                <a:latin typeface="Calibri" panose="020F0502020204030204" pitchFamily="34" charset="0"/>
                <a:ea typeface="Calibri" panose="020F0502020204030204" pitchFamily="34" charset="0"/>
              </a:rPr>
              <a:t>At the start of Q3 2024, EDSN will supply a VVV qualification plan that includes the qualification scenarios:</a:t>
            </a:r>
          </a:p>
          <a:p>
            <a:pPr lvl="1"/>
            <a:r>
              <a:rPr lang="en-GB" sz="1900">
                <a:latin typeface="Calibri" panose="020F0502020204030204" pitchFamily="34" charset="0"/>
                <a:ea typeface="Calibri" panose="020F0502020204030204" pitchFamily="34" charset="0"/>
              </a:rPr>
              <a:t>The plan will be shared with qualifying market parties via MFFBAS</a:t>
            </a:r>
          </a:p>
          <a:p>
            <a:pPr lvl="1"/>
            <a:r>
              <a:rPr lang="en-GB" sz="1900">
                <a:latin typeface="Calibri" panose="020F0502020204030204" pitchFamily="34" charset="0"/>
                <a:ea typeface="Calibri" panose="020F0502020204030204" pitchFamily="34" charset="0"/>
              </a:rPr>
              <a:t>EDSN will help parties during qualification, however, only once parties have completed connectivity and the GAT</a:t>
            </a:r>
          </a:p>
          <a:p>
            <a:pPr lvl="1"/>
            <a:r>
              <a:rPr lang="en-GB" sz="1900">
                <a:latin typeface="Calibri" panose="020F0502020204030204" pitchFamily="34" charset="0"/>
                <a:ea typeface="Calibri" panose="020F0502020204030204" pitchFamily="34" charset="0"/>
              </a:rPr>
              <a:t>To ensure an effective flow, the parties will be divided equally in four GAT groups, with an agreed time slot within which the three steps must be carried out</a:t>
            </a:r>
          </a:p>
          <a:p>
            <a:pPr lvl="1"/>
            <a:endParaRPr lang="nl-NL" sz="1800">
              <a:latin typeface="Calibri" panose="020F0502020204030204" pitchFamily="34" charset="0"/>
              <a:ea typeface="Calibri" panose="020F0502020204030204" pitchFamily="34" charset="0"/>
            </a:endParaRPr>
          </a:p>
        </p:txBody>
      </p:sp>
      <p:sp>
        <p:nvSpPr>
          <p:cNvPr id="3" name="Tijdelijke aanduiding voor dianummer 2">
            <a:extLst>
              <a:ext uri="{FF2B5EF4-FFF2-40B4-BE49-F238E27FC236}">
                <a16:creationId xmlns:a16="http://schemas.microsoft.com/office/drawing/2014/main" id="{82F5C32E-226F-FE97-A520-3944EB34A6C9}"/>
              </a:ext>
            </a:extLst>
          </p:cNvPr>
          <p:cNvSpPr>
            <a:spLocks noGrp="1"/>
          </p:cNvSpPr>
          <p:nvPr>
            <p:ph type="sldNum" sz="quarter" idx="12"/>
          </p:nvPr>
        </p:nvSpPr>
        <p:spPr/>
        <p:txBody>
          <a:bodyPr/>
          <a:lstStyle/>
          <a:p>
            <a:fld id="{6054F54E-B765-BA4C-B13B-E9FB5CE61C5D}" type="slidenum">
              <a:rPr lang="nl-NL" smtClean="0"/>
              <a:pPr/>
              <a:t>55</a:t>
            </a:fld>
            <a:endParaRPr lang="nl-NL"/>
          </a:p>
        </p:txBody>
      </p:sp>
      <p:sp>
        <p:nvSpPr>
          <p:cNvPr id="4" name="Titel 1">
            <a:extLst>
              <a:ext uri="{FF2B5EF4-FFF2-40B4-BE49-F238E27FC236}">
                <a16:creationId xmlns:a16="http://schemas.microsoft.com/office/drawing/2014/main" id="{796EAA39-3755-E9BD-A3DA-E62BBA1714AB}"/>
              </a:ext>
            </a:extLst>
          </p:cNvPr>
          <p:cNvSpPr>
            <a:spLocks noGrp="1"/>
          </p:cNvSpPr>
          <p:nvPr>
            <p:ph type="title"/>
          </p:nvPr>
        </p:nvSpPr>
        <p:spPr>
          <a:xfrm>
            <a:off x="792630" y="791490"/>
            <a:ext cx="10882133" cy="432000"/>
          </a:xfrm>
        </p:spPr>
        <p:txBody>
          <a:bodyPr>
            <a:noAutofit/>
          </a:bodyPr>
          <a:lstStyle/>
          <a:p>
            <a:r>
              <a:rPr lang="en-GB" dirty="0">
                <a:solidFill>
                  <a:schemeClr val="accent1"/>
                </a:solidFill>
              </a:rPr>
              <a:t>IC252: qualification market parties concerning collection-settlement request exchange</a:t>
            </a:r>
            <a:br>
              <a:rPr lang="en-GB" dirty="0">
                <a:solidFill>
                  <a:schemeClr val="accent1"/>
                </a:solidFill>
              </a:rPr>
            </a:br>
            <a:endParaRPr lang="en-GB" dirty="0">
              <a:solidFill>
                <a:schemeClr val="accent1"/>
              </a:solidFill>
            </a:endParaRPr>
          </a:p>
        </p:txBody>
      </p:sp>
    </p:spTree>
    <p:extLst>
      <p:ext uri="{BB962C8B-B14F-4D97-AF65-F5344CB8AC3E}">
        <p14:creationId xmlns:p14="http://schemas.microsoft.com/office/powerpoint/2010/main" val="3869947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F48143-9AC8-0AB4-F533-5721C550992A}"/>
              </a:ext>
            </a:extLst>
          </p:cNvPr>
          <p:cNvSpPr>
            <a:spLocks noGrp="1"/>
          </p:cNvSpPr>
          <p:nvPr>
            <p:ph type="title"/>
          </p:nvPr>
        </p:nvSpPr>
        <p:spPr/>
        <p:txBody>
          <a:bodyPr>
            <a:normAutofit/>
          </a:bodyPr>
          <a:lstStyle/>
          <a:p>
            <a:r>
              <a:rPr lang="en-GB" sz="4000"/>
              <a:t>Tranche 3 test &amp; acceptance planning</a:t>
            </a:r>
          </a:p>
        </p:txBody>
      </p:sp>
      <p:pic>
        <p:nvPicPr>
          <p:cNvPr id="3" name="Afbeelding 2">
            <a:extLst>
              <a:ext uri="{FF2B5EF4-FFF2-40B4-BE49-F238E27FC236}">
                <a16:creationId xmlns:a16="http://schemas.microsoft.com/office/drawing/2014/main" id="{FB2CA829-9D66-38BC-BCF3-93EE7CCD82F6}"/>
              </a:ext>
            </a:extLst>
          </p:cNvPr>
          <p:cNvPicPr>
            <a:picLocks noChangeAspect="1"/>
          </p:cNvPicPr>
          <p:nvPr/>
        </p:nvPicPr>
        <p:blipFill>
          <a:blip r:embed="rId2"/>
          <a:srcRect/>
          <a:stretch/>
        </p:blipFill>
        <p:spPr>
          <a:xfrm>
            <a:off x="846670" y="1388316"/>
            <a:ext cx="10574859" cy="4450957"/>
          </a:xfrm>
          <a:prstGeom prst="rect">
            <a:avLst/>
          </a:prstGeom>
        </p:spPr>
      </p:pic>
      <p:sp>
        <p:nvSpPr>
          <p:cNvPr id="4" name="Tijdelijke aanduiding voor dianummer 3">
            <a:extLst>
              <a:ext uri="{FF2B5EF4-FFF2-40B4-BE49-F238E27FC236}">
                <a16:creationId xmlns:a16="http://schemas.microsoft.com/office/drawing/2014/main" id="{8CAA2F96-8DFA-6459-009E-9885A0A72445}"/>
              </a:ext>
            </a:extLst>
          </p:cNvPr>
          <p:cNvSpPr>
            <a:spLocks noGrp="1"/>
          </p:cNvSpPr>
          <p:nvPr>
            <p:ph type="sldNum" sz="quarter" idx="12"/>
          </p:nvPr>
        </p:nvSpPr>
        <p:spPr/>
        <p:txBody>
          <a:bodyPr/>
          <a:lstStyle/>
          <a:p>
            <a:fld id="{6054F54E-B765-BA4C-B13B-E9FB5CE61C5D}" type="slidenum">
              <a:rPr lang="nl-NL" smtClean="0"/>
              <a:pPr/>
              <a:t>56</a:t>
            </a:fld>
            <a:endParaRPr lang="nl-NL"/>
          </a:p>
        </p:txBody>
      </p:sp>
      <p:sp>
        <p:nvSpPr>
          <p:cNvPr id="5" name="Прямокутник 4">
            <a:extLst>
              <a:ext uri="{FF2B5EF4-FFF2-40B4-BE49-F238E27FC236}">
                <a16:creationId xmlns:a16="http://schemas.microsoft.com/office/drawing/2014/main" id="{6049DCC5-EA07-848B-B9B3-8304A547FB0F}"/>
              </a:ext>
            </a:extLst>
          </p:cNvPr>
          <p:cNvSpPr/>
          <p:nvPr/>
        </p:nvSpPr>
        <p:spPr>
          <a:xfrm>
            <a:off x="1032509" y="2650748"/>
            <a:ext cx="415498" cy="876300"/>
          </a:xfrm>
          <a:prstGeom prst="rect">
            <a:avLst/>
          </a:prstGeom>
          <a:noFill/>
          <a:ln>
            <a:noFill/>
          </a:ln>
        </p:spPr>
        <p:txBody>
          <a:bodyPr vert="vert270" lIns="0" tIns="0" rIns="0" bIns="0">
            <a:spAutoFit/>
          </a:bodyPr>
          <a:lstStyle/>
          <a:p>
            <a:pPr marR="127000" algn="ctr"/>
            <a:r>
              <a:rPr lang="en-GB" sz="900" b="1">
                <a:solidFill>
                  <a:srgbClr val="FFFFFF"/>
                </a:solidFill>
                <a:latin typeface="Arial"/>
              </a:rPr>
              <a:t>IC 275 IC257 IC187 IC279 IC280 Light</a:t>
            </a:r>
          </a:p>
        </p:txBody>
      </p:sp>
      <p:sp>
        <p:nvSpPr>
          <p:cNvPr id="6" name="Прямокутник 5">
            <a:extLst>
              <a:ext uri="{FF2B5EF4-FFF2-40B4-BE49-F238E27FC236}">
                <a16:creationId xmlns:a16="http://schemas.microsoft.com/office/drawing/2014/main" id="{531837F4-2517-0FA1-DF2A-0750339D42FB}"/>
              </a:ext>
            </a:extLst>
          </p:cNvPr>
          <p:cNvSpPr/>
          <p:nvPr/>
        </p:nvSpPr>
        <p:spPr>
          <a:xfrm>
            <a:off x="862654" y="4337137"/>
            <a:ext cx="138499" cy="307777"/>
          </a:xfrm>
          <a:prstGeom prst="rect">
            <a:avLst/>
          </a:prstGeom>
          <a:noFill/>
          <a:ln>
            <a:noFill/>
          </a:ln>
        </p:spPr>
        <p:txBody>
          <a:bodyPr vert="vert270" wrap="none" lIns="0" tIns="0" rIns="0" bIns="0">
            <a:spAutoFit/>
          </a:bodyPr>
          <a:lstStyle/>
          <a:p>
            <a:r>
              <a:rPr lang="en-GB" sz="900" b="1">
                <a:solidFill>
                  <a:srgbClr val="FFFFFF"/>
                </a:solidFill>
                <a:latin typeface="Arial"/>
              </a:rPr>
              <a:t>IC252</a:t>
            </a:r>
          </a:p>
        </p:txBody>
      </p:sp>
      <p:sp>
        <p:nvSpPr>
          <p:cNvPr id="7" name="Прямокутник 6">
            <a:extLst>
              <a:ext uri="{FF2B5EF4-FFF2-40B4-BE49-F238E27FC236}">
                <a16:creationId xmlns:a16="http://schemas.microsoft.com/office/drawing/2014/main" id="{04501B8C-C708-92DF-A192-85383CA9A4AB}"/>
              </a:ext>
            </a:extLst>
          </p:cNvPr>
          <p:cNvSpPr/>
          <p:nvPr/>
        </p:nvSpPr>
        <p:spPr>
          <a:xfrm>
            <a:off x="2889037" y="3481476"/>
            <a:ext cx="654025" cy="138499"/>
          </a:xfrm>
          <a:prstGeom prst="rect">
            <a:avLst/>
          </a:prstGeom>
          <a:noFill/>
          <a:ln>
            <a:noFill/>
          </a:ln>
        </p:spPr>
        <p:txBody>
          <a:bodyPr wrap="none" lIns="0" tIns="0" rIns="0" bIns="0">
            <a:spAutoFit/>
          </a:bodyPr>
          <a:lstStyle/>
          <a:p>
            <a:r>
              <a:rPr lang="en-GB" sz="900" b="1">
                <a:solidFill>
                  <a:prstClr val="black"/>
                </a:solidFill>
                <a:latin typeface="Arial"/>
              </a:rPr>
              <a:t>Summer recess</a:t>
            </a:r>
          </a:p>
        </p:txBody>
      </p:sp>
      <p:sp>
        <p:nvSpPr>
          <p:cNvPr id="8" name="Прямокутник 7">
            <a:extLst>
              <a:ext uri="{FF2B5EF4-FFF2-40B4-BE49-F238E27FC236}">
                <a16:creationId xmlns:a16="http://schemas.microsoft.com/office/drawing/2014/main" id="{9D5F685D-323F-CC08-27BE-DD973312AE9F}"/>
              </a:ext>
            </a:extLst>
          </p:cNvPr>
          <p:cNvSpPr/>
          <p:nvPr/>
        </p:nvSpPr>
        <p:spPr>
          <a:xfrm>
            <a:off x="4199524" y="5006252"/>
            <a:ext cx="764633" cy="153888"/>
          </a:xfrm>
          <a:prstGeom prst="rect">
            <a:avLst/>
          </a:prstGeom>
          <a:noFill/>
          <a:ln>
            <a:noFill/>
          </a:ln>
        </p:spPr>
        <p:txBody>
          <a:bodyPr wrap="none" lIns="0" tIns="0" rIns="0" bIns="0">
            <a:spAutoFit/>
          </a:bodyPr>
          <a:lstStyle/>
          <a:p>
            <a:r>
              <a:rPr lang="en-GB" sz="1000" b="1">
                <a:solidFill>
                  <a:prstClr val="black"/>
                </a:solidFill>
                <a:latin typeface="Arial"/>
              </a:rPr>
              <a:t>T2' = 23 Aug.</a:t>
            </a:r>
          </a:p>
        </p:txBody>
      </p:sp>
      <p:sp>
        <p:nvSpPr>
          <p:cNvPr id="9" name="Прямокутник 8">
            <a:extLst>
              <a:ext uri="{FF2B5EF4-FFF2-40B4-BE49-F238E27FC236}">
                <a16:creationId xmlns:a16="http://schemas.microsoft.com/office/drawing/2014/main" id="{7B61BBC7-398D-B2D3-C6F4-C7CDE41BAEAD}"/>
              </a:ext>
            </a:extLst>
          </p:cNvPr>
          <p:cNvSpPr/>
          <p:nvPr/>
        </p:nvSpPr>
        <p:spPr>
          <a:xfrm>
            <a:off x="1718452" y="1819721"/>
            <a:ext cx="138499" cy="218008"/>
          </a:xfrm>
          <a:prstGeom prst="rect">
            <a:avLst/>
          </a:prstGeom>
          <a:noFill/>
          <a:ln>
            <a:noFill/>
          </a:ln>
        </p:spPr>
        <p:txBody>
          <a:bodyPr vert="vert270" wrap="none" lIns="0" tIns="0" rIns="0" bIns="0">
            <a:spAutoFit/>
          </a:bodyPr>
          <a:lstStyle/>
          <a:p>
            <a:r>
              <a:rPr lang="en-GB" sz="900">
                <a:solidFill>
                  <a:prstClr val="black"/>
                </a:solidFill>
                <a:latin typeface="Arial"/>
              </a:rPr>
              <a:t>1 Jul</a:t>
            </a:r>
          </a:p>
        </p:txBody>
      </p:sp>
      <p:sp>
        <p:nvSpPr>
          <p:cNvPr id="10" name="Прямокутник 9">
            <a:extLst>
              <a:ext uri="{FF2B5EF4-FFF2-40B4-BE49-F238E27FC236}">
                <a16:creationId xmlns:a16="http://schemas.microsoft.com/office/drawing/2014/main" id="{356BA7FD-0BBB-CABD-AD0E-88F72D28A783}"/>
              </a:ext>
            </a:extLst>
          </p:cNvPr>
          <p:cNvSpPr/>
          <p:nvPr/>
        </p:nvSpPr>
        <p:spPr>
          <a:xfrm>
            <a:off x="2034817" y="1807193"/>
            <a:ext cx="146194" cy="229230"/>
          </a:xfrm>
          <a:prstGeom prst="rect">
            <a:avLst/>
          </a:prstGeom>
          <a:noFill/>
          <a:ln>
            <a:noFill/>
          </a:ln>
        </p:spPr>
        <p:txBody>
          <a:bodyPr vert="vert270" wrap="none" lIns="0" tIns="0" rIns="0" bIns="0">
            <a:spAutoFit/>
          </a:bodyPr>
          <a:lstStyle/>
          <a:p>
            <a:r>
              <a:rPr lang="en-GB" sz="950">
                <a:solidFill>
                  <a:prstClr val="black"/>
                </a:solidFill>
                <a:latin typeface="Arial"/>
              </a:rPr>
              <a:t>8 Jul</a:t>
            </a:r>
          </a:p>
        </p:txBody>
      </p:sp>
      <p:sp>
        <p:nvSpPr>
          <p:cNvPr id="11" name="Прямокутник 10">
            <a:extLst>
              <a:ext uri="{FF2B5EF4-FFF2-40B4-BE49-F238E27FC236}">
                <a16:creationId xmlns:a16="http://schemas.microsoft.com/office/drawing/2014/main" id="{4EC273F9-B210-853B-5D54-57ABD8AFDC3B}"/>
              </a:ext>
            </a:extLst>
          </p:cNvPr>
          <p:cNvSpPr/>
          <p:nvPr/>
        </p:nvSpPr>
        <p:spPr>
          <a:xfrm>
            <a:off x="2353110" y="1758925"/>
            <a:ext cx="138499" cy="282129"/>
          </a:xfrm>
          <a:prstGeom prst="rect">
            <a:avLst/>
          </a:prstGeom>
          <a:noFill/>
          <a:ln>
            <a:noFill/>
          </a:ln>
        </p:spPr>
        <p:txBody>
          <a:bodyPr vert="vert270" wrap="none" lIns="0" tIns="0" rIns="0" bIns="0">
            <a:spAutoFit/>
          </a:bodyPr>
          <a:lstStyle/>
          <a:p>
            <a:r>
              <a:rPr lang="en-GB" sz="900">
                <a:solidFill>
                  <a:prstClr val="black"/>
                </a:solidFill>
                <a:latin typeface="Arial"/>
              </a:rPr>
              <a:t>15 Jul</a:t>
            </a:r>
          </a:p>
        </p:txBody>
      </p:sp>
      <p:sp>
        <p:nvSpPr>
          <p:cNvPr id="12" name="Прямокутник 11">
            <a:extLst>
              <a:ext uri="{FF2B5EF4-FFF2-40B4-BE49-F238E27FC236}">
                <a16:creationId xmlns:a16="http://schemas.microsoft.com/office/drawing/2014/main" id="{7A8D7928-C8E3-6CC2-5895-25AD76E033B5}"/>
              </a:ext>
            </a:extLst>
          </p:cNvPr>
          <p:cNvSpPr/>
          <p:nvPr/>
        </p:nvSpPr>
        <p:spPr>
          <a:xfrm>
            <a:off x="2672399" y="1750606"/>
            <a:ext cx="138499" cy="282129"/>
          </a:xfrm>
          <a:prstGeom prst="rect">
            <a:avLst/>
          </a:prstGeom>
          <a:noFill/>
          <a:ln>
            <a:noFill/>
          </a:ln>
        </p:spPr>
        <p:txBody>
          <a:bodyPr vert="vert270" wrap="none" lIns="0" tIns="0" rIns="0" bIns="0">
            <a:spAutoFit/>
          </a:bodyPr>
          <a:lstStyle/>
          <a:p>
            <a:r>
              <a:rPr lang="en-GB" sz="900">
                <a:solidFill>
                  <a:prstClr val="black"/>
                </a:solidFill>
                <a:latin typeface="Arial"/>
              </a:rPr>
              <a:t>22 Jul</a:t>
            </a:r>
          </a:p>
        </p:txBody>
      </p:sp>
      <p:sp>
        <p:nvSpPr>
          <p:cNvPr id="13" name="Прямокутник 12">
            <a:extLst>
              <a:ext uri="{FF2B5EF4-FFF2-40B4-BE49-F238E27FC236}">
                <a16:creationId xmlns:a16="http://schemas.microsoft.com/office/drawing/2014/main" id="{C6E79FEA-91F2-35DD-57CB-C310F9A29685}"/>
              </a:ext>
            </a:extLst>
          </p:cNvPr>
          <p:cNvSpPr/>
          <p:nvPr/>
        </p:nvSpPr>
        <p:spPr>
          <a:xfrm>
            <a:off x="2985091" y="1746492"/>
            <a:ext cx="138499" cy="282129"/>
          </a:xfrm>
          <a:prstGeom prst="rect">
            <a:avLst/>
          </a:prstGeom>
          <a:noFill/>
          <a:ln>
            <a:noFill/>
          </a:ln>
        </p:spPr>
        <p:txBody>
          <a:bodyPr vert="vert270" wrap="none" lIns="0" tIns="0" rIns="0" bIns="0">
            <a:spAutoFit/>
          </a:bodyPr>
          <a:lstStyle/>
          <a:p>
            <a:r>
              <a:rPr lang="en-GB" sz="900">
                <a:solidFill>
                  <a:prstClr val="black"/>
                </a:solidFill>
                <a:latin typeface="Arial"/>
              </a:rPr>
              <a:t>29 Jul</a:t>
            </a:r>
          </a:p>
        </p:txBody>
      </p:sp>
      <p:sp>
        <p:nvSpPr>
          <p:cNvPr id="14" name="Прямокутник 13">
            <a:extLst>
              <a:ext uri="{FF2B5EF4-FFF2-40B4-BE49-F238E27FC236}">
                <a16:creationId xmlns:a16="http://schemas.microsoft.com/office/drawing/2014/main" id="{76D7A967-D775-7F87-5B73-96A5B387016F}"/>
              </a:ext>
            </a:extLst>
          </p:cNvPr>
          <p:cNvSpPr/>
          <p:nvPr/>
        </p:nvSpPr>
        <p:spPr>
          <a:xfrm>
            <a:off x="3299653" y="1752514"/>
            <a:ext cx="138499" cy="294953"/>
          </a:xfrm>
          <a:prstGeom prst="rect">
            <a:avLst/>
          </a:prstGeom>
          <a:noFill/>
          <a:ln>
            <a:noFill/>
          </a:ln>
        </p:spPr>
        <p:txBody>
          <a:bodyPr vert="vert270" wrap="none" lIns="0" tIns="0" rIns="0" bIns="0">
            <a:spAutoFit/>
          </a:bodyPr>
          <a:lstStyle/>
          <a:p>
            <a:r>
              <a:rPr lang="en-GB" sz="900">
                <a:solidFill>
                  <a:prstClr val="black"/>
                </a:solidFill>
                <a:latin typeface="Arial"/>
              </a:rPr>
              <a:t>5 Aug</a:t>
            </a:r>
          </a:p>
        </p:txBody>
      </p:sp>
      <p:sp>
        <p:nvSpPr>
          <p:cNvPr id="15" name="Прямокутник 14">
            <a:extLst>
              <a:ext uri="{FF2B5EF4-FFF2-40B4-BE49-F238E27FC236}">
                <a16:creationId xmlns:a16="http://schemas.microsoft.com/office/drawing/2014/main" id="{DAFFB386-9BE2-B3B5-2D08-8AD0A99C4E5C}"/>
              </a:ext>
            </a:extLst>
          </p:cNvPr>
          <p:cNvSpPr/>
          <p:nvPr/>
        </p:nvSpPr>
        <p:spPr>
          <a:xfrm>
            <a:off x="3609907" y="1677602"/>
            <a:ext cx="138499" cy="359073"/>
          </a:xfrm>
          <a:prstGeom prst="rect">
            <a:avLst/>
          </a:prstGeom>
          <a:noFill/>
          <a:ln>
            <a:noFill/>
          </a:ln>
        </p:spPr>
        <p:txBody>
          <a:bodyPr vert="vert270" wrap="none" lIns="0" tIns="0" rIns="0" bIns="0">
            <a:spAutoFit/>
          </a:bodyPr>
          <a:lstStyle/>
          <a:p>
            <a:r>
              <a:rPr lang="en-GB" sz="900">
                <a:latin typeface="Arial"/>
              </a:rPr>
              <a:t>12 Aug</a:t>
            </a:r>
          </a:p>
        </p:txBody>
      </p:sp>
      <p:sp>
        <p:nvSpPr>
          <p:cNvPr id="16" name="Прямокутник 15">
            <a:extLst>
              <a:ext uri="{FF2B5EF4-FFF2-40B4-BE49-F238E27FC236}">
                <a16:creationId xmlns:a16="http://schemas.microsoft.com/office/drawing/2014/main" id="{1D38959F-92A4-5ED3-0710-26CF035AA1DA}"/>
              </a:ext>
            </a:extLst>
          </p:cNvPr>
          <p:cNvSpPr/>
          <p:nvPr/>
        </p:nvSpPr>
        <p:spPr>
          <a:xfrm>
            <a:off x="4010391" y="2362212"/>
            <a:ext cx="292100" cy="284693"/>
          </a:xfrm>
          <a:prstGeom prst="rect">
            <a:avLst/>
          </a:prstGeom>
          <a:noFill/>
          <a:ln>
            <a:noFill/>
          </a:ln>
        </p:spPr>
        <p:txBody>
          <a:bodyPr lIns="0" tIns="0" rIns="0" bIns="0">
            <a:spAutoFit/>
          </a:bodyPr>
          <a:lstStyle/>
          <a:p>
            <a:pPr algn="ctr"/>
            <a:r>
              <a:rPr lang="en-GB" b="1">
                <a:solidFill>
                  <a:prstClr val="black"/>
                </a:solidFill>
                <a:latin typeface="Arial"/>
              </a:rPr>
              <a:t>vvv-cc</a:t>
            </a:r>
          </a:p>
        </p:txBody>
      </p:sp>
      <p:sp>
        <p:nvSpPr>
          <p:cNvPr id="17" name="Прямокутник 16">
            <a:extLst>
              <a:ext uri="{FF2B5EF4-FFF2-40B4-BE49-F238E27FC236}">
                <a16:creationId xmlns:a16="http://schemas.microsoft.com/office/drawing/2014/main" id="{C13F7D49-1BDA-3A21-8417-9979747C2A00}"/>
              </a:ext>
            </a:extLst>
          </p:cNvPr>
          <p:cNvSpPr/>
          <p:nvPr/>
        </p:nvSpPr>
        <p:spPr>
          <a:xfrm>
            <a:off x="4580435" y="2375195"/>
            <a:ext cx="279400" cy="253916"/>
          </a:xfrm>
          <a:prstGeom prst="rect">
            <a:avLst/>
          </a:prstGeom>
          <a:noFill/>
          <a:ln>
            <a:noFill/>
          </a:ln>
        </p:spPr>
        <p:txBody>
          <a:bodyPr lIns="0" tIns="0" rIns="0" bIns="0">
            <a:spAutoFit/>
          </a:bodyPr>
          <a:lstStyle/>
          <a:p>
            <a:pPr algn="ctr"/>
            <a:r>
              <a:rPr lang="en-GB" sz="550" b="1">
                <a:solidFill>
                  <a:prstClr val="black"/>
                </a:solidFill>
                <a:latin typeface="Arial"/>
              </a:rPr>
              <a:t>vvv</a:t>
            </a:r>
          </a:p>
          <a:p>
            <a:pPr algn="ctr"/>
            <a:r>
              <a:rPr lang="en-GB" sz="550" b="1">
                <a:solidFill>
                  <a:prstClr val="black"/>
                </a:solidFill>
                <a:latin typeface="Arial"/>
              </a:rPr>
              <a:t>Qualification</a:t>
            </a:r>
          </a:p>
        </p:txBody>
      </p:sp>
      <p:sp>
        <p:nvSpPr>
          <p:cNvPr id="18" name="Прямокутник 17">
            <a:extLst>
              <a:ext uri="{FF2B5EF4-FFF2-40B4-BE49-F238E27FC236}">
                <a16:creationId xmlns:a16="http://schemas.microsoft.com/office/drawing/2014/main" id="{8041DA01-E29A-C689-F91E-63399316BB52}"/>
              </a:ext>
            </a:extLst>
          </p:cNvPr>
          <p:cNvSpPr/>
          <p:nvPr/>
        </p:nvSpPr>
        <p:spPr>
          <a:xfrm>
            <a:off x="3923970" y="1682278"/>
            <a:ext cx="138499" cy="359073"/>
          </a:xfrm>
          <a:prstGeom prst="rect">
            <a:avLst/>
          </a:prstGeom>
          <a:noFill/>
          <a:ln>
            <a:noFill/>
          </a:ln>
        </p:spPr>
        <p:txBody>
          <a:bodyPr vert="vert270" wrap="none" lIns="0" tIns="0" rIns="0" bIns="0">
            <a:spAutoFit/>
          </a:bodyPr>
          <a:lstStyle/>
          <a:p>
            <a:r>
              <a:rPr lang="en-GB" sz="900">
                <a:solidFill>
                  <a:prstClr val="black"/>
                </a:solidFill>
                <a:latin typeface="Arial"/>
              </a:rPr>
              <a:t>19 Aug</a:t>
            </a:r>
          </a:p>
        </p:txBody>
      </p:sp>
      <p:sp>
        <p:nvSpPr>
          <p:cNvPr id="19" name="Прямокутник 18">
            <a:extLst>
              <a:ext uri="{FF2B5EF4-FFF2-40B4-BE49-F238E27FC236}">
                <a16:creationId xmlns:a16="http://schemas.microsoft.com/office/drawing/2014/main" id="{C5653181-E0E3-ED73-B349-525C20D2142B}"/>
              </a:ext>
            </a:extLst>
          </p:cNvPr>
          <p:cNvSpPr/>
          <p:nvPr/>
        </p:nvSpPr>
        <p:spPr>
          <a:xfrm>
            <a:off x="4230416" y="1656235"/>
            <a:ext cx="146194" cy="376706"/>
          </a:xfrm>
          <a:prstGeom prst="rect">
            <a:avLst/>
          </a:prstGeom>
          <a:noFill/>
          <a:ln>
            <a:noFill/>
          </a:ln>
        </p:spPr>
        <p:txBody>
          <a:bodyPr vert="vert270" wrap="none" lIns="0" tIns="0" rIns="0" bIns="0">
            <a:spAutoFit/>
          </a:bodyPr>
          <a:lstStyle/>
          <a:p>
            <a:r>
              <a:rPr lang="en-GB" sz="950">
                <a:solidFill>
                  <a:prstClr val="black"/>
                </a:solidFill>
                <a:latin typeface="Arial"/>
              </a:rPr>
              <a:t>26 Aug</a:t>
            </a:r>
          </a:p>
        </p:txBody>
      </p:sp>
      <p:sp>
        <p:nvSpPr>
          <p:cNvPr id="20" name="Прямокутник 19">
            <a:extLst>
              <a:ext uri="{FF2B5EF4-FFF2-40B4-BE49-F238E27FC236}">
                <a16:creationId xmlns:a16="http://schemas.microsoft.com/office/drawing/2014/main" id="{C9843573-C043-5218-E0B5-3761B175C606}"/>
              </a:ext>
            </a:extLst>
          </p:cNvPr>
          <p:cNvSpPr/>
          <p:nvPr/>
        </p:nvSpPr>
        <p:spPr>
          <a:xfrm>
            <a:off x="4552193" y="1740080"/>
            <a:ext cx="138499" cy="288541"/>
          </a:xfrm>
          <a:prstGeom prst="rect">
            <a:avLst/>
          </a:prstGeom>
          <a:noFill/>
          <a:ln>
            <a:noFill/>
          </a:ln>
        </p:spPr>
        <p:txBody>
          <a:bodyPr vert="vert270" wrap="none" lIns="0" tIns="0" rIns="0" bIns="0">
            <a:spAutoFit/>
          </a:bodyPr>
          <a:lstStyle/>
          <a:p>
            <a:r>
              <a:rPr lang="en-GB" sz="900">
                <a:solidFill>
                  <a:prstClr val="black"/>
                </a:solidFill>
                <a:latin typeface="Arial"/>
              </a:rPr>
              <a:t>2 Sep</a:t>
            </a:r>
          </a:p>
        </p:txBody>
      </p:sp>
      <p:sp>
        <p:nvSpPr>
          <p:cNvPr id="21" name="Прямокутник 20">
            <a:extLst>
              <a:ext uri="{FF2B5EF4-FFF2-40B4-BE49-F238E27FC236}">
                <a16:creationId xmlns:a16="http://schemas.microsoft.com/office/drawing/2014/main" id="{6D303D4A-42A1-8C71-92AE-93C8E394F942}"/>
              </a:ext>
            </a:extLst>
          </p:cNvPr>
          <p:cNvSpPr/>
          <p:nvPr/>
        </p:nvSpPr>
        <p:spPr>
          <a:xfrm>
            <a:off x="5229408" y="2431462"/>
            <a:ext cx="729367" cy="146194"/>
          </a:xfrm>
          <a:prstGeom prst="rect">
            <a:avLst/>
          </a:prstGeom>
          <a:noFill/>
          <a:ln>
            <a:noFill/>
          </a:ln>
        </p:spPr>
        <p:txBody>
          <a:bodyPr wrap="none" lIns="0" tIns="0" rIns="0" bIns="0">
            <a:spAutoFit/>
          </a:bodyPr>
          <a:lstStyle/>
          <a:p>
            <a:r>
              <a:rPr lang="en-GB" sz="950" b="1">
                <a:solidFill>
                  <a:prstClr val="black"/>
                </a:solidFill>
                <a:effectLst>
                  <a:outerShdw blurRad="50800" dist="38100" dir="2700000" algn="tl" rotWithShape="0">
                    <a:prstClr val="black">
                      <a:alpha val="40000"/>
                    </a:prstClr>
                  </a:outerShdw>
                </a:effectLst>
                <a:latin typeface="Arial"/>
              </a:rPr>
              <a:t>T2 = 16 Sept.</a:t>
            </a:r>
          </a:p>
        </p:txBody>
      </p:sp>
      <p:sp>
        <p:nvSpPr>
          <p:cNvPr id="22" name="Прямокутник 21">
            <a:extLst>
              <a:ext uri="{FF2B5EF4-FFF2-40B4-BE49-F238E27FC236}">
                <a16:creationId xmlns:a16="http://schemas.microsoft.com/office/drawing/2014/main" id="{DE54E526-920A-071A-96ED-0780C46EC962}"/>
              </a:ext>
            </a:extLst>
          </p:cNvPr>
          <p:cNvSpPr/>
          <p:nvPr/>
        </p:nvSpPr>
        <p:spPr>
          <a:xfrm>
            <a:off x="4253552" y="3435391"/>
            <a:ext cx="593725" cy="276999"/>
          </a:xfrm>
          <a:prstGeom prst="rect">
            <a:avLst/>
          </a:prstGeom>
          <a:noFill/>
          <a:ln>
            <a:noFill/>
          </a:ln>
        </p:spPr>
        <p:txBody>
          <a:bodyPr lIns="0" tIns="0" rIns="0" bIns="0">
            <a:spAutoFit/>
          </a:bodyPr>
          <a:lstStyle/>
          <a:p>
            <a:r>
              <a:rPr lang="en-GB" sz="900" b="1">
                <a:solidFill>
                  <a:prstClr val="black"/>
                </a:solidFill>
                <a:latin typeface="Arial"/>
              </a:rPr>
              <a:t>Lead group</a:t>
            </a:r>
          </a:p>
          <a:p>
            <a:r>
              <a:rPr lang="en-GB" sz="900" b="1">
                <a:solidFill>
                  <a:prstClr val="black"/>
                </a:solidFill>
                <a:latin typeface="Arial"/>
              </a:rPr>
              <a:t>Test</a:t>
            </a:r>
          </a:p>
        </p:txBody>
      </p:sp>
      <p:sp>
        <p:nvSpPr>
          <p:cNvPr id="23" name="Прямокутник 22">
            <a:extLst>
              <a:ext uri="{FF2B5EF4-FFF2-40B4-BE49-F238E27FC236}">
                <a16:creationId xmlns:a16="http://schemas.microsoft.com/office/drawing/2014/main" id="{E7313444-9B1D-1F13-F6CF-95BF0D44EB21}"/>
              </a:ext>
            </a:extLst>
          </p:cNvPr>
          <p:cNvSpPr/>
          <p:nvPr/>
        </p:nvSpPr>
        <p:spPr>
          <a:xfrm>
            <a:off x="4683901" y="2829882"/>
            <a:ext cx="282575" cy="279400"/>
          </a:xfrm>
          <a:prstGeom prst="rect">
            <a:avLst/>
          </a:prstGeom>
          <a:noFill/>
          <a:ln>
            <a:noFill/>
          </a:ln>
        </p:spPr>
        <p:txBody>
          <a:bodyPr lIns="0" tIns="0" rIns="0" bIns="0">
            <a:spAutoFit/>
          </a:bodyPr>
          <a:lstStyle/>
          <a:p>
            <a:pPr algn="ctr"/>
            <a:r>
              <a:rPr lang="en-GB" sz="900" b="1">
                <a:solidFill>
                  <a:prstClr val="black"/>
                </a:solidFill>
                <a:latin typeface="Arial"/>
              </a:rPr>
              <a:t>vvv-cc</a:t>
            </a:r>
          </a:p>
        </p:txBody>
      </p:sp>
      <p:sp>
        <p:nvSpPr>
          <p:cNvPr id="24" name="Прямокутник 23">
            <a:extLst>
              <a:ext uri="{FF2B5EF4-FFF2-40B4-BE49-F238E27FC236}">
                <a16:creationId xmlns:a16="http://schemas.microsoft.com/office/drawing/2014/main" id="{50B815B4-3537-3575-4F7E-D8705C96FB27}"/>
              </a:ext>
            </a:extLst>
          </p:cNvPr>
          <p:cNvSpPr/>
          <p:nvPr/>
        </p:nvSpPr>
        <p:spPr>
          <a:xfrm>
            <a:off x="4990842" y="3363930"/>
            <a:ext cx="320675" cy="276999"/>
          </a:xfrm>
          <a:prstGeom prst="rect">
            <a:avLst/>
          </a:prstGeom>
          <a:noFill/>
          <a:ln>
            <a:noFill/>
          </a:ln>
        </p:spPr>
        <p:txBody>
          <a:bodyPr lIns="0" tIns="0" rIns="0" bIns="0">
            <a:spAutoFit/>
          </a:bodyPr>
          <a:lstStyle/>
          <a:p>
            <a:pPr algn="ctr"/>
            <a:r>
              <a:rPr lang="en-GB" sz="900" b="1">
                <a:solidFill>
                  <a:prstClr val="black"/>
                </a:solidFill>
                <a:latin typeface="Arial"/>
              </a:rPr>
              <a:t>vvv-cc</a:t>
            </a:r>
          </a:p>
        </p:txBody>
      </p:sp>
      <p:sp>
        <p:nvSpPr>
          <p:cNvPr id="25" name="Прямокутник 24">
            <a:extLst>
              <a:ext uri="{FF2B5EF4-FFF2-40B4-BE49-F238E27FC236}">
                <a16:creationId xmlns:a16="http://schemas.microsoft.com/office/drawing/2014/main" id="{B1194830-37F4-2E87-ED4F-EAB3E9742669}"/>
              </a:ext>
            </a:extLst>
          </p:cNvPr>
          <p:cNvSpPr/>
          <p:nvPr/>
        </p:nvSpPr>
        <p:spPr>
          <a:xfrm>
            <a:off x="4862512" y="1741227"/>
            <a:ext cx="138499" cy="288541"/>
          </a:xfrm>
          <a:prstGeom prst="rect">
            <a:avLst/>
          </a:prstGeom>
          <a:noFill/>
          <a:ln>
            <a:noFill/>
          </a:ln>
        </p:spPr>
        <p:txBody>
          <a:bodyPr vert="vert270" wrap="none" lIns="0" tIns="0" rIns="0" bIns="0">
            <a:spAutoFit/>
          </a:bodyPr>
          <a:lstStyle/>
          <a:p>
            <a:r>
              <a:rPr lang="en-GB" sz="900">
                <a:solidFill>
                  <a:prstClr val="black"/>
                </a:solidFill>
                <a:latin typeface="Arial"/>
              </a:rPr>
              <a:t>9 Sep</a:t>
            </a:r>
          </a:p>
        </p:txBody>
      </p:sp>
      <p:sp>
        <p:nvSpPr>
          <p:cNvPr id="26" name="Прямокутник 25">
            <a:extLst>
              <a:ext uri="{FF2B5EF4-FFF2-40B4-BE49-F238E27FC236}">
                <a16:creationId xmlns:a16="http://schemas.microsoft.com/office/drawing/2014/main" id="{2E56C271-53BC-8BE9-49D9-3D62BF85B8A1}"/>
              </a:ext>
            </a:extLst>
          </p:cNvPr>
          <p:cNvSpPr/>
          <p:nvPr/>
        </p:nvSpPr>
        <p:spPr>
          <a:xfrm>
            <a:off x="5170035" y="1684014"/>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16 Sep</a:t>
            </a:r>
          </a:p>
        </p:txBody>
      </p:sp>
      <p:sp>
        <p:nvSpPr>
          <p:cNvPr id="27" name="Прямокутник 26">
            <a:extLst>
              <a:ext uri="{FF2B5EF4-FFF2-40B4-BE49-F238E27FC236}">
                <a16:creationId xmlns:a16="http://schemas.microsoft.com/office/drawing/2014/main" id="{5A5D6D9A-EA92-8E17-C04A-44DE79624706}"/>
              </a:ext>
            </a:extLst>
          </p:cNvPr>
          <p:cNvSpPr/>
          <p:nvPr/>
        </p:nvSpPr>
        <p:spPr>
          <a:xfrm>
            <a:off x="5486214" y="1666779"/>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23 Sep</a:t>
            </a:r>
          </a:p>
        </p:txBody>
      </p:sp>
      <p:sp>
        <p:nvSpPr>
          <p:cNvPr id="28" name="Прямокутник 27">
            <a:extLst>
              <a:ext uri="{FF2B5EF4-FFF2-40B4-BE49-F238E27FC236}">
                <a16:creationId xmlns:a16="http://schemas.microsoft.com/office/drawing/2014/main" id="{45C0F3F3-5BF9-7FC5-2776-21708F3DCCF3}"/>
              </a:ext>
            </a:extLst>
          </p:cNvPr>
          <p:cNvSpPr/>
          <p:nvPr/>
        </p:nvSpPr>
        <p:spPr>
          <a:xfrm>
            <a:off x="5179065" y="2863071"/>
            <a:ext cx="250825" cy="215444"/>
          </a:xfrm>
          <a:prstGeom prst="rect">
            <a:avLst/>
          </a:prstGeom>
          <a:noFill/>
          <a:ln>
            <a:noFill/>
          </a:ln>
        </p:spPr>
        <p:txBody>
          <a:bodyPr lIns="0" tIns="0" rIns="0" bIns="0">
            <a:spAutoFit/>
          </a:bodyPr>
          <a:lstStyle/>
          <a:p>
            <a:pPr algn="ctr"/>
            <a:r>
              <a:rPr lang="en-GB" sz="700" b="1">
                <a:solidFill>
                  <a:prstClr val="black"/>
                </a:solidFill>
                <a:latin typeface="Arial"/>
              </a:rPr>
              <a:t>GAT</a:t>
            </a:r>
          </a:p>
          <a:p>
            <a:pPr algn="ctr"/>
            <a:r>
              <a:rPr lang="en-GB" sz="700" b="1">
                <a:solidFill>
                  <a:prstClr val="black"/>
                </a:solidFill>
                <a:latin typeface="Arial"/>
              </a:rPr>
              <a:t>TR3</a:t>
            </a:r>
          </a:p>
        </p:txBody>
      </p:sp>
      <p:sp>
        <p:nvSpPr>
          <p:cNvPr id="32" name="Прямокутник 31">
            <a:extLst>
              <a:ext uri="{FF2B5EF4-FFF2-40B4-BE49-F238E27FC236}">
                <a16:creationId xmlns:a16="http://schemas.microsoft.com/office/drawing/2014/main" id="{7A4984BC-A689-1B69-2F1F-555E2711A522}"/>
              </a:ext>
            </a:extLst>
          </p:cNvPr>
          <p:cNvSpPr/>
          <p:nvPr/>
        </p:nvSpPr>
        <p:spPr>
          <a:xfrm>
            <a:off x="7165717" y="3209617"/>
            <a:ext cx="1199046" cy="138499"/>
          </a:xfrm>
          <a:prstGeom prst="rect">
            <a:avLst/>
          </a:prstGeom>
          <a:noFill/>
          <a:ln>
            <a:noFill/>
          </a:ln>
        </p:spPr>
        <p:txBody>
          <a:bodyPr wrap="none" lIns="0" tIns="0" rIns="0" bIns="0">
            <a:spAutoFit/>
          </a:bodyPr>
          <a:lstStyle/>
          <a:p>
            <a:r>
              <a:rPr lang="en-GB" sz="900" b="1">
                <a:latin typeface="Arial"/>
              </a:rPr>
              <a:t>Preparation Go Live</a:t>
            </a:r>
          </a:p>
        </p:txBody>
      </p:sp>
      <p:sp>
        <p:nvSpPr>
          <p:cNvPr id="33" name="Прямокутник 32">
            <a:extLst>
              <a:ext uri="{FF2B5EF4-FFF2-40B4-BE49-F238E27FC236}">
                <a16:creationId xmlns:a16="http://schemas.microsoft.com/office/drawing/2014/main" id="{3020B49C-5B26-1B43-6245-3AC24F62DE51}"/>
              </a:ext>
            </a:extLst>
          </p:cNvPr>
          <p:cNvSpPr/>
          <p:nvPr/>
        </p:nvSpPr>
        <p:spPr>
          <a:xfrm>
            <a:off x="6514663" y="2346470"/>
            <a:ext cx="1086836" cy="138499"/>
          </a:xfrm>
          <a:prstGeom prst="rect">
            <a:avLst/>
          </a:prstGeom>
          <a:noFill/>
          <a:ln>
            <a:noFill/>
          </a:ln>
        </p:spPr>
        <p:txBody>
          <a:bodyPr wrap="none" lIns="0" tIns="0" rIns="0" bIns="0">
            <a:spAutoFit/>
          </a:bodyPr>
          <a:lstStyle/>
          <a:p>
            <a:r>
              <a:rPr lang="en-GB" sz="900" b="1">
                <a:solidFill>
                  <a:prstClr val="black"/>
                </a:solidFill>
                <a:latin typeface="Arial"/>
              </a:rPr>
              <a:t>End GAT = 11 Oct.</a:t>
            </a:r>
          </a:p>
        </p:txBody>
      </p:sp>
      <p:sp>
        <p:nvSpPr>
          <p:cNvPr id="40" name="Прямокутник 39">
            <a:extLst>
              <a:ext uri="{FF2B5EF4-FFF2-40B4-BE49-F238E27FC236}">
                <a16:creationId xmlns:a16="http://schemas.microsoft.com/office/drawing/2014/main" id="{BF12EDE6-1B94-5B2D-E88A-074C0A903AB9}"/>
              </a:ext>
            </a:extLst>
          </p:cNvPr>
          <p:cNvSpPr/>
          <p:nvPr/>
        </p:nvSpPr>
        <p:spPr>
          <a:xfrm>
            <a:off x="5843929" y="5217381"/>
            <a:ext cx="2138406" cy="153888"/>
          </a:xfrm>
          <a:prstGeom prst="rect">
            <a:avLst/>
          </a:prstGeom>
          <a:noFill/>
          <a:ln>
            <a:noFill/>
          </a:ln>
        </p:spPr>
        <p:txBody>
          <a:bodyPr wrap="none" lIns="0" tIns="0" rIns="0" bIns="0">
            <a:spAutoFit/>
          </a:bodyPr>
          <a:lstStyle/>
          <a:p>
            <a:r>
              <a:rPr lang="en-GB" sz="1000" b="1">
                <a:solidFill>
                  <a:prstClr val="black"/>
                </a:solidFill>
                <a:effectLst>
                  <a:outerShdw blurRad="50800" dist="38100" dir="2700000" algn="tl" rotWithShape="0">
                    <a:prstClr val="black">
                      <a:alpha val="40000"/>
                    </a:prstClr>
                  </a:outerShdw>
                </a:effectLst>
                <a:latin typeface="Arial"/>
              </a:rPr>
              <a:t>VVV-CC: VVV Connectivity Check</a:t>
            </a:r>
          </a:p>
        </p:txBody>
      </p:sp>
      <p:sp>
        <p:nvSpPr>
          <p:cNvPr id="41" name="Прямокутник 40">
            <a:extLst>
              <a:ext uri="{FF2B5EF4-FFF2-40B4-BE49-F238E27FC236}">
                <a16:creationId xmlns:a16="http://schemas.microsoft.com/office/drawing/2014/main" id="{58DE59D2-0614-C2CC-09DB-9A2CF9FA20E3}"/>
              </a:ext>
            </a:extLst>
          </p:cNvPr>
          <p:cNvSpPr/>
          <p:nvPr/>
        </p:nvSpPr>
        <p:spPr>
          <a:xfrm>
            <a:off x="5865031" y="5572235"/>
            <a:ext cx="1591782" cy="153888"/>
          </a:xfrm>
          <a:prstGeom prst="rect">
            <a:avLst/>
          </a:prstGeom>
          <a:noFill/>
          <a:ln>
            <a:noFill/>
          </a:ln>
        </p:spPr>
        <p:txBody>
          <a:bodyPr wrap="none" lIns="0" tIns="0" rIns="0" bIns="0">
            <a:spAutoFit/>
          </a:bodyPr>
          <a:lstStyle/>
          <a:p>
            <a:r>
              <a:rPr lang="en-GB" sz="1000" b="1">
                <a:solidFill>
                  <a:prstClr val="black"/>
                </a:solidFill>
                <a:effectLst>
                  <a:outerShdw blurRad="50800" dist="38100" dir="2700000" algn="tl" rotWithShape="0">
                    <a:prstClr val="black">
                      <a:alpha val="40000"/>
                    </a:prstClr>
                  </a:outerShdw>
                </a:effectLst>
                <a:latin typeface="Arial"/>
              </a:rPr>
              <a:t>VVV-KW: VVV Qualification</a:t>
            </a:r>
          </a:p>
        </p:txBody>
      </p:sp>
      <p:sp>
        <p:nvSpPr>
          <p:cNvPr id="42" name="Прямокутник 41">
            <a:extLst>
              <a:ext uri="{FF2B5EF4-FFF2-40B4-BE49-F238E27FC236}">
                <a16:creationId xmlns:a16="http://schemas.microsoft.com/office/drawing/2014/main" id="{3C7A39C3-320D-7BD4-653E-A0D00E591255}"/>
              </a:ext>
            </a:extLst>
          </p:cNvPr>
          <p:cNvSpPr/>
          <p:nvPr/>
        </p:nvSpPr>
        <p:spPr>
          <a:xfrm>
            <a:off x="9780471" y="3177961"/>
            <a:ext cx="423193" cy="138499"/>
          </a:xfrm>
          <a:prstGeom prst="rect">
            <a:avLst/>
          </a:prstGeom>
          <a:noFill/>
          <a:ln>
            <a:noFill/>
          </a:ln>
        </p:spPr>
        <p:txBody>
          <a:bodyPr wrap="none" lIns="0" tIns="0" rIns="0" bIns="0">
            <a:spAutoFit/>
          </a:bodyPr>
          <a:lstStyle/>
          <a:p>
            <a:r>
              <a:rPr lang="en-GB" sz="900" b="1">
                <a:latin typeface="Arial"/>
              </a:rPr>
              <a:t>Go Live</a:t>
            </a:r>
          </a:p>
        </p:txBody>
      </p:sp>
      <p:sp>
        <p:nvSpPr>
          <p:cNvPr id="43" name="Прямокутник 42">
            <a:extLst>
              <a:ext uri="{FF2B5EF4-FFF2-40B4-BE49-F238E27FC236}">
                <a16:creationId xmlns:a16="http://schemas.microsoft.com/office/drawing/2014/main" id="{C7C59240-1D2A-2EB4-8F11-8FF022730124}"/>
              </a:ext>
            </a:extLst>
          </p:cNvPr>
          <p:cNvSpPr/>
          <p:nvPr/>
        </p:nvSpPr>
        <p:spPr>
          <a:xfrm>
            <a:off x="10647500" y="3399887"/>
            <a:ext cx="391133" cy="138499"/>
          </a:xfrm>
          <a:prstGeom prst="rect">
            <a:avLst/>
          </a:prstGeom>
          <a:noFill/>
          <a:ln>
            <a:noFill/>
          </a:ln>
        </p:spPr>
        <p:txBody>
          <a:bodyPr wrap="none" lIns="0" tIns="0" rIns="0" bIns="0">
            <a:spAutoFit/>
          </a:bodyPr>
          <a:lstStyle/>
          <a:p>
            <a:r>
              <a:rPr lang="en-GB" sz="900" b="1">
                <a:solidFill>
                  <a:prstClr val="black"/>
                </a:solidFill>
                <a:latin typeface="Arial"/>
              </a:rPr>
              <a:t>After care</a:t>
            </a:r>
          </a:p>
        </p:txBody>
      </p:sp>
      <p:sp>
        <p:nvSpPr>
          <p:cNvPr id="44" name="Прямокутник 43">
            <a:extLst>
              <a:ext uri="{FF2B5EF4-FFF2-40B4-BE49-F238E27FC236}">
                <a16:creationId xmlns:a16="http://schemas.microsoft.com/office/drawing/2014/main" id="{488BE643-B436-0E51-3BE3-43A92F544CF2}"/>
              </a:ext>
            </a:extLst>
          </p:cNvPr>
          <p:cNvSpPr/>
          <p:nvPr/>
        </p:nvSpPr>
        <p:spPr>
          <a:xfrm>
            <a:off x="5798493" y="1677340"/>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30 Sep</a:t>
            </a:r>
          </a:p>
        </p:txBody>
      </p:sp>
      <p:sp>
        <p:nvSpPr>
          <p:cNvPr id="45" name="Прямокутник 44">
            <a:extLst>
              <a:ext uri="{FF2B5EF4-FFF2-40B4-BE49-F238E27FC236}">
                <a16:creationId xmlns:a16="http://schemas.microsoft.com/office/drawing/2014/main" id="{53EC7B54-EE4A-D397-3113-FE01DEF51559}"/>
              </a:ext>
            </a:extLst>
          </p:cNvPr>
          <p:cNvSpPr/>
          <p:nvPr/>
        </p:nvSpPr>
        <p:spPr>
          <a:xfrm>
            <a:off x="6118035" y="1776461"/>
            <a:ext cx="138499" cy="256480"/>
          </a:xfrm>
          <a:prstGeom prst="rect">
            <a:avLst/>
          </a:prstGeom>
          <a:noFill/>
          <a:ln>
            <a:noFill/>
          </a:ln>
        </p:spPr>
        <p:txBody>
          <a:bodyPr vert="vert270" wrap="none" lIns="0" tIns="0" rIns="0" bIns="0">
            <a:spAutoFit/>
          </a:bodyPr>
          <a:lstStyle/>
          <a:p>
            <a:r>
              <a:rPr lang="en-GB" sz="900">
                <a:solidFill>
                  <a:prstClr val="black"/>
                </a:solidFill>
                <a:latin typeface="Arial"/>
              </a:rPr>
              <a:t>7 Oct</a:t>
            </a:r>
          </a:p>
        </p:txBody>
      </p:sp>
      <p:sp>
        <p:nvSpPr>
          <p:cNvPr id="46" name="Прямокутник 45">
            <a:extLst>
              <a:ext uri="{FF2B5EF4-FFF2-40B4-BE49-F238E27FC236}">
                <a16:creationId xmlns:a16="http://schemas.microsoft.com/office/drawing/2014/main" id="{1057F83F-6AD6-406F-754B-6A791B79AEE8}"/>
              </a:ext>
            </a:extLst>
          </p:cNvPr>
          <p:cNvSpPr/>
          <p:nvPr/>
        </p:nvSpPr>
        <p:spPr>
          <a:xfrm>
            <a:off x="6430474" y="1724051"/>
            <a:ext cx="138499" cy="320601"/>
          </a:xfrm>
          <a:prstGeom prst="rect">
            <a:avLst/>
          </a:prstGeom>
          <a:noFill/>
          <a:ln>
            <a:noFill/>
          </a:ln>
        </p:spPr>
        <p:txBody>
          <a:bodyPr vert="vert270" wrap="none" lIns="0" tIns="0" rIns="0" bIns="0">
            <a:spAutoFit/>
          </a:bodyPr>
          <a:lstStyle/>
          <a:p>
            <a:r>
              <a:rPr lang="en-GB" sz="900">
                <a:solidFill>
                  <a:prstClr val="black"/>
                </a:solidFill>
                <a:latin typeface="Arial"/>
              </a:rPr>
              <a:t>14 Oct</a:t>
            </a:r>
          </a:p>
        </p:txBody>
      </p:sp>
      <p:sp>
        <p:nvSpPr>
          <p:cNvPr id="47" name="Прямокутник 46">
            <a:extLst>
              <a:ext uri="{FF2B5EF4-FFF2-40B4-BE49-F238E27FC236}">
                <a16:creationId xmlns:a16="http://schemas.microsoft.com/office/drawing/2014/main" id="{2E9D395E-52A7-7817-0199-95EFFDA05F3C}"/>
              </a:ext>
            </a:extLst>
          </p:cNvPr>
          <p:cNvSpPr/>
          <p:nvPr/>
        </p:nvSpPr>
        <p:spPr>
          <a:xfrm>
            <a:off x="6742035" y="1712683"/>
            <a:ext cx="138499" cy="320601"/>
          </a:xfrm>
          <a:prstGeom prst="rect">
            <a:avLst/>
          </a:prstGeom>
          <a:noFill/>
          <a:ln>
            <a:noFill/>
          </a:ln>
        </p:spPr>
        <p:txBody>
          <a:bodyPr vert="vert270" wrap="none" lIns="0" tIns="0" rIns="0" bIns="0">
            <a:spAutoFit/>
          </a:bodyPr>
          <a:lstStyle/>
          <a:p>
            <a:r>
              <a:rPr lang="en-GB" sz="900">
                <a:solidFill>
                  <a:prstClr val="black"/>
                </a:solidFill>
                <a:latin typeface="Arial"/>
              </a:rPr>
              <a:t>21 Oct</a:t>
            </a:r>
          </a:p>
        </p:txBody>
      </p:sp>
      <p:sp>
        <p:nvSpPr>
          <p:cNvPr id="48" name="Прямокутник 47">
            <a:extLst>
              <a:ext uri="{FF2B5EF4-FFF2-40B4-BE49-F238E27FC236}">
                <a16:creationId xmlns:a16="http://schemas.microsoft.com/office/drawing/2014/main" id="{F83718F1-9136-506F-C53C-28B13C77E005}"/>
              </a:ext>
            </a:extLst>
          </p:cNvPr>
          <p:cNvSpPr/>
          <p:nvPr/>
        </p:nvSpPr>
        <p:spPr>
          <a:xfrm>
            <a:off x="7060411" y="1709167"/>
            <a:ext cx="138499" cy="320601"/>
          </a:xfrm>
          <a:prstGeom prst="rect">
            <a:avLst/>
          </a:prstGeom>
          <a:noFill/>
          <a:ln>
            <a:noFill/>
          </a:ln>
        </p:spPr>
        <p:txBody>
          <a:bodyPr vert="vert270" wrap="none" lIns="0" tIns="0" rIns="0" bIns="0">
            <a:spAutoFit/>
          </a:bodyPr>
          <a:lstStyle/>
          <a:p>
            <a:r>
              <a:rPr lang="en-GB" sz="900">
                <a:solidFill>
                  <a:prstClr val="black"/>
                </a:solidFill>
                <a:latin typeface="Arial"/>
              </a:rPr>
              <a:t>28 Oct</a:t>
            </a:r>
          </a:p>
        </p:txBody>
      </p:sp>
      <p:sp>
        <p:nvSpPr>
          <p:cNvPr id="49" name="Прямокутник 48">
            <a:extLst>
              <a:ext uri="{FF2B5EF4-FFF2-40B4-BE49-F238E27FC236}">
                <a16:creationId xmlns:a16="http://schemas.microsoft.com/office/drawing/2014/main" id="{F54D3EB1-2891-0C2B-3178-AE71848B9A70}"/>
              </a:ext>
            </a:extLst>
          </p:cNvPr>
          <p:cNvSpPr/>
          <p:nvPr/>
        </p:nvSpPr>
        <p:spPr>
          <a:xfrm>
            <a:off x="7366377" y="1745126"/>
            <a:ext cx="138499" cy="288541"/>
          </a:xfrm>
          <a:prstGeom prst="rect">
            <a:avLst/>
          </a:prstGeom>
          <a:noFill/>
          <a:ln>
            <a:noFill/>
          </a:ln>
        </p:spPr>
        <p:txBody>
          <a:bodyPr vert="vert270" wrap="none" lIns="0" tIns="0" rIns="0" bIns="0">
            <a:spAutoFit/>
          </a:bodyPr>
          <a:lstStyle/>
          <a:p>
            <a:r>
              <a:rPr lang="en-GB" sz="900">
                <a:solidFill>
                  <a:prstClr val="black"/>
                </a:solidFill>
                <a:latin typeface="Arial"/>
              </a:rPr>
              <a:t>4 Nov</a:t>
            </a:r>
          </a:p>
        </p:txBody>
      </p:sp>
      <p:sp>
        <p:nvSpPr>
          <p:cNvPr id="50" name="Прямокутник 49">
            <a:extLst>
              <a:ext uri="{FF2B5EF4-FFF2-40B4-BE49-F238E27FC236}">
                <a16:creationId xmlns:a16="http://schemas.microsoft.com/office/drawing/2014/main" id="{DCE5D8A3-6C04-838C-66FD-0066A7A2D336}"/>
              </a:ext>
            </a:extLst>
          </p:cNvPr>
          <p:cNvSpPr/>
          <p:nvPr/>
        </p:nvSpPr>
        <p:spPr>
          <a:xfrm>
            <a:off x="7687052" y="1691992"/>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11 Nov</a:t>
            </a:r>
          </a:p>
        </p:txBody>
      </p:sp>
      <p:sp>
        <p:nvSpPr>
          <p:cNvPr id="51" name="Прямокутник 50">
            <a:extLst>
              <a:ext uri="{FF2B5EF4-FFF2-40B4-BE49-F238E27FC236}">
                <a16:creationId xmlns:a16="http://schemas.microsoft.com/office/drawing/2014/main" id="{81AE9301-1AD7-E5DC-221F-853890B03E03}"/>
              </a:ext>
            </a:extLst>
          </p:cNvPr>
          <p:cNvSpPr/>
          <p:nvPr/>
        </p:nvSpPr>
        <p:spPr>
          <a:xfrm>
            <a:off x="8065821" y="1684603"/>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18 Nov</a:t>
            </a:r>
          </a:p>
        </p:txBody>
      </p:sp>
      <p:sp>
        <p:nvSpPr>
          <p:cNvPr id="52" name="Прямокутник 51">
            <a:extLst>
              <a:ext uri="{FF2B5EF4-FFF2-40B4-BE49-F238E27FC236}">
                <a16:creationId xmlns:a16="http://schemas.microsoft.com/office/drawing/2014/main" id="{DD04C760-95BF-E958-71A5-30A288D30604}"/>
              </a:ext>
            </a:extLst>
          </p:cNvPr>
          <p:cNvSpPr/>
          <p:nvPr/>
        </p:nvSpPr>
        <p:spPr>
          <a:xfrm>
            <a:off x="8382943" y="1670261"/>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25 Nov</a:t>
            </a:r>
          </a:p>
        </p:txBody>
      </p:sp>
      <p:sp>
        <p:nvSpPr>
          <p:cNvPr id="53" name="Прямокутник 52">
            <a:extLst>
              <a:ext uri="{FF2B5EF4-FFF2-40B4-BE49-F238E27FC236}">
                <a16:creationId xmlns:a16="http://schemas.microsoft.com/office/drawing/2014/main" id="{99716287-3BA8-D669-C0A9-4F52BE051E89}"/>
              </a:ext>
            </a:extLst>
          </p:cNvPr>
          <p:cNvSpPr/>
          <p:nvPr/>
        </p:nvSpPr>
        <p:spPr>
          <a:xfrm>
            <a:off x="8694093" y="1738445"/>
            <a:ext cx="138499" cy="288541"/>
          </a:xfrm>
          <a:prstGeom prst="rect">
            <a:avLst/>
          </a:prstGeom>
          <a:noFill/>
          <a:ln>
            <a:noFill/>
          </a:ln>
        </p:spPr>
        <p:txBody>
          <a:bodyPr vert="vert270" wrap="none" lIns="0" tIns="0" rIns="0" bIns="0">
            <a:spAutoFit/>
          </a:bodyPr>
          <a:lstStyle/>
          <a:p>
            <a:r>
              <a:rPr lang="en-GB" sz="900">
                <a:solidFill>
                  <a:prstClr val="black"/>
                </a:solidFill>
                <a:latin typeface="Arial"/>
              </a:rPr>
              <a:t>2 Dec</a:t>
            </a:r>
          </a:p>
        </p:txBody>
      </p:sp>
      <p:sp>
        <p:nvSpPr>
          <p:cNvPr id="54" name="Прямокутник 53">
            <a:extLst>
              <a:ext uri="{FF2B5EF4-FFF2-40B4-BE49-F238E27FC236}">
                <a16:creationId xmlns:a16="http://schemas.microsoft.com/office/drawing/2014/main" id="{15F2BFD9-B528-A430-9D8C-1CDAC77CE4F3}"/>
              </a:ext>
            </a:extLst>
          </p:cNvPr>
          <p:cNvSpPr/>
          <p:nvPr/>
        </p:nvSpPr>
        <p:spPr>
          <a:xfrm>
            <a:off x="9011682" y="1733159"/>
            <a:ext cx="138499" cy="288541"/>
          </a:xfrm>
          <a:prstGeom prst="rect">
            <a:avLst/>
          </a:prstGeom>
          <a:noFill/>
          <a:ln>
            <a:noFill/>
          </a:ln>
        </p:spPr>
        <p:txBody>
          <a:bodyPr vert="vert270" wrap="none" lIns="0" tIns="0" rIns="0" bIns="0">
            <a:spAutoFit/>
          </a:bodyPr>
          <a:lstStyle/>
          <a:p>
            <a:r>
              <a:rPr lang="en-GB" sz="900">
                <a:solidFill>
                  <a:prstClr val="black"/>
                </a:solidFill>
                <a:latin typeface="Arial"/>
              </a:rPr>
              <a:t>9 Dec</a:t>
            </a:r>
          </a:p>
        </p:txBody>
      </p:sp>
      <p:sp>
        <p:nvSpPr>
          <p:cNvPr id="55" name="Прямокутник 54">
            <a:extLst>
              <a:ext uri="{FF2B5EF4-FFF2-40B4-BE49-F238E27FC236}">
                <a16:creationId xmlns:a16="http://schemas.microsoft.com/office/drawing/2014/main" id="{B7E26E72-A487-DC9B-F09E-901698E60F18}"/>
              </a:ext>
            </a:extLst>
          </p:cNvPr>
          <p:cNvSpPr/>
          <p:nvPr/>
        </p:nvSpPr>
        <p:spPr>
          <a:xfrm>
            <a:off x="9322143" y="1684603"/>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16 Dec</a:t>
            </a:r>
          </a:p>
        </p:txBody>
      </p:sp>
      <p:sp>
        <p:nvSpPr>
          <p:cNvPr id="56" name="Прямокутник 55">
            <a:extLst>
              <a:ext uri="{FF2B5EF4-FFF2-40B4-BE49-F238E27FC236}">
                <a16:creationId xmlns:a16="http://schemas.microsoft.com/office/drawing/2014/main" id="{FDE5BF59-4C3E-B282-AAA9-4D048C6D2DAA}"/>
              </a:ext>
            </a:extLst>
          </p:cNvPr>
          <p:cNvSpPr/>
          <p:nvPr/>
        </p:nvSpPr>
        <p:spPr>
          <a:xfrm>
            <a:off x="9636225" y="1678191"/>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23 Dec</a:t>
            </a:r>
          </a:p>
        </p:txBody>
      </p:sp>
      <p:sp>
        <p:nvSpPr>
          <p:cNvPr id="57" name="Прямокутник 56">
            <a:extLst>
              <a:ext uri="{FF2B5EF4-FFF2-40B4-BE49-F238E27FC236}">
                <a16:creationId xmlns:a16="http://schemas.microsoft.com/office/drawing/2014/main" id="{B1095AF5-D08D-B0DE-2901-D1BF09B3E5F2}"/>
              </a:ext>
            </a:extLst>
          </p:cNvPr>
          <p:cNvSpPr/>
          <p:nvPr/>
        </p:nvSpPr>
        <p:spPr>
          <a:xfrm>
            <a:off x="9954568" y="1669039"/>
            <a:ext cx="138499" cy="352661"/>
          </a:xfrm>
          <a:prstGeom prst="rect">
            <a:avLst/>
          </a:prstGeom>
          <a:noFill/>
          <a:ln>
            <a:noFill/>
          </a:ln>
        </p:spPr>
        <p:txBody>
          <a:bodyPr vert="vert270" wrap="none" lIns="0" tIns="0" rIns="0" bIns="0">
            <a:spAutoFit/>
          </a:bodyPr>
          <a:lstStyle/>
          <a:p>
            <a:r>
              <a:rPr lang="en-GB" sz="900">
                <a:solidFill>
                  <a:prstClr val="black"/>
                </a:solidFill>
                <a:latin typeface="Arial"/>
              </a:rPr>
              <a:t>30 Dec</a:t>
            </a:r>
          </a:p>
        </p:txBody>
      </p:sp>
      <p:sp>
        <p:nvSpPr>
          <p:cNvPr id="58" name="Прямокутник 57">
            <a:extLst>
              <a:ext uri="{FF2B5EF4-FFF2-40B4-BE49-F238E27FC236}">
                <a16:creationId xmlns:a16="http://schemas.microsoft.com/office/drawing/2014/main" id="{F5F251F3-8EB6-CFC8-CC43-A4257F430CE1}"/>
              </a:ext>
            </a:extLst>
          </p:cNvPr>
          <p:cNvSpPr/>
          <p:nvPr/>
        </p:nvSpPr>
        <p:spPr>
          <a:xfrm>
            <a:off x="10265718" y="1763431"/>
            <a:ext cx="138499" cy="256480"/>
          </a:xfrm>
          <a:prstGeom prst="rect">
            <a:avLst/>
          </a:prstGeom>
          <a:noFill/>
          <a:ln>
            <a:noFill/>
          </a:ln>
        </p:spPr>
        <p:txBody>
          <a:bodyPr vert="vert270" wrap="none" lIns="0" tIns="0" rIns="0" bIns="0">
            <a:spAutoFit/>
          </a:bodyPr>
          <a:lstStyle/>
          <a:p>
            <a:r>
              <a:rPr lang="en-GB" sz="900">
                <a:solidFill>
                  <a:prstClr val="black"/>
                </a:solidFill>
                <a:latin typeface="Arial"/>
              </a:rPr>
              <a:t>6 Jan</a:t>
            </a:r>
          </a:p>
        </p:txBody>
      </p:sp>
      <p:sp>
        <p:nvSpPr>
          <p:cNvPr id="59" name="Прямокутник 58">
            <a:extLst>
              <a:ext uri="{FF2B5EF4-FFF2-40B4-BE49-F238E27FC236}">
                <a16:creationId xmlns:a16="http://schemas.microsoft.com/office/drawing/2014/main" id="{42127E86-4858-0D7E-C03B-FCB67AA690C0}"/>
              </a:ext>
            </a:extLst>
          </p:cNvPr>
          <p:cNvSpPr/>
          <p:nvPr/>
        </p:nvSpPr>
        <p:spPr>
          <a:xfrm>
            <a:off x="10576868" y="1724052"/>
            <a:ext cx="138499" cy="320601"/>
          </a:xfrm>
          <a:prstGeom prst="rect">
            <a:avLst/>
          </a:prstGeom>
          <a:noFill/>
          <a:ln>
            <a:noFill/>
          </a:ln>
        </p:spPr>
        <p:txBody>
          <a:bodyPr vert="vert270" wrap="none" lIns="0" tIns="0" rIns="0" bIns="0">
            <a:spAutoFit/>
          </a:bodyPr>
          <a:lstStyle/>
          <a:p>
            <a:r>
              <a:rPr lang="en-GB" sz="900">
                <a:solidFill>
                  <a:prstClr val="black"/>
                </a:solidFill>
                <a:latin typeface="Arial"/>
              </a:rPr>
              <a:t>13 Jan</a:t>
            </a:r>
          </a:p>
        </p:txBody>
      </p:sp>
      <p:sp>
        <p:nvSpPr>
          <p:cNvPr id="60" name="Прямокутник 59">
            <a:extLst>
              <a:ext uri="{FF2B5EF4-FFF2-40B4-BE49-F238E27FC236}">
                <a16:creationId xmlns:a16="http://schemas.microsoft.com/office/drawing/2014/main" id="{129C69E0-C338-9C87-E7D1-A6DFBBF6944E}"/>
              </a:ext>
            </a:extLst>
          </p:cNvPr>
          <p:cNvSpPr/>
          <p:nvPr/>
        </p:nvSpPr>
        <p:spPr>
          <a:xfrm>
            <a:off x="10881926" y="1710457"/>
            <a:ext cx="138499" cy="320601"/>
          </a:xfrm>
          <a:prstGeom prst="rect">
            <a:avLst/>
          </a:prstGeom>
          <a:noFill/>
          <a:ln>
            <a:noFill/>
          </a:ln>
        </p:spPr>
        <p:txBody>
          <a:bodyPr vert="vert270" wrap="none" lIns="0" tIns="0" rIns="0" bIns="0">
            <a:spAutoFit/>
          </a:bodyPr>
          <a:lstStyle/>
          <a:p>
            <a:r>
              <a:rPr lang="en-GB" sz="900">
                <a:solidFill>
                  <a:prstClr val="black"/>
                </a:solidFill>
                <a:latin typeface="Arial"/>
              </a:rPr>
              <a:t>20 Jan</a:t>
            </a:r>
          </a:p>
        </p:txBody>
      </p:sp>
      <p:sp>
        <p:nvSpPr>
          <p:cNvPr id="61" name="Прямокутник 60">
            <a:extLst>
              <a:ext uri="{FF2B5EF4-FFF2-40B4-BE49-F238E27FC236}">
                <a16:creationId xmlns:a16="http://schemas.microsoft.com/office/drawing/2014/main" id="{D4A3604A-45DC-27D4-9FF2-0380AAF8B2D1}"/>
              </a:ext>
            </a:extLst>
          </p:cNvPr>
          <p:cNvSpPr/>
          <p:nvPr/>
        </p:nvSpPr>
        <p:spPr>
          <a:xfrm>
            <a:off x="11215301" y="1710457"/>
            <a:ext cx="138499" cy="320601"/>
          </a:xfrm>
          <a:prstGeom prst="rect">
            <a:avLst/>
          </a:prstGeom>
          <a:noFill/>
          <a:ln>
            <a:noFill/>
          </a:ln>
        </p:spPr>
        <p:txBody>
          <a:bodyPr vert="vert270" wrap="none" lIns="0" tIns="0" rIns="0" bIns="0">
            <a:spAutoFit/>
          </a:bodyPr>
          <a:lstStyle/>
          <a:p>
            <a:r>
              <a:rPr lang="en-GB" sz="900">
                <a:solidFill>
                  <a:prstClr val="black"/>
                </a:solidFill>
                <a:latin typeface="Arial"/>
              </a:rPr>
              <a:t>27 Jan</a:t>
            </a:r>
          </a:p>
        </p:txBody>
      </p:sp>
      <p:sp>
        <p:nvSpPr>
          <p:cNvPr id="62" name="Прямокутник 61">
            <a:extLst>
              <a:ext uri="{FF2B5EF4-FFF2-40B4-BE49-F238E27FC236}">
                <a16:creationId xmlns:a16="http://schemas.microsoft.com/office/drawing/2014/main" id="{000C951D-063D-C81F-9BF4-14460C83A589}"/>
              </a:ext>
            </a:extLst>
          </p:cNvPr>
          <p:cNvSpPr/>
          <p:nvPr/>
        </p:nvSpPr>
        <p:spPr>
          <a:xfrm>
            <a:off x="8993648" y="2322016"/>
            <a:ext cx="844550" cy="276999"/>
          </a:xfrm>
          <a:prstGeom prst="rect">
            <a:avLst/>
          </a:prstGeom>
          <a:noFill/>
          <a:ln>
            <a:noFill/>
          </a:ln>
        </p:spPr>
        <p:txBody>
          <a:bodyPr lIns="0" tIns="0" rIns="0" bIns="0">
            <a:spAutoFit/>
          </a:bodyPr>
          <a:lstStyle/>
          <a:p>
            <a:pPr algn="ctr"/>
            <a:r>
              <a:rPr lang="en-GB" sz="900">
                <a:solidFill>
                  <a:srgbClr val="00B050"/>
                </a:solidFill>
                <a:latin typeface="Arial"/>
              </a:rPr>
              <a:t>Techn. Go Live 14 Dec. 2024</a:t>
            </a:r>
          </a:p>
        </p:txBody>
      </p:sp>
      <p:sp>
        <p:nvSpPr>
          <p:cNvPr id="63" name="Прямокутник 62">
            <a:extLst>
              <a:ext uri="{FF2B5EF4-FFF2-40B4-BE49-F238E27FC236}">
                <a16:creationId xmlns:a16="http://schemas.microsoft.com/office/drawing/2014/main" id="{A9E0E8BC-3B48-CA79-3C01-A413C2E5D8C6}"/>
              </a:ext>
            </a:extLst>
          </p:cNvPr>
          <p:cNvSpPr/>
          <p:nvPr/>
        </p:nvSpPr>
        <p:spPr>
          <a:xfrm>
            <a:off x="9983529" y="2322016"/>
            <a:ext cx="809625" cy="276999"/>
          </a:xfrm>
          <a:prstGeom prst="rect">
            <a:avLst/>
          </a:prstGeom>
          <a:noFill/>
          <a:ln>
            <a:noFill/>
          </a:ln>
        </p:spPr>
        <p:txBody>
          <a:bodyPr lIns="0" tIns="0" rIns="0" bIns="0">
            <a:spAutoFit/>
          </a:bodyPr>
          <a:lstStyle/>
          <a:p>
            <a:pPr algn="ctr"/>
            <a:r>
              <a:rPr lang="en-GB" sz="900">
                <a:solidFill>
                  <a:srgbClr val="00B050"/>
                </a:solidFill>
                <a:latin typeface="Arial"/>
              </a:rPr>
              <a:t>Funct. Go Live 1 Jan. 2025</a:t>
            </a:r>
          </a:p>
        </p:txBody>
      </p:sp>
      <p:sp>
        <p:nvSpPr>
          <p:cNvPr id="64" name="Прямокутник 63">
            <a:extLst>
              <a:ext uri="{FF2B5EF4-FFF2-40B4-BE49-F238E27FC236}">
                <a16:creationId xmlns:a16="http://schemas.microsoft.com/office/drawing/2014/main" id="{B7A8E834-773D-53BA-C216-BC453759B750}"/>
              </a:ext>
            </a:extLst>
          </p:cNvPr>
          <p:cNvSpPr/>
          <p:nvPr/>
        </p:nvSpPr>
        <p:spPr>
          <a:xfrm>
            <a:off x="5650663" y="2842624"/>
            <a:ext cx="279400" cy="253916"/>
          </a:xfrm>
          <a:prstGeom prst="rect">
            <a:avLst/>
          </a:prstGeom>
          <a:noFill/>
          <a:ln>
            <a:noFill/>
          </a:ln>
        </p:spPr>
        <p:txBody>
          <a:bodyPr lIns="0" tIns="0" rIns="0" bIns="0">
            <a:spAutoFit/>
          </a:bodyPr>
          <a:lstStyle/>
          <a:p>
            <a:pPr algn="ctr"/>
            <a:r>
              <a:rPr lang="en-GB" sz="550" b="1">
                <a:solidFill>
                  <a:prstClr val="black"/>
                </a:solidFill>
                <a:latin typeface="Arial"/>
              </a:rPr>
              <a:t>vvv</a:t>
            </a:r>
          </a:p>
          <a:p>
            <a:pPr algn="ctr"/>
            <a:r>
              <a:rPr lang="en-GB" sz="550" b="1">
                <a:solidFill>
                  <a:prstClr val="black"/>
                </a:solidFill>
                <a:latin typeface="Arial"/>
              </a:rPr>
              <a:t>Qualification</a:t>
            </a:r>
          </a:p>
        </p:txBody>
      </p:sp>
      <p:sp>
        <p:nvSpPr>
          <p:cNvPr id="65" name="Прямокутник 64">
            <a:extLst>
              <a:ext uri="{FF2B5EF4-FFF2-40B4-BE49-F238E27FC236}">
                <a16:creationId xmlns:a16="http://schemas.microsoft.com/office/drawing/2014/main" id="{705FB6A5-EB41-6228-885F-E240CF5783C3}"/>
              </a:ext>
            </a:extLst>
          </p:cNvPr>
          <p:cNvSpPr/>
          <p:nvPr/>
        </p:nvSpPr>
        <p:spPr>
          <a:xfrm>
            <a:off x="5498620" y="3394707"/>
            <a:ext cx="250825" cy="215444"/>
          </a:xfrm>
          <a:prstGeom prst="rect">
            <a:avLst/>
          </a:prstGeom>
          <a:noFill/>
          <a:ln>
            <a:noFill/>
          </a:ln>
        </p:spPr>
        <p:txBody>
          <a:bodyPr lIns="0" tIns="0" rIns="0" bIns="0">
            <a:spAutoFit/>
          </a:bodyPr>
          <a:lstStyle/>
          <a:p>
            <a:pPr algn="ctr"/>
            <a:r>
              <a:rPr lang="en-GB" sz="700" b="1">
                <a:solidFill>
                  <a:prstClr val="black"/>
                </a:solidFill>
                <a:latin typeface="Arial"/>
              </a:rPr>
              <a:t>GAT</a:t>
            </a:r>
          </a:p>
          <a:p>
            <a:pPr algn="ctr"/>
            <a:r>
              <a:rPr lang="en-GB" sz="700" b="1">
                <a:solidFill>
                  <a:prstClr val="black"/>
                </a:solidFill>
                <a:latin typeface="Arial"/>
              </a:rPr>
              <a:t>TR3</a:t>
            </a:r>
          </a:p>
        </p:txBody>
      </p:sp>
      <p:sp>
        <p:nvSpPr>
          <p:cNvPr id="66" name="Прямокутник 65">
            <a:extLst>
              <a:ext uri="{FF2B5EF4-FFF2-40B4-BE49-F238E27FC236}">
                <a16:creationId xmlns:a16="http://schemas.microsoft.com/office/drawing/2014/main" id="{E7413A9F-4D5D-EDDD-E48C-19CDF477C3A0}"/>
              </a:ext>
            </a:extLst>
          </p:cNvPr>
          <p:cNvSpPr/>
          <p:nvPr/>
        </p:nvSpPr>
        <p:spPr>
          <a:xfrm>
            <a:off x="5942226" y="3383722"/>
            <a:ext cx="279400" cy="253916"/>
          </a:xfrm>
          <a:prstGeom prst="rect">
            <a:avLst/>
          </a:prstGeom>
          <a:noFill/>
          <a:ln>
            <a:noFill/>
          </a:ln>
        </p:spPr>
        <p:txBody>
          <a:bodyPr lIns="0" tIns="0" rIns="0" bIns="0">
            <a:spAutoFit/>
          </a:bodyPr>
          <a:lstStyle/>
          <a:p>
            <a:pPr algn="ctr"/>
            <a:r>
              <a:rPr lang="en-GB" sz="550" b="1">
                <a:solidFill>
                  <a:prstClr val="black"/>
                </a:solidFill>
                <a:latin typeface="Arial"/>
              </a:rPr>
              <a:t>vvv</a:t>
            </a:r>
          </a:p>
          <a:p>
            <a:pPr algn="ctr"/>
            <a:r>
              <a:rPr lang="en-GB" sz="550" b="1">
                <a:solidFill>
                  <a:prstClr val="black"/>
                </a:solidFill>
                <a:latin typeface="Arial"/>
              </a:rPr>
              <a:t>Qualification</a:t>
            </a:r>
          </a:p>
        </p:txBody>
      </p:sp>
      <p:sp>
        <p:nvSpPr>
          <p:cNvPr id="67" name="Прямокутник 66">
            <a:extLst>
              <a:ext uri="{FF2B5EF4-FFF2-40B4-BE49-F238E27FC236}">
                <a16:creationId xmlns:a16="http://schemas.microsoft.com/office/drawing/2014/main" id="{13B9B6AF-5765-4AE0-F4A3-E47D89E38489}"/>
              </a:ext>
            </a:extLst>
          </p:cNvPr>
          <p:cNvSpPr/>
          <p:nvPr/>
        </p:nvSpPr>
        <p:spPr>
          <a:xfrm>
            <a:off x="5327520" y="3876051"/>
            <a:ext cx="320675" cy="276999"/>
          </a:xfrm>
          <a:prstGeom prst="rect">
            <a:avLst/>
          </a:prstGeom>
          <a:noFill/>
          <a:ln>
            <a:noFill/>
          </a:ln>
        </p:spPr>
        <p:txBody>
          <a:bodyPr lIns="0" tIns="0" rIns="0" bIns="0">
            <a:spAutoFit/>
          </a:bodyPr>
          <a:lstStyle/>
          <a:p>
            <a:pPr algn="ctr"/>
            <a:r>
              <a:rPr lang="en-GB" sz="900" b="1">
                <a:solidFill>
                  <a:prstClr val="black"/>
                </a:solidFill>
                <a:latin typeface="Arial"/>
              </a:rPr>
              <a:t>vvv-cc</a:t>
            </a:r>
          </a:p>
        </p:txBody>
      </p:sp>
      <p:sp>
        <p:nvSpPr>
          <p:cNvPr id="68" name="Прямокутник 67">
            <a:extLst>
              <a:ext uri="{FF2B5EF4-FFF2-40B4-BE49-F238E27FC236}">
                <a16:creationId xmlns:a16="http://schemas.microsoft.com/office/drawing/2014/main" id="{17709A24-33C0-C64E-1E18-AE0B66F44601}"/>
              </a:ext>
            </a:extLst>
          </p:cNvPr>
          <p:cNvSpPr/>
          <p:nvPr/>
        </p:nvSpPr>
        <p:spPr>
          <a:xfrm>
            <a:off x="5829643" y="3898753"/>
            <a:ext cx="250825" cy="215444"/>
          </a:xfrm>
          <a:prstGeom prst="rect">
            <a:avLst/>
          </a:prstGeom>
          <a:noFill/>
          <a:ln>
            <a:noFill/>
          </a:ln>
        </p:spPr>
        <p:txBody>
          <a:bodyPr lIns="0" tIns="0" rIns="0" bIns="0">
            <a:spAutoFit/>
          </a:bodyPr>
          <a:lstStyle/>
          <a:p>
            <a:pPr algn="ctr"/>
            <a:r>
              <a:rPr lang="en-GB" sz="700" b="1">
                <a:solidFill>
                  <a:prstClr val="black"/>
                </a:solidFill>
                <a:latin typeface="Arial"/>
              </a:rPr>
              <a:t>GAT</a:t>
            </a:r>
          </a:p>
          <a:p>
            <a:pPr algn="ctr"/>
            <a:r>
              <a:rPr lang="en-GB" sz="700" b="1">
                <a:solidFill>
                  <a:prstClr val="black"/>
                </a:solidFill>
                <a:latin typeface="Arial"/>
              </a:rPr>
              <a:t>TR3</a:t>
            </a:r>
          </a:p>
        </p:txBody>
      </p:sp>
      <p:sp>
        <p:nvSpPr>
          <p:cNvPr id="69" name="Прямокутник 68">
            <a:extLst>
              <a:ext uri="{FF2B5EF4-FFF2-40B4-BE49-F238E27FC236}">
                <a16:creationId xmlns:a16="http://schemas.microsoft.com/office/drawing/2014/main" id="{0EA12DD4-4B70-8282-E856-9281D725920A}"/>
              </a:ext>
            </a:extLst>
          </p:cNvPr>
          <p:cNvSpPr/>
          <p:nvPr/>
        </p:nvSpPr>
        <p:spPr>
          <a:xfrm>
            <a:off x="5630025" y="4390998"/>
            <a:ext cx="320675" cy="276999"/>
          </a:xfrm>
          <a:prstGeom prst="rect">
            <a:avLst/>
          </a:prstGeom>
          <a:noFill/>
          <a:ln>
            <a:noFill/>
          </a:ln>
        </p:spPr>
        <p:txBody>
          <a:bodyPr lIns="0" tIns="0" rIns="0" bIns="0">
            <a:spAutoFit/>
          </a:bodyPr>
          <a:lstStyle/>
          <a:p>
            <a:pPr algn="ctr"/>
            <a:r>
              <a:rPr lang="en-GB" sz="900" b="1">
                <a:solidFill>
                  <a:prstClr val="black"/>
                </a:solidFill>
                <a:latin typeface="Arial"/>
              </a:rPr>
              <a:t>vvv-cc</a:t>
            </a:r>
          </a:p>
        </p:txBody>
      </p:sp>
      <p:sp>
        <p:nvSpPr>
          <p:cNvPr id="70" name="Прямокутник 69">
            <a:extLst>
              <a:ext uri="{FF2B5EF4-FFF2-40B4-BE49-F238E27FC236}">
                <a16:creationId xmlns:a16="http://schemas.microsoft.com/office/drawing/2014/main" id="{70A6975D-93FC-3344-EE3D-4E8EB01474BD}"/>
              </a:ext>
            </a:extLst>
          </p:cNvPr>
          <p:cNvSpPr/>
          <p:nvPr/>
        </p:nvSpPr>
        <p:spPr>
          <a:xfrm>
            <a:off x="6143968" y="4410544"/>
            <a:ext cx="250825" cy="215444"/>
          </a:xfrm>
          <a:prstGeom prst="rect">
            <a:avLst/>
          </a:prstGeom>
          <a:noFill/>
          <a:ln>
            <a:noFill/>
          </a:ln>
        </p:spPr>
        <p:txBody>
          <a:bodyPr lIns="0" tIns="0" rIns="0" bIns="0">
            <a:spAutoFit/>
          </a:bodyPr>
          <a:lstStyle/>
          <a:p>
            <a:pPr algn="ctr"/>
            <a:r>
              <a:rPr lang="en-GB" sz="700" b="1">
                <a:solidFill>
                  <a:prstClr val="black"/>
                </a:solidFill>
                <a:latin typeface="Arial"/>
              </a:rPr>
              <a:t>GAT</a:t>
            </a:r>
          </a:p>
          <a:p>
            <a:pPr algn="ctr"/>
            <a:r>
              <a:rPr lang="en-GB" sz="700" b="1">
                <a:solidFill>
                  <a:prstClr val="black"/>
                </a:solidFill>
                <a:latin typeface="Arial"/>
              </a:rPr>
              <a:t>TR3</a:t>
            </a:r>
          </a:p>
        </p:txBody>
      </p:sp>
      <p:sp>
        <p:nvSpPr>
          <p:cNvPr id="71" name="Прямокутник 70">
            <a:extLst>
              <a:ext uri="{FF2B5EF4-FFF2-40B4-BE49-F238E27FC236}">
                <a16:creationId xmlns:a16="http://schemas.microsoft.com/office/drawing/2014/main" id="{2CADB3B1-D46F-8929-BF7B-560212E4D2FE}"/>
              </a:ext>
            </a:extLst>
          </p:cNvPr>
          <p:cNvSpPr/>
          <p:nvPr/>
        </p:nvSpPr>
        <p:spPr>
          <a:xfrm>
            <a:off x="6612975" y="4390998"/>
            <a:ext cx="279400" cy="253916"/>
          </a:xfrm>
          <a:prstGeom prst="rect">
            <a:avLst/>
          </a:prstGeom>
          <a:noFill/>
          <a:ln>
            <a:noFill/>
          </a:ln>
        </p:spPr>
        <p:txBody>
          <a:bodyPr lIns="0" tIns="0" rIns="0" bIns="0">
            <a:spAutoFit/>
          </a:bodyPr>
          <a:lstStyle/>
          <a:p>
            <a:pPr algn="ctr"/>
            <a:r>
              <a:rPr lang="en-GB" sz="550" b="1">
                <a:solidFill>
                  <a:prstClr val="black"/>
                </a:solidFill>
                <a:latin typeface="Arial"/>
              </a:rPr>
              <a:t>vvv</a:t>
            </a:r>
          </a:p>
          <a:p>
            <a:pPr algn="ctr"/>
            <a:r>
              <a:rPr lang="en-GB" sz="550" b="1">
                <a:solidFill>
                  <a:prstClr val="black"/>
                </a:solidFill>
                <a:latin typeface="Arial"/>
              </a:rPr>
              <a:t>Qualification</a:t>
            </a:r>
          </a:p>
        </p:txBody>
      </p:sp>
      <p:sp>
        <p:nvSpPr>
          <p:cNvPr id="72" name="Прямокутник 71">
            <a:extLst>
              <a:ext uri="{FF2B5EF4-FFF2-40B4-BE49-F238E27FC236}">
                <a16:creationId xmlns:a16="http://schemas.microsoft.com/office/drawing/2014/main" id="{F22E6DF0-FB13-4337-D95E-BC7758CBB109}"/>
              </a:ext>
            </a:extLst>
          </p:cNvPr>
          <p:cNvSpPr/>
          <p:nvPr/>
        </p:nvSpPr>
        <p:spPr>
          <a:xfrm>
            <a:off x="6306835" y="3892715"/>
            <a:ext cx="279400" cy="253916"/>
          </a:xfrm>
          <a:prstGeom prst="rect">
            <a:avLst/>
          </a:prstGeom>
          <a:noFill/>
          <a:ln>
            <a:noFill/>
          </a:ln>
        </p:spPr>
        <p:txBody>
          <a:bodyPr lIns="0" tIns="0" rIns="0" bIns="0">
            <a:spAutoFit/>
          </a:bodyPr>
          <a:lstStyle/>
          <a:p>
            <a:pPr algn="ctr"/>
            <a:r>
              <a:rPr lang="en-GB" sz="550" b="1">
                <a:solidFill>
                  <a:prstClr val="black"/>
                </a:solidFill>
                <a:latin typeface="Arial"/>
              </a:rPr>
              <a:t>vvv</a:t>
            </a:r>
          </a:p>
          <a:p>
            <a:pPr algn="ctr"/>
            <a:r>
              <a:rPr lang="en-GB" sz="550" b="1">
                <a:solidFill>
                  <a:prstClr val="black"/>
                </a:solidFill>
                <a:latin typeface="Arial"/>
              </a:rPr>
              <a:t>Qualification</a:t>
            </a:r>
          </a:p>
        </p:txBody>
      </p:sp>
    </p:spTree>
    <p:extLst>
      <p:ext uri="{BB962C8B-B14F-4D97-AF65-F5344CB8AC3E}">
        <p14:creationId xmlns:p14="http://schemas.microsoft.com/office/powerpoint/2010/main" val="19191618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Autofit/>
          </a:bodyPr>
          <a:lstStyle/>
          <a:p>
            <a:r>
              <a:rPr lang="en-GB"/>
              <a:t>Tranche 3 – suppliers</a:t>
            </a:r>
            <a:br>
              <a:rPr lang="en-GB"/>
            </a:br>
            <a:r>
              <a:rPr lang="en-GB" i="1"/>
              <a:t>Go live 1 January 2025</a:t>
            </a:r>
          </a:p>
        </p:txBody>
      </p:sp>
      <p:sp>
        <p:nvSpPr>
          <p:cNvPr id="3" name="Tijdelijke aanduiding voor dianummer 2">
            <a:extLst>
              <a:ext uri="{FF2B5EF4-FFF2-40B4-BE49-F238E27FC236}">
                <a16:creationId xmlns:a16="http://schemas.microsoft.com/office/drawing/2014/main" id="{FF3E1EEB-6B59-5D34-266A-F4E444D98C78}"/>
              </a:ext>
            </a:extLst>
          </p:cNvPr>
          <p:cNvSpPr>
            <a:spLocks noGrp="1"/>
          </p:cNvSpPr>
          <p:nvPr>
            <p:ph type="sldNum" sz="quarter" idx="12"/>
          </p:nvPr>
        </p:nvSpPr>
        <p:spPr/>
        <p:txBody>
          <a:bodyPr/>
          <a:lstStyle/>
          <a:p>
            <a:fld id="{6054F54E-B765-BA4C-B13B-E9FB5CE61C5D}" type="slidenum">
              <a:rPr lang="nl-NL" smtClean="0"/>
              <a:t>57</a:t>
            </a:fld>
            <a:endParaRPr lang="nl-NL"/>
          </a:p>
        </p:txBody>
      </p:sp>
    </p:spTree>
    <p:extLst>
      <p:ext uri="{BB962C8B-B14F-4D97-AF65-F5344CB8AC3E}">
        <p14:creationId xmlns:p14="http://schemas.microsoft.com/office/powerpoint/2010/main" val="16318254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6732A0-986A-9521-0482-C0BAB2FC67B9}"/>
              </a:ext>
            </a:extLst>
          </p:cNvPr>
          <p:cNvSpPr>
            <a:spLocks noGrp="1"/>
          </p:cNvSpPr>
          <p:nvPr>
            <p:ph type="ctrTitle"/>
          </p:nvPr>
        </p:nvSpPr>
        <p:spPr/>
        <p:txBody>
          <a:bodyPr/>
          <a:lstStyle/>
          <a:p>
            <a:r>
              <a:rPr lang="en-GB" sz="4400"/>
              <a:t>Processes with impact on suppliers and consequences not ready on go live date</a:t>
            </a:r>
            <a:br>
              <a:rPr lang="en-GB" sz="4400"/>
            </a:br>
            <a:br>
              <a:rPr lang="en-GB" sz="4400"/>
            </a:br>
            <a:r>
              <a:rPr lang="en-GB" sz="2400"/>
              <a:t>Bram van Straalen</a:t>
            </a:r>
            <a:br>
              <a:rPr lang="en-GB"/>
            </a:br>
            <a:endParaRPr lang="en-GB"/>
          </a:p>
        </p:txBody>
      </p:sp>
    </p:spTree>
    <p:extLst>
      <p:ext uri="{BB962C8B-B14F-4D97-AF65-F5344CB8AC3E}">
        <p14:creationId xmlns:p14="http://schemas.microsoft.com/office/powerpoint/2010/main" val="1263235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p:txBody>
          <a:bodyPr/>
          <a:lstStyle/>
          <a:p>
            <a:r>
              <a:rPr lang="en-GB"/>
              <a:t>Tranche 3 – extra information for suppliers</a:t>
            </a:r>
          </a:p>
        </p:txBody>
      </p:sp>
      <p:sp>
        <p:nvSpPr>
          <p:cNvPr id="3" name="Tijdelijke aanduiding voor inhoud 2">
            <a:extLst>
              <a:ext uri="{FF2B5EF4-FFF2-40B4-BE49-F238E27FC236}">
                <a16:creationId xmlns:a16="http://schemas.microsoft.com/office/drawing/2014/main" id="{43AC6053-6F8F-8E44-A148-438B3C23C69F}"/>
              </a:ext>
            </a:extLst>
          </p:cNvPr>
          <p:cNvSpPr>
            <a:spLocks noGrp="1"/>
          </p:cNvSpPr>
          <p:nvPr>
            <p:ph idx="1"/>
          </p:nvPr>
        </p:nvSpPr>
        <p:spPr>
          <a:xfrm>
            <a:off x="838200" y="1852520"/>
            <a:ext cx="10515600" cy="3840883"/>
          </a:xfrm>
        </p:spPr>
        <p:txBody>
          <a:bodyPr>
            <a:normAutofit lnSpcReduction="10000"/>
          </a:bodyPr>
          <a:lstStyle/>
          <a:p>
            <a:r>
              <a:rPr lang="en-GB"/>
              <a:t>Tranche 3 has </a:t>
            </a:r>
            <a:r>
              <a:rPr lang="en-GB" b="1"/>
              <a:t>impact on market role supplier</a:t>
            </a:r>
          </a:p>
          <a:p>
            <a:pPr lvl="1"/>
            <a:r>
              <a:rPr lang="en-GB"/>
              <a:t>Various messages via the MMC-hub (new channel for the supplier)</a:t>
            </a:r>
          </a:p>
          <a:p>
            <a:pPr lvl="2"/>
            <a:r>
              <a:rPr lang="en-GB"/>
              <a:t>Connection</a:t>
            </a:r>
          </a:p>
          <a:p>
            <a:pPr lvl="2"/>
            <a:r>
              <a:rPr lang="en-GB"/>
              <a:t>Qualification</a:t>
            </a:r>
          </a:p>
          <a:p>
            <a:pPr lvl="1"/>
            <a:r>
              <a:rPr lang="en-GB"/>
              <a:t>Settlement measurement errors (IC252)</a:t>
            </a:r>
          </a:p>
          <a:p>
            <a:r>
              <a:rPr lang="en-GB"/>
              <a:t>That is why there is an </a:t>
            </a:r>
            <a:r>
              <a:rPr lang="en-GB" b="1"/>
              <a:t>extra information session </a:t>
            </a:r>
            <a:r>
              <a:rPr lang="en-GB"/>
              <a:t>with impact for suppliers:</a:t>
            </a:r>
          </a:p>
          <a:p>
            <a:pPr lvl="1"/>
            <a:r>
              <a:rPr lang="en-GB"/>
              <a:t>Processes</a:t>
            </a:r>
          </a:p>
          <a:p>
            <a:pPr lvl="1"/>
            <a:r>
              <a:rPr lang="en-GB"/>
              <a:t>Messages</a:t>
            </a:r>
          </a:p>
          <a:p>
            <a:pPr lvl="1"/>
            <a:r>
              <a:rPr lang="en-GB"/>
              <a:t>Important timely connectivity and qualification MMC-hub and PUD</a:t>
            </a:r>
          </a:p>
          <a:p>
            <a:pPr marL="0" indent="0">
              <a:buNone/>
            </a:pPr>
            <a:endParaRPr lang="nl-NL"/>
          </a:p>
        </p:txBody>
      </p:sp>
      <p:sp>
        <p:nvSpPr>
          <p:cNvPr id="4" name="Tijdelijke aanduiding voor dianummer 3">
            <a:extLst>
              <a:ext uri="{FF2B5EF4-FFF2-40B4-BE49-F238E27FC236}">
                <a16:creationId xmlns:a16="http://schemas.microsoft.com/office/drawing/2014/main" id="{85E07A76-1CBB-ADC0-216D-A3EF00081F08}"/>
              </a:ext>
            </a:extLst>
          </p:cNvPr>
          <p:cNvSpPr>
            <a:spLocks noGrp="1"/>
          </p:cNvSpPr>
          <p:nvPr>
            <p:ph type="sldNum" sz="quarter" idx="12"/>
          </p:nvPr>
        </p:nvSpPr>
        <p:spPr/>
        <p:txBody>
          <a:bodyPr/>
          <a:lstStyle/>
          <a:p>
            <a:fld id="{6054F54E-B765-BA4C-B13B-E9FB5CE61C5D}" type="slidenum">
              <a:rPr lang="nl-NL" smtClean="0"/>
              <a:pPr/>
              <a:t>59</a:t>
            </a:fld>
            <a:endParaRPr lang="nl-NL"/>
          </a:p>
        </p:txBody>
      </p:sp>
    </p:spTree>
    <p:extLst>
      <p:ext uri="{BB962C8B-B14F-4D97-AF65-F5344CB8AC3E}">
        <p14:creationId xmlns:p14="http://schemas.microsoft.com/office/powerpoint/2010/main" val="14885578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a:t>Tranche 3 – new and changed processes</a:t>
            </a:r>
          </a:p>
        </p:txBody>
      </p:sp>
      <p:sp>
        <p:nvSpPr>
          <p:cNvPr id="3" name="Tijdelijke aanduiding voor dianummer 2">
            <a:extLst>
              <a:ext uri="{FF2B5EF4-FFF2-40B4-BE49-F238E27FC236}">
                <a16:creationId xmlns:a16="http://schemas.microsoft.com/office/drawing/2014/main" id="{0D6F4A84-2EDF-C521-B972-6F92200542E5}"/>
              </a:ext>
            </a:extLst>
          </p:cNvPr>
          <p:cNvSpPr>
            <a:spLocks noGrp="1"/>
          </p:cNvSpPr>
          <p:nvPr>
            <p:ph type="sldNum" sz="quarter" idx="12"/>
          </p:nvPr>
        </p:nvSpPr>
        <p:spPr/>
        <p:txBody>
          <a:bodyPr/>
          <a:lstStyle/>
          <a:p>
            <a:fld id="{6054F54E-B765-BA4C-B13B-E9FB5CE61C5D}" type="slidenum">
              <a:rPr lang="nl-NL" smtClean="0"/>
              <a:t>60</a:t>
            </a:fld>
            <a:endParaRPr lang="nl-NL"/>
          </a:p>
        </p:txBody>
      </p:sp>
    </p:spTree>
    <p:extLst>
      <p:ext uri="{BB962C8B-B14F-4D97-AF65-F5344CB8AC3E}">
        <p14:creationId xmlns:p14="http://schemas.microsoft.com/office/powerpoint/2010/main" val="32548716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p:txBody>
          <a:bodyPr/>
          <a:lstStyle/>
          <a:p>
            <a:r>
              <a:rPr lang="en-GB"/>
              <a:t>Tranche 1 and 2 – summary</a:t>
            </a:r>
          </a:p>
        </p:txBody>
      </p:sp>
      <p:sp>
        <p:nvSpPr>
          <p:cNvPr id="3" name="Tijdelijke aanduiding voor inhoud 2">
            <a:extLst>
              <a:ext uri="{FF2B5EF4-FFF2-40B4-BE49-F238E27FC236}">
                <a16:creationId xmlns:a16="http://schemas.microsoft.com/office/drawing/2014/main" id="{43AC6053-6F8F-8E44-A148-438B3C23C69F}"/>
              </a:ext>
            </a:extLst>
          </p:cNvPr>
          <p:cNvSpPr>
            <a:spLocks noGrp="1"/>
          </p:cNvSpPr>
          <p:nvPr>
            <p:ph idx="1"/>
          </p:nvPr>
        </p:nvSpPr>
        <p:spPr>
          <a:xfrm>
            <a:off x="838200" y="1852520"/>
            <a:ext cx="10515600" cy="3840883"/>
          </a:xfrm>
        </p:spPr>
        <p:txBody>
          <a:bodyPr>
            <a:normAutofit fontScale="62500" lnSpcReduction="20000"/>
          </a:bodyPr>
          <a:lstStyle/>
          <a:p>
            <a:r>
              <a:rPr lang="en-GB" sz="3300" b="1" dirty="0"/>
              <a:t>Tranche 1 (TR2021)</a:t>
            </a:r>
          </a:p>
          <a:p>
            <a:pPr lvl="1"/>
            <a:r>
              <a:rPr lang="en-GB" sz="2900" b="1" dirty="0"/>
              <a:t>Metering notification GV </a:t>
            </a:r>
            <a:r>
              <a:rPr lang="en-GB" sz="2900" dirty="0"/>
              <a:t>(IC249)</a:t>
            </a:r>
          </a:p>
          <a:p>
            <a:pPr lvl="2"/>
            <a:r>
              <a:rPr lang="en-GB" sz="2900" dirty="0"/>
              <a:t>Distinction between </a:t>
            </a:r>
            <a:r>
              <a:rPr lang="en-GB" sz="2900" b="1" dirty="0"/>
              <a:t>consumption</a:t>
            </a:r>
            <a:r>
              <a:rPr lang="en-GB" sz="2900" dirty="0"/>
              <a:t> and </a:t>
            </a:r>
            <a:r>
              <a:rPr lang="en-GB" sz="2900" b="1" dirty="0"/>
              <a:t>production</a:t>
            </a:r>
            <a:r>
              <a:rPr lang="en-GB" sz="2900" dirty="0"/>
              <a:t> (no offsetting)</a:t>
            </a:r>
          </a:p>
          <a:p>
            <a:pPr lvl="2"/>
            <a:r>
              <a:rPr lang="en-GB" sz="2900" dirty="0"/>
              <a:t>From EDINE to XML</a:t>
            </a:r>
          </a:p>
          <a:p>
            <a:pPr lvl="1"/>
            <a:r>
              <a:rPr lang="en-GB" sz="2900" b="1" dirty="0"/>
              <a:t>Objection metering notifications GV </a:t>
            </a:r>
            <a:r>
              <a:rPr lang="en-GB" sz="2900" dirty="0"/>
              <a:t>(IC248)</a:t>
            </a:r>
          </a:p>
          <a:p>
            <a:pPr lvl="2"/>
            <a:r>
              <a:rPr lang="en-GB" sz="2900" dirty="0"/>
              <a:t>Process modifications (responsibility objection)</a:t>
            </a:r>
          </a:p>
          <a:p>
            <a:pPr lvl="2"/>
            <a:r>
              <a:rPr lang="en-GB" sz="2900" dirty="0"/>
              <a:t>From EDINE to XML</a:t>
            </a:r>
          </a:p>
          <a:p>
            <a:pPr lvl="2"/>
            <a:endParaRPr lang="nl-NL" dirty="0"/>
          </a:p>
          <a:p>
            <a:r>
              <a:rPr lang="en-GB" sz="3300" b="1" dirty="0"/>
              <a:t>Tranche 2</a:t>
            </a:r>
          </a:p>
          <a:p>
            <a:pPr lvl="1"/>
            <a:r>
              <a:rPr lang="en-GB" sz="2900" b="1" dirty="0"/>
              <a:t>Allocation</a:t>
            </a:r>
          </a:p>
          <a:p>
            <a:pPr lvl="2"/>
            <a:r>
              <a:rPr lang="en-GB" sz="2900" dirty="0"/>
              <a:t>Interim solution profile allocation (IC273)</a:t>
            </a:r>
          </a:p>
          <a:p>
            <a:pPr lvl="2"/>
            <a:r>
              <a:rPr lang="en-GB" sz="2900" dirty="0"/>
              <a:t>Distinction between consumption and production (IC273 and IC276)</a:t>
            </a:r>
          </a:p>
          <a:p>
            <a:pPr lvl="2"/>
            <a:r>
              <a:rPr lang="en-GB" sz="2900" dirty="0"/>
              <a:t>From EDINE to XML (IC273 and IC276)</a:t>
            </a:r>
          </a:p>
          <a:p>
            <a:pPr lvl="1"/>
            <a:r>
              <a:rPr lang="en-GB" sz="2900" b="1" dirty="0"/>
              <a:t>Metering Correction Report 2.0 </a:t>
            </a:r>
            <a:r>
              <a:rPr lang="en-GB" sz="2900" dirty="0"/>
              <a:t>(IC253)</a:t>
            </a:r>
          </a:p>
          <a:p>
            <a:pPr marL="0" indent="0">
              <a:buNone/>
            </a:pPr>
            <a:endParaRPr lang="nl-NL" dirty="0"/>
          </a:p>
        </p:txBody>
      </p:sp>
      <p:sp>
        <p:nvSpPr>
          <p:cNvPr id="4" name="Tijdelijke aanduiding voor dianummer 3">
            <a:extLst>
              <a:ext uri="{FF2B5EF4-FFF2-40B4-BE49-F238E27FC236}">
                <a16:creationId xmlns:a16="http://schemas.microsoft.com/office/drawing/2014/main" id="{82A2BD23-86A0-92D4-9FD7-318FA899E808}"/>
              </a:ext>
            </a:extLst>
          </p:cNvPr>
          <p:cNvSpPr>
            <a:spLocks noGrp="1"/>
          </p:cNvSpPr>
          <p:nvPr>
            <p:ph type="sldNum" sz="quarter" idx="12"/>
          </p:nvPr>
        </p:nvSpPr>
        <p:spPr/>
        <p:txBody>
          <a:bodyPr/>
          <a:lstStyle/>
          <a:p>
            <a:fld id="{6054F54E-B765-BA4C-B13B-E9FB5CE61C5D}" type="slidenum">
              <a:rPr lang="nl-NL" smtClean="0"/>
              <a:pPr/>
              <a:t>61</a:t>
            </a:fld>
            <a:endParaRPr lang="nl-NL"/>
          </a:p>
        </p:txBody>
      </p:sp>
    </p:spTree>
    <p:extLst>
      <p:ext uri="{BB962C8B-B14F-4D97-AF65-F5344CB8AC3E}">
        <p14:creationId xmlns:p14="http://schemas.microsoft.com/office/powerpoint/2010/main" val="2950732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96CBA-9226-A645-B604-12A55DC4880E}"/>
              </a:ext>
            </a:extLst>
          </p:cNvPr>
          <p:cNvSpPr>
            <a:spLocks noGrp="1"/>
          </p:cNvSpPr>
          <p:nvPr>
            <p:ph type="title"/>
          </p:nvPr>
        </p:nvSpPr>
        <p:spPr/>
        <p:txBody>
          <a:bodyPr/>
          <a:lstStyle/>
          <a:p>
            <a:r>
              <a:rPr lang="en-GB"/>
              <a:t>Tranche 3 – introduction</a:t>
            </a:r>
          </a:p>
        </p:txBody>
      </p:sp>
      <p:sp>
        <p:nvSpPr>
          <p:cNvPr id="3" name="Tijdelijke aanduiding voor inhoud 2">
            <a:extLst>
              <a:ext uri="{FF2B5EF4-FFF2-40B4-BE49-F238E27FC236}">
                <a16:creationId xmlns:a16="http://schemas.microsoft.com/office/drawing/2014/main" id="{43AC6053-6F8F-8E44-A148-438B3C23C69F}"/>
              </a:ext>
            </a:extLst>
          </p:cNvPr>
          <p:cNvSpPr>
            <a:spLocks noGrp="1"/>
          </p:cNvSpPr>
          <p:nvPr>
            <p:ph idx="1"/>
          </p:nvPr>
        </p:nvSpPr>
        <p:spPr>
          <a:xfrm>
            <a:off x="838200" y="1690688"/>
            <a:ext cx="10515600" cy="4002715"/>
          </a:xfrm>
        </p:spPr>
        <p:txBody>
          <a:bodyPr>
            <a:normAutofit fontScale="77500" lnSpcReduction="20000"/>
          </a:bodyPr>
          <a:lstStyle/>
          <a:p>
            <a:r>
              <a:rPr lang="en-GB" b="1"/>
              <a:t>Definitive imbalance determination </a:t>
            </a:r>
            <a:r>
              <a:rPr lang="en-GB"/>
              <a:t>on 10</a:t>
            </a:r>
            <a:r>
              <a:rPr lang="en-GB" baseline="30000"/>
              <a:t>th</a:t>
            </a:r>
            <a:r>
              <a:rPr lang="en-GB"/>
              <a:t> working day after a calendar month</a:t>
            </a:r>
          </a:p>
          <a:p>
            <a:pPr lvl="1"/>
            <a:r>
              <a:rPr lang="en-GB"/>
              <a:t>Difference between forecast/nomination of BRP with allocation volumes</a:t>
            </a:r>
          </a:p>
          <a:p>
            <a:pPr lvl="1"/>
            <a:r>
              <a:rPr lang="en-GB"/>
              <a:t>Will be settled using an imbalance price</a:t>
            </a:r>
          </a:p>
          <a:p>
            <a:r>
              <a:rPr lang="en-GB" b="1"/>
              <a:t>(New) measurement data </a:t>
            </a:r>
            <a:r>
              <a:rPr lang="en-GB"/>
              <a:t>may be available </a:t>
            </a:r>
            <a:r>
              <a:rPr lang="en-GB" b="1"/>
              <a:t>after definitive imbalance determination</a:t>
            </a:r>
          </a:p>
          <a:p>
            <a:pPr lvl="1"/>
            <a:r>
              <a:rPr lang="en-GB"/>
              <a:t>This offsetting is referred to as </a:t>
            </a:r>
            <a:r>
              <a:rPr lang="en-GB" b="1"/>
              <a:t>settlement</a:t>
            </a:r>
            <a:r>
              <a:rPr lang="en-GB"/>
              <a:t> or </a:t>
            </a:r>
            <a:r>
              <a:rPr lang="en-GB" b="1"/>
              <a:t>reconciliation* </a:t>
            </a:r>
          </a:p>
          <a:p>
            <a:pPr lvl="1"/>
            <a:r>
              <a:rPr lang="en-GB"/>
              <a:t>Depending on type of allocation point:</a:t>
            </a:r>
          </a:p>
          <a:p>
            <a:pPr lvl="2"/>
            <a:r>
              <a:rPr lang="en-GB" b="1"/>
              <a:t>Granularity </a:t>
            </a:r>
            <a:r>
              <a:rPr lang="en-GB"/>
              <a:t>measurement data (per OVP, per month or a longer period)</a:t>
            </a:r>
          </a:p>
          <a:p>
            <a:pPr lvl="2"/>
            <a:r>
              <a:rPr lang="en-GB" b="1"/>
              <a:t>Timeliness</a:t>
            </a:r>
            <a:r>
              <a:rPr lang="en-GB"/>
              <a:t> measurement data (if available)</a:t>
            </a:r>
          </a:p>
          <a:p>
            <a:r>
              <a:rPr lang="en-GB" b="1"/>
              <a:t>Tranche 3 focuses on new/modified reconciliation processes</a:t>
            </a:r>
          </a:p>
          <a:p>
            <a:pPr lvl="1"/>
            <a:r>
              <a:rPr lang="en-GB"/>
              <a:t>Specified as issues per </a:t>
            </a:r>
            <a:r>
              <a:rPr lang="en-GB" b="1"/>
              <a:t>type of allocation point (allocation group)</a:t>
            </a:r>
          </a:p>
          <a:p>
            <a:pPr marL="457200" lvl="1" indent="0">
              <a:buNone/>
            </a:pPr>
            <a:endParaRPr lang="nl-NL" b="1"/>
          </a:p>
          <a:p>
            <a:pPr marL="0" indent="0">
              <a:buNone/>
            </a:pPr>
            <a:r>
              <a:rPr lang="en-GB" sz="2300"/>
              <a:t>* The term ‘settlement’ is not used in the draft code-change proposal and draft MSP WE, and we will no longer be using it in other documents and in this presentation</a:t>
            </a:r>
          </a:p>
          <a:p>
            <a:endParaRPr lang="nl-NL"/>
          </a:p>
        </p:txBody>
      </p:sp>
      <p:sp>
        <p:nvSpPr>
          <p:cNvPr id="4" name="Tijdelijke aanduiding voor dianummer 3">
            <a:extLst>
              <a:ext uri="{FF2B5EF4-FFF2-40B4-BE49-F238E27FC236}">
                <a16:creationId xmlns:a16="http://schemas.microsoft.com/office/drawing/2014/main" id="{5B368072-5F9B-9615-3D60-C37D52525076}"/>
              </a:ext>
            </a:extLst>
          </p:cNvPr>
          <p:cNvSpPr>
            <a:spLocks noGrp="1"/>
          </p:cNvSpPr>
          <p:nvPr>
            <p:ph type="sldNum" sz="quarter" idx="12"/>
          </p:nvPr>
        </p:nvSpPr>
        <p:spPr/>
        <p:txBody>
          <a:bodyPr/>
          <a:lstStyle/>
          <a:p>
            <a:fld id="{6054F54E-B765-BA4C-B13B-E9FB5CE61C5D}" type="slidenum">
              <a:rPr lang="nl-NL" smtClean="0"/>
              <a:pPr/>
              <a:t>62</a:t>
            </a:fld>
            <a:endParaRPr lang="nl-NL"/>
          </a:p>
        </p:txBody>
      </p:sp>
    </p:spTree>
    <p:extLst>
      <p:ext uri="{BB962C8B-B14F-4D97-AF65-F5344CB8AC3E}">
        <p14:creationId xmlns:p14="http://schemas.microsoft.com/office/powerpoint/2010/main" val="15508009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CEA0E9-946C-CB6E-33F5-8E42E476FBF8}"/>
              </a:ext>
            </a:extLst>
          </p:cNvPr>
          <p:cNvSpPr>
            <a:spLocks noGrp="1"/>
          </p:cNvSpPr>
          <p:nvPr>
            <p:ph type="title"/>
          </p:nvPr>
        </p:nvSpPr>
        <p:spPr/>
        <p:txBody>
          <a:bodyPr/>
          <a:lstStyle/>
          <a:p>
            <a:r>
              <a:rPr lang="en-GB"/>
              <a:t>Overview issues</a:t>
            </a:r>
          </a:p>
        </p:txBody>
      </p:sp>
      <p:graphicFrame>
        <p:nvGraphicFramePr>
          <p:cNvPr id="4" name="Tabel 4">
            <a:extLst>
              <a:ext uri="{FF2B5EF4-FFF2-40B4-BE49-F238E27FC236}">
                <a16:creationId xmlns:a16="http://schemas.microsoft.com/office/drawing/2014/main" id="{03EB731C-7AAD-0857-8B15-A70B3FEF0B98}"/>
              </a:ext>
            </a:extLst>
          </p:cNvPr>
          <p:cNvGraphicFramePr>
            <a:graphicFrameLocks noGrp="1"/>
          </p:cNvGraphicFramePr>
          <p:nvPr/>
        </p:nvGraphicFramePr>
        <p:xfrm>
          <a:off x="838200" y="1449222"/>
          <a:ext cx="10515600" cy="3354251"/>
        </p:xfrm>
        <a:graphic>
          <a:graphicData uri="http://schemas.openxmlformats.org/drawingml/2006/table">
            <a:tbl>
              <a:tblPr firstRow="1" bandRow="1">
                <a:tableStyleId>{5C22544A-7EE6-4342-B048-85BDC9FD1C3A}</a:tableStyleId>
              </a:tblPr>
              <a:tblGrid>
                <a:gridCol w="1060938">
                  <a:extLst>
                    <a:ext uri="{9D8B030D-6E8A-4147-A177-3AD203B41FA5}">
                      <a16:colId xmlns:a16="http://schemas.microsoft.com/office/drawing/2014/main" val="3144062086"/>
                    </a:ext>
                  </a:extLst>
                </a:gridCol>
                <a:gridCol w="949570">
                  <a:extLst>
                    <a:ext uri="{9D8B030D-6E8A-4147-A177-3AD203B41FA5}">
                      <a16:colId xmlns:a16="http://schemas.microsoft.com/office/drawing/2014/main" val="1309828403"/>
                    </a:ext>
                  </a:extLst>
                </a:gridCol>
                <a:gridCol w="1055077">
                  <a:extLst>
                    <a:ext uri="{9D8B030D-6E8A-4147-A177-3AD203B41FA5}">
                      <a16:colId xmlns:a16="http://schemas.microsoft.com/office/drawing/2014/main" val="1646260441"/>
                    </a:ext>
                  </a:extLst>
                </a:gridCol>
                <a:gridCol w="3477403">
                  <a:extLst>
                    <a:ext uri="{9D8B030D-6E8A-4147-A177-3AD203B41FA5}">
                      <a16:colId xmlns:a16="http://schemas.microsoft.com/office/drawing/2014/main" val="270997188"/>
                    </a:ext>
                  </a:extLst>
                </a:gridCol>
                <a:gridCol w="3972612">
                  <a:extLst>
                    <a:ext uri="{9D8B030D-6E8A-4147-A177-3AD203B41FA5}">
                      <a16:colId xmlns:a16="http://schemas.microsoft.com/office/drawing/2014/main" val="1925093772"/>
                    </a:ext>
                  </a:extLst>
                </a:gridCol>
              </a:tblGrid>
              <a:tr h="672011">
                <a:tc>
                  <a:txBody>
                    <a:bodyPr/>
                    <a:lstStyle/>
                    <a:p>
                      <a:pPr algn="ctr"/>
                      <a:r>
                        <a:rPr lang="en-GB"/>
                        <a:t>ELK/GAS</a:t>
                      </a:r>
                    </a:p>
                  </a:txBody>
                  <a:tcPr/>
                </a:tc>
                <a:tc>
                  <a:txBody>
                    <a:bodyPr/>
                    <a:lstStyle/>
                    <a:p>
                      <a:pPr algn="ctr"/>
                      <a:r>
                        <a:rPr lang="en-GB"/>
                        <a:t>KV/GV</a:t>
                      </a:r>
                    </a:p>
                  </a:txBody>
                  <a:tcPr/>
                </a:tc>
                <a:tc>
                  <a:txBody>
                    <a:bodyPr/>
                    <a:lstStyle/>
                    <a:p>
                      <a:pPr algn="ctr"/>
                      <a:r>
                        <a:rPr lang="en-GB"/>
                        <a:t>All. group</a:t>
                      </a:r>
                    </a:p>
                  </a:txBody>
                  <a:tcPr/>
                </a:tc>
                <a:tc>
                  <a:txBody>
                    <a:bodyPr/>
                    <a:lstStyle/>
                    <a:p>
                      <a:pPr algn="ctr"/>
                      <a:r>
                        <a:rPr lang="en-GB"/>
                        <a:t>Reconciliation</a:t>
                      </a:r>
                    </a:p>
                  </a:txBody>
                  <a:tcPr/>
                </a:tc>
                <a:tc>
                  <a:txBody>
                    <a:bodyPr/>
                    <a:lstStyle/>
                    <a:p>
                      <a:pPr algn="ctr"/>
                      <a:r>
                        <a:rPr lang="en-GB"/>
                        <a:t>Settlement measurement errors after reconciliation</a:t>
                      </a:r>
                    </a:p>
                  </a:txBody>
                  <a:tcPr/>
                </a:tc>
                <a:extLst>
                  <a:ext uri="{0D108BD9-81ED-4DB2-BD59-A6C34878D82A}">
                    <a16:rowId xmlns:a16="http://schemas.microsoft.com/office/drawing/2014/main" val="3918231539"/>
                  </a:ext>
                </a:extLst>
              </a:tr>
              <a:tr h="370840">
                <a:tc rowSpan="4">
                  <a:txBody>
                    <a:bodyPr/>
                    <a:lstStyle/>
                    <a:p>
                      <a:pPr algn="ctr"/>
                      <a:r>
                        <a:rPr lang="en-GB" sz="2800" b="1"/>
                        <a:t>ELK</a:t>
                      </a:r>
                    </a:p>
                  </a:txBody>
                  <a:tcPr anchor="ctr"/>
                </a:tc>
                <a:tc rowSpan="2">
                  <a:txBody>
                    <a:bodyPr/>
                    <a:lstStyle/>
                    <a:p>
                      <a:pPr algn="ctr"/>
                      <a:r>
                        <a:rPr lang="en-GB" sz="2400" b="1"/>
                        <a:t>KV</a:t>
                      </a:r>
                    </a:p>
                  </a:txBody>
                  <a:tcPr anchor="ctr"/>
                </a:tc>
                <a:tc>
                  <a:txBody>
                    <a:bodyPr/>
                    <a:lstStyle/>
                    <a:p>
                      <a:r>
                        <a:rPr lang="en-GB" b="1"/>
                        <a:t>SMA</a:t>
                      </a:r>
                    </a:p>
                  </a:txBody>
                  <a:tcPr/>
                </a:tc>
                <a:tc>
                  <a:txBody>
                    <a:bodyPr/>
                    <a:lstStyle/>
                    <a:p>
                      <a:pPr algn="ctr"/>
                      <a:r>
                        <a:rPr lang="en-GB" b="1"/>
                        <a:t>IC275 Reconciliation SMA ELK</a:t>
                      </a:r>
                    </a:p>
                  </a:txBody>
                  <a:tcPr>
                    <a:solidFill>
                      <a:srgbClr val="92D050"/>
                    </a:solidFill>
                  </a:tcPr>
                </a:tc>
                <a:tc>
                  <a:txBody>
                    <a:bodyPr/>
                    <a:lstStyle/>
                    <a:p>
                      <a:r>
                        <a:rPr lang="en-GB"/>
                        <a:t>N/A</a:t>
                      </a:r>
                    </a:p>
                  </a:txBody>
                  <a:tcPr/>
                </a:tc>
                <a:extLst>
                  <a:ext uri="{0D108BD9-81ED-4DB2-BD59-A6C34878D82A}">
                    <a16:rowId xmlns:a16="http://schemas.microsoft.com/office/drawing/2014/main" val="4261128166"/>
                  </a:ext>
                </a:extLst>
              </a:tr>
              <a:tr h="370840">
                <a:tc vMerge="1">
                  <a:txBody>
                    <a:bodyPr/>
                    <a:lstStyle/>
                    <a:p>
                      <a:r>
                        <a:rPr lang="en-GB"/>
                        <a:t>ELK</a:t>
                      </a:r>
                    </a:p>
                  </a:txBody>
                  <a:tcPr/>
                </a:tc>
                <a:tc vMerge="1">
                  <a:txBody>
                    <a:bodyPr/>
                    <a:lstStyle/>
                    <a:p>
                      <a:r>
                        <a:rPr lang="en-GB"/>
                        <a:t>KV</a:t>
                      </a:r>
                    </a:p>
                  </a:txBody>
                  <a:tcPr/>
                </a:tc>
                <a:tc rowSpan="2">
                  <a:txBody>
                    <a:bodyPr/>
                    <a:lstStyle/>
                    <a:p>
                      <a:r>
                        <a:rPr lang="en-GB" b="1"/>
                        <a:t>PRF</a:t>
                      </a:r>
                    </a:p>
                  </a:txBody>
                  <a:tcPr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0000"/>
                          </a:solidFill>
                        </a:rPr>
                        <a:t>IC280 L Reconciliation notifications PRF ELK to XML</a:t>
                      </a:r>
                    </a:p>
                  </a:txBody>
                  <a:tcPr anchor="ctr">
                    <a:solidFill>
                      <a:schemeClr val="accent3">
                        <a:lumMod val="40000"/>
                        <a:lumOff val="60000"/>
                      </a:schemeClr>
                    </a:solidFill>
                  </a:tcPr>
                </a:tc>
                <a:tc>
                  <a:txBody>
                    <a:bodyPr/>
                    <a:lstStyle/>
                    <a:p>
                      <a:pPr marL="0" algn="l" defTabSz="914400" rtl="0" eaLnBrk="1" latinLnBrk="0" hangingPunct="1"/>
                      <a:r>
                        <a:rPr lang="en-GB" sz="1800">
                          <a:solidFill>
                            <a:schemeClr val="bg1">
                              <a:lumMod val="50000"/>
                            </a:schemeClr>
                          </a:solidFill>
                          <a:latin typeface="+mn-lt"/>
                          <a:ea typeface="+mn-ea"/>
                          <a:cs typeface="+mn-cs"/>
                        </a:rPr>
                        <a:t>IC011c</a:t>
                      </a:r>
                    </a:p>
                  </a:txBody>
                  <a:tcPr/>
                </a:tc>
                <a:extLst>
                  <a:ext uri="{0D108BD9-81ED-4DB2-BD59-A6C34878D82A}">
                    <a16:rowId xmlns:a16="http://schemas.microsoft.com/office/drawing/2014/main" val="1831973067"/>
                  </a:ext>
                </a:extLst>
              </a:tr>
              <a:tr h="370840">
                <a:tc vMerge="1">
                  <a:txBody>
                    <a:bodyPr/>
                    <a:lstStyle/>
                    <a:p>
                      <a:r>
                        <a:rPr lang="en-GB"/>
                        <a:t>ELK</a:t>
                      </a:r>
                    </a:p>
                  </a:txBody>
                  <a:tcPr/>
                </a:tc>
                <a:tc rowSpan="4">
                  <a:txBody>
                    <a:bodyPr/>
                    <a:lstStyle/>
                    <a:p>
                      <a:pPr algn="ctr"/>
                      <a:r>
                        <a:rPr lang="en-GB" sz="2400" b="1"/>
                        <a:t>GV</a:t>
                      </a:r>
                    </a:p>
                  </a:txBody>
                  <a:tcPr anchor="ctr"/>
                </a:tc>
                <a:tc vMerge="1">
                  <a:txBody>
                    <a:bodyPr/>
                    <a:lstStyle/>
                    <a:p>
                      <a:r>
                        <a:rPr lang="en-GB"/>
                        <a:t>PRF</a:t>
                      </a:r>
                    </a:p>
                  </a:txBody>
                  <a:tcPr/>
                </a:tc>
                <a:tc vMerge="1">
                  <a:txBody>
                    <a:bodyPr/>
                    <a:lstStyle/>
                    <a:p>
                      <a:r>
                        <a:rPr lang="en-GB"/>
                        <a:t>IC280 L</a:t>
                      </a:r>
                    </a:p>
                  </a:txBody>
                  <a:tcPr/>
                </a:tc>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chemeClr val="bg1"/>
                          </a:solidFill>
                        </a:rPr>
                        <a:t>IC252 Settlement process measurement errors GV GAS and ELK</a:t>
                      </a:r>
                    </a:p>
                  </a:txBody>
                  <a:tcPr anchor="ctr">
                    <a:solidFill>
                      <a:srgbClr val="00B0F0"/>
                    </a:solidFill>
                  </a:tcPr>
                </a:tc>
                <a:extLst>
                  <a:ext uri="{0D108BD9-81ED-4DB2-BD59-A6C34878D82A}">
                    <a16:rowId xmlns:a16="http://schemas.microsoft.com/office/drawing/2014/main" val="2907195867"/>
                  </a:ext>
                </a:extLst>
              </a:tr>
              <a:tr h="370840">
                <a:tc vMerge="1">
                  <a:txBody>
                    <a:bodyPr/>
                    <a:lstStyle/>
                    <a:p>
                      <a:r>
                        <a:rPr lang="en-GB"/>
                        <a:t>ELK</a:t>
                      </a:r>
                    </a:p>
                  </a:txBody>
                  <a:tcPr/>
                </a:tc>
                <a:tc vMerge="1">
                  <a:txBody>
                    <a:bodyPr/>
                    <a:lstStyle/>
                    <a:p>
                      <a:r>
                        <a:rPr lang="en-GB"/>
                        <a:t>GV</a:t>
                      </a:r>
                    </a:p>
                  </a:txBody>
                  <a:tcPr/>
                </a:tc>
                <a:tc>
                  <a:txBody>
                    <a:bodyPr/>
                    <a:lstStyle/>
                    <a:p>
                      <a:r>
                        <a:rPr lang="en-GB" b="1"/>
                        <a:t>TMT</a:t>
                      </a:r>
                    </a:p>
                  </a:txBody>
                  <a:tcPr/>
                </a:tc>
                <a:tc>
                  <a:txBody>
                    <a:bodyPr/>
                    <a:lstStyle/>
                    <a:p>
                      <a:pPr algn="ctr"/>
                      <a:r>
                        <a:rPr lang="en-GB" b="1">
                          <a:solidFill>
                            <a:schemeClr val="bg1"/>
                          </a:solidFill>
                        </a:rPr>
                        <a:t>IC 257 Reconciliation TMT ELK</a:t>
                      </a:r>
                    </a:p>
                  </a:txBody>
                  <a:tcPr>
                    <a:solidFill>
                      <a:srgbClr val="FF0000"/>
                    </a:solidFill>
                  </a:tcPr>
                </a:tc>
                <a:tc vMerge="1">
                  <a:txBody>
                    <a:bodyPr/>
                    <a:lstStyle/>
                    <a:p>
                      <a:r>
                        <a:rPr lang="en-GB"/>
                        <a:t>IC252</a:t>
                      </a:r>
                    </a:p>
                  </a:txBody>
                  <a:tcPr/>
                </a:tc>
                <a:extLst>
                  <a:ext uri="{0D108BD9-81ED-4DB2-BD59-A6C34878D82A}">
                    <a16:rowId xmlns:a16="http://schemas.microsoft.com/office/drawing/2014/main" val="2839429087"/>
                  </a:ext>
                </a:extLst>
              </a:tr>
              <a:tr h="370840">
                <a:tc rowSpan="3">
                  <a:txBody>
                    <a:bodyPr/>
                    <a:lstStyle/>
                    <a:p>
                      <a:pPr algn="ctr"/>
                      <a:r>
                        <a:rPr lang="en-GB" sz="2800" b="1"/>
                        <a:t>GAS</a:t>
                      </a:r>
                    </a:p>
                  </a:txBody>
                  <a:tcPr anchor="ctr"/>
                </a:tc>
                <a:tc vMerge="1">
                  <a:txBody>
                    <a:bodyPr/>
                    <a:lstStyle/>
                    <a:p>
                      <a:r>
                        <a:rPr lang="en-GB"/>
                        <a:t>GV</a:t>
                      </a:r>
                    </a:p>
                  </a:txBody>
                  <a:tcPr anchor="ctr"/>
                </a:tc>
                <a:tc>
                  <a:txBody>
                    <a:bodyPr/>
                    <a:lstStyle/>
                    <a:p>
                      <a:r>
                        <a:rPr lang="en-GB" b="1"/>
                        <a:t>PRF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bg1">
                              <a:lumMod val="50000"/>
                            </a:schemeClr>
                          </a:solidFill>
                        </a:rPr>
                        <a:t>Reconciliation gas</a:t>
                      </a:r>
                    </a:p>
                  </a:txBody>
                  <a:tcPr/>
                </a:tc>
                <a:tc vMerge="1">
                  <a:txBody>
                    <a:bodyPr/>
                    <a:lstStyle/>
                    <a:p>
                      <a:endParaRPr lang="nl-NL"/>
                    </a:p>
                  </a:txBody>
                  <a:tcPr/>
                </a:tc>
                <a:extLst>
                  <a:ext uri="{0D108BD9-81ED-4DB2-BD59-A6C34878D82A}">
                    <a16:rowId xmlns:a16="http://schemas.microsoft.com/office/drawing/2014/main" val="1346405875"/>
                  </a:ext>
                </a:extLst>
              </a:tr>
              <a:tr h="370840">
                <a:tc vMerge="1">
                  <a:txBody>
                    <a:bodyPr/>
                    <a:lstStyle/>
                    <a:p>
                      <a:r>
                        <a:rPr lang="en-GB"/>
                        <a:t>GAS</a:t>
                      </a:r>
                    </a:p>
                  </a:txBody>
                  <a:tcPr/>
                </a:tc>
                <a:tc vMerge="1">
                  <a:txBody>
                    <a:bodyPr/>
                    <a:lstStyle/>
                    <a:p>
                      <a:r>
                        <a:rPr lang="en-GB"/>
                        <a:t>GV</a:t>
                      </a:r>
                    </a:p>
                  </a:txBody>
                  <a:tcPr anchor="ctr"/>
                </a:tc>
                <a:tc>
                  <a:txBody>
                    <a:bodyPr/>
                    <a:lstStyle/>
                    <a:p>
                      <a:r>
                        <a:rPr lang="en-GB" b="1"/>
                        <a:t>TMT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bg1">
                              <a:lumMod val="50000"/>
                            </a:schemeClr>
                          </a:solidFill>
                        </a:rPr>
                        <a:t>Reconciliation gas</a:t>
                      </a:r>
                    </a:p>
                  </a:txBody>
                  <a:tcPr/>
                </a:tc>
                <a:tc vMerge="1">
                  <a:txBody>
                    <a:bodyPr/>
                    <a:lstStyle/>
                    <a:p>
                      <a:endParaRPr lang="nl-NL"/>
                    </a:p>
                  </a:txBody>
                  <a:tcPr/>
                </a:tc>
                <a:extLst>
                  <a:ext uri="{0D108BD9-81ED-4DB2-BD59-A6C34878D82A}">
                    <a16:rowId xmlns:a16="http://schemas.microsoft.com/office/drawing/2014/main" val="1623387309"/>
                  </a:ext>
                </a:extLst>
              </a:tr>
              <a:tr h="370840">
                <a:tc vMerge="1">
                  <a:txBody>
                    <a:bodyPr/>
                    <a:lstStyle/>
                    <a:p>
                      <a:r>
                        <a:rPr lang="en-GB"/>
                        <a:t>Gas</a:t>
                      </a:r>
                    </a:p>
                  </a:txBody>
                  <a:tcPr/>
                </a:tc>
                <a:tc>
                  <a:txBody>
                    <a:bodyPr/>
                    <a:lstStyle/>
                    <a:p>
                      <a:pPr algn="ctr"/>
                      <a:r>
                        <a:rPr lang="en-GB" sz="2400" b="1"/>
                        <a:t>KV</a:t>
                      </a:r>
                    </a:p>
                  </a:txBody>
                  <a:tcPr/>
                </a:tc>
                <a:tc>
                  <a:txBody>
                    <a:bodyPr/>
                    <a:lstStyle/>
                    <a:p>
                      <a:r>
                        <a:rPr lang="en-GB" b="1"/>
                        <a:t>PRF</a:t>
                      </a:r>
                    </a:p>
                  </a:txBody>
                  <a:tcPr/>
                </a:tc>
                <a:tc>
                  <a:txBody>
                    <a:bodyPr/>
                    <a:lstStyle/>
                    <a:p>
                      <a:r>
                        <a:rPr lang="en-GB">
                          <a:solidFill>
                            <a:schemeClr val="bg1">
                              <a:lumMod val="50000"/>
                            </a:schemeClr>
                          </a:solidFill>
                        </a:rPr>
                        <a:t>Reconciliation gas</a:t>
                      </a:r>
                    </a:p>
                  </a:txBody>
                  <a:tcPr/>
                </a:tc>
                <a:tc>
                  <a:txBody>
                    <a:bodyPr/>
                    <a:lstStyle/>
                    <a:p>
                      <a:endParaRPr lang="nl-NL"/>
                    </a:p>
                  </a:txBody>
                  <a:tcPr/>
                </a:tc>
                <a:extLst>
                  <a:ext uri="{0D108BD9-81ED-4DB2-BD59-A6C34878D82A}">
                    <a16:rowId xmlns:a16="http://schemas.microsoft.com/office/drawing/2014/main" val="3764103144"/>
                  </a:ext>
                </a:extLst>
              </a:tr>
            </a:tbl>
          </a:graphicData>
        </a:graphic>
      </p:graphicFrame>
      <p:sp>
        <p:nvSpPr>
          <p:cNvPr id="5" name="Rechthoek 4">
            <a:extLst>
              <a:ext uri="{FF2B5EF4-FFF2-40B4-BE49-F238E27FC236}">
                <a16:creationId xmlns:a16="http://schemas.microsoft.com/office/drawing/2014/main" id="{A2BF93FD-6EAD-6380-4C02-C90069276605}"/>
              </a:ext>
            </a:extLst>
          </p:cNvPr>
          <p:cNvSpPr/>
          <p:nvPr/>
        </p:nvSpPr>
        <p:spPr>
          <a:xfrm>
            <a:off x="6183984" y="4923209"/>
            <a:ext cx="3506770" cy="46792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IC279 Reconciliation prices</a:t>
            </a:r>
          </a:p>
        </p:txBody>
      </p:sp>
      <p:sp>
        <p:nvSpPr>
          <p:cNvPr id="6" name="Rechthoek 5">
            <a:extLst>
              <a:ext uri="{FF2B5EF4-FFF2-40B4-BE49-F238E27FC236}">
                <a16:creationId xmlns:a16="http://schemas.microsoft.com/office/drawing/2014/main" id="{6CF5D2F5-18F8-87A2-8D6E-8D790CCF5FD8}"/>
              </a:ext>
            </a:extLst>
          </p:cNvPr>
          <p:cNvSpPr/>
          <p:nvPr/>
        </p:nvSpPr>
        <p:spPr>
          <a:xfrm>
            <a:off x="4485587" y="5661775"/>
            <a:ext cx="4131940" cy="39633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IC187 Retention period Metering data GV</a:t>
            </a:r>
          </a:p>
        </p:txBody>
      </p:sp>
      <p:cxnSp>
        <p:nvCxnSpPr>
          <p:cNvPr id="10" name="Rechte verbindingslijn met pijl 9">
            <a:extLst>
              <a:ext uri="{FF2B5EF4-FFF2-40B4-BE49-F238E27FC236}">
                <a16:creationId xmlns:a16="http://schemas.microsoft.com/office/drawing/2014/main" id="{BB866C69-4FB7-4849-0088-21E4FC469BE4}"/>
              </a:ext>
            </a:extLst>
          </p:cNvPr>
          <p:cNvCxnSpPr>
            <a:stCxn id="5" idx="0"/>
          </p:cNvCxnSpPr>
          <p:nvPr/>
        </p:nvCxnSpPr>
        <p:spPr>
          <a:xfrm flipV="1">
            <a:off x="7937369" y="3837918"/>
            <a:ext cx="801278" cy="1085291"/>
          </a:xfrm>
          <a:prstGeom prst="straightConnector1">
            <a:avLst/>
          </a:prstGeom>
          <a:ln w="3810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 name="Rechte verbindingslijn met pijl 10">
            <a:extLst>
              <a:ext uri="{FF2B5EF4-FFF2-40B4-BE49-F238E27FC236}">
                <a16:creationId xmlns:a16="http://schemas.microsoft.com/office/drawing/2014/main" id="{D5C1179E-D7D1-2087-013D-20DCF60AAFD9}"/>
              </a:ext>
            </a:extLst>
          </p:cNvPr>
          <p:cNvCxnSpPr>
            <a:cxnSpLocks/>
            <a:stCxn id="5" idx="0"/>
          </p:cNvCxnSpPr>
          <p:nvPr/>
        </p:nvCxnSpPr>
        <p:spPr>
          <a:xfrm flipH="1" flipV="1">
            <a:off x="6096000" y="3592821"/>
            <a:ext cx="1841369" cy="1330388"/>
          </a:xfrm>
          <a:prstGeom prst="straightConnector1">
            <a:avLst/>
          </a:prstGeom>
          <a:ln w="3810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Rechte verbindingslijn met pijl 13">
            <a:extLst>
              <a:ext uri="{FF2B5EF4-FFF2-40B4-BE49-F238E27FC236}">
                <a16:creationId xmlns:a16="http://schemas.microsoft.com/office/drawing/2014/main" id="{4F32F082-6B9A-1F5C-4316-203336AA438B}"/>
              </a:ext>
            </a:extLst>
          </p:cNvPr>
          <p:cNvCxnSpPr>
            <a:cxnSpLocks/>
            <a:stCxn id="5" idx="0"/>
          </p:cNvCxnSpPr>
          <p:nvPr/>
        </p:nvCxnSpPr>
        <p:spPr>
          <a:xfrm flipH="1" flipV="1">
            <a:off x="6876853" y="3043299"/>
            <a:ext cx="1060516" cy="1879910"/>
          </a:xfrm>
          <a:prstGeom prst="straightConnector1">
            <a:avLst/>
          </a:prstGeom>
          <a:ln w="3810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7" name="Rechte verbindingslijn met pijl 16">
            <a:extLst>
              <a:ext uri="{FF2B5EF4-FFF2-40B4-BE49-F238E27FC236}">
                <a16:creationId xmlns:a16="http://schemas.microsoft.com/office/drawing/2014/main" id="{DD984BE8-BBCC-757B-6D36-C0E75415C05F}"/>
              </a:ext>
            </a:extLst>
          </p:cNvPr>
          <p:cNvCxnSpPr>
            <a:cxnSpLocks/>
            <a:stCxn id="5" idx="0"/>
          </p:cNvCxnSpPr>
          <p:nvPr/>
        </p:nvCxnSpPr>
        <p:spPr>
          <a:xfrm flipH="1" flipV="1">
            <a:off x="7322269" y="2542624"/>
            <a:ext cx="615100" cy="2380585"/>
          </a:xfrm>
          <a:prstGeom prst="straightConnector1">
            <a:avLst/>
          </a:prstGeom>
          <a:ln w="38100">
            <a:solidFill>
              <a:srgbClr val="7030A0"/>
            </a:solidFill>
            <a:tailEnd type="triangle" w="lg" len="med"/>
          </a:ln>
        </p:spPr>
        <p:style>
          <a:lnRef idx="1">
            <a:schemeClr val="accent1"/>
          </a:lnRef>
          <a:fillRef idx="0">
            <a:schemeClr val="accent1"/>
          </a:fillRef>
          <a:effectRef idx="0">
            <a:schemeClr val="accent1"/>
          </a:effectRef>
          <a:fontRef idx="minor">
            <a:schemeClr val="tx1"/>
          </a:fontRef>
        </p:style>
      </p:cxnSp>
      <p:sp>
        <p:nvSpPr>
          <p:cNvPr id="3" name="Tijdelijke aanduiding voor dianummer 2">
            <a:extLst>
              <a:ext uri="{FF2B5EF4-FFF2-40B4-BE49-F238E27FC236}">
                <a16:creationId xmlns:a16="http://schemas.microsoft.com/office/drawing/2014/main" id="{B802C71A-3D09-792A-7534-71AB5A5C3C11}"/>
              </a:ext>
            </a:extLst>
          </p:cNvPr>
          <p:cNvSpPr>
            <a:spLocks noGrp="1"/>
          </p:cNvSpPr>
          <p:nvPr>
            <p:ph type="sldNum" sz="quarter" idx="12"/>
          </p:nvPr>
        </p:nvSpPr>
        <p:spPr/>
        <p:txBody>
          <a:bodyPr/>
          <a:lstStyle/>
          <a:p>
            <a:fld id="{6054F54E-B765-BA4C-B13B-E9FB5CE61C5D}" type="slidenum">
              <a:rPr lang="nl-NL" smtClean="0"/>
              <a:pPr/>
              <a:t>63</a:t>
            </a:fld>
            <a:endParaRPr lang="nl-NL"/>
          </a:p>
        </p:txBody>
      </p:sp>
    </p:spTree>
    <p:extLst>
      <p:ext uri="{BB962C8B-B14F-4D97-AF65-F5344CB8AC3E}">
        <p14:creationId xmlns:p14="http://schemas.microsoft.com/office/powerpoint/2010/main" val="9083143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a:t>Concise overview per issue</a:t>
            </a:r>
          </a:p>
        </p:txBody>
      </p:sp>
      <p:sp>
        <p:nvSpPr>
          <p:cNvPr id="3" name="Tijdelijke aanduiding voor dianummer 2">
            <a:extLst>
              <a:ext uri="{FF2B5EF4-FFF2-40B4-BE49-F238E27FC236}">
                <a16:creationId xmlns:a16="http://schemas.microsoft.com/office/drawing/2014/main" id="{D5882D2A-687C-6D86-B651-0C54AF0EC297}"/>
              </a:ext>
            </a:extLst>
          </p:cNvPr>
          <p:cNvSpPr>
            <a:spLocks noGrp="1"/>
          </p:cNvSpPr>
          <p:nvPr>
            <p:ph type="sldNum" sz="quarter" idx="12"/>
          </p:nvPr>
        </p:nvSpPr>
        <p:spPr/>
        <p:txBody>
          <a:bodyPr/>
          <a:lstStyle/>
          <a:p>
            <a:fld id="{6054F54E-B765-BA4C-B13B-E9FB5CE61C5D}" type="slidenum">
              <a:rPr lang="nl-NL" smtClean="0"/>
              <a:t>64</a:t>
            </a:fld>
            <a:endParaRPr lang="nl-NL"/>
          </a:p>
        </p:txBody>
      </p:sp>
    </p:spTree>
    <p:extLst>
      <p:ext uri="{BB962C8B-B14F-4D97-AF65-F5344CB8AC3E}">
        <p14:creationId xmlns:p14="http://schemas.microsoft.com/office/powerpoint/2010/main" val="9317488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EEE75B7-6A49-4512-B171-6C7EF8B0231F}"/>
              </a:ext>
            </a:extLst>
          </p:cNvPr>
          <p:cNvPicPr>
            <a:picLocks noChangeAspect="1"/>
          </p:cNvPicPr>
          <p:nvPr/>
        </p:nvPicPr>
        <p:blipFill>
          <a:blip r:embed="rId2"/>
          <a:srcRect/>
          <a:stretch/>
        </p:blipFill>
        <p:spPr>
          <a:xfrm>
            <a:off x="846240" y="1260859"/>
            <a:ext cx="9999250" cy="4635667"/>
          </a:xfrm>
          <a:prstGeom prst="rect">
            <a:avLst/>
          </a:prstGeom>
        </p:spPr>
      </p:pic>
      <p:sp>
        <p:nvSpPr>
          <p:cNvPr id="2" name="Tijdelijke aanduiding voor dianummer 1">
            <a:extLst>
              <a:ext uri="{FF2B5EF4-FFF2-40B4-BE49-F238E27FC236}">
                <a16:creationId xmlns:a16="http://schemas.microsoft.com/office/drawing/2014/main" id="{EF17C453-F8AC-7CD9-C2A6-A039579D5678}"/>
              </a:ext>
            </a:extLst>
          </p:cNvPr>
          <p:cNvSpPr>
            <a:spLocks noGrp="1"/>
          </p:cNvSpPr>
          <p:nvPr>
            <p:ph type="sldNum" sz="quarter" idx="12"/>
          </p:nvPr>
        </p:nvSpPr>
        <p:spPr/>
        <p:txBody>
          <a:bodyPr/>
          <a:lstStyle/>
          <a:p>
            <a:fld id="{6054F54E-B765-BA4C-B13B-E9FB5CE61C5D}" type="slidenum">
              <a:rPr lang="nl-NL" smtClean="0"/>
              <a:pPr/>
              <a:t>65</a:t>
            </a:fld>
            <a:endParaRPr lang="nl-NL"/>
          </a:p>
        </p:txBody>
      </p:sp>
      <p:sp>
        <p:nvSpPr>
          <p:cNvPr id="3" name="Прямокутник 2">
            <a:extLst>
              <a:ext uri="{FF2B5EF4-FFF2-40B4-BE49-F238E27FC236}">
                <a16:creationId xmlns:a16="http://schemas.microsoft.com/office/drawing/2014/main" id="{277EE4DF-1F2C-576B-818C-2009B6825F94}"/>
              </a:ext>
            </a:extLst>
          </p:cNvPr>
          <p:cNvSpPr/>
          <p:nvPr/>
        </p:nvSpPr>
        <p:spPr>
          <a:xfrm>
            <a:off x="1034415" y="1651635"/>
            <a:ext cx="1094422" cy="431482"/>
          </a:xfrm>
          <a:prstGeom prst="rect">
            <a:avLst/>
          </a:prstGeom>
        </p:spPr>
        <p:txBody>
          <a:bodyPr wrap="none" lIns="0" tIns="0" rIns="0" bIns="0">
            <a:noAutofit/>
          </a:bodyPr>
          <a:lstStyle/>
          <a:p>
            <a:r>
              <a:rPr lang="en-GB" sz="2600" b="1">
                <a:latin typeface="Arial"/>
              </a:rPr>
              <a:t>IC275</a:t>
            </a:r>
          </a:p>
        </p:txBody>
      </p:sp>
      <p:sp>
        <p:nvSpPr>
          <p:cNvPr id="5" name="Прямокутник 4">
            <a:extLst>
              <a:ext uri="{FF2B5EF4-FFF2-40B4-BE49-F238E27FC236}">
                <a16:creationId xmlns:a16="http://schemas.microsoft.com/office/drawing/2014/main" id="{4DC734F0-A242-A88A-F85B-15E49ED03A24}"/>
              </a:ext>
            </a:extLst>
          </p:cNvPr>
          <p:cNvSpPr/>
          <p:nvPr/>
        </p:nvSpPr>
        <p:spPr>
          <a:xfrm>
            <a:off x="1017270" y="2151440"/>
            <a:ext cx="4752022" cy="714375"/>
          </a:xfrm>
          <a:prstGeom prst="rect">
            <a:avLst/>
          </a:prstGeom>
        </p:spPr>
        <p:txBody>
          <a:bodyPr wrap="none" lIns="0" tIns="0" rIns="0" bIns="0">
            <a:noAutofit/>
          </a:bodyPr>
          <a:lstStyle/>
          <a:p>
            <a:r>
              <a:rPr lang="en-GB" sz="4600" b="1">
                <a:latin typeface="Arial"/>
              </a:rPr>
              <a:t>Settlement SMA</a:t>
            </a:r>
          </a:p>
        </p:txBody>
      </p:sp>
      <p:graphicFrame>
        <p:nvGraphicFramePr>
          <p:cNvPr id="6" name="Таблиця 5">
            <a:extLst>
              <a:ext uri="{FF2B5EF4-FFF2-40B4-BE49-F238E27FC236}">
                <a16:creationId xmlns:a16="http://schemas.microsoft.com/office/drawing/2014/main" id="{9E37130D-817C-CFA7-70AF-8DE571A0642A}"/>
              </a:ext>
            </a:extLst>
          </p:cNvPr>
          <p:cNvGraphicFramePr>
            <a:graphicFrameLocks noGrp="1"/>
          </p:cNvGraphicFramePr>
          <p:nvPr>
            <p:extLst>
              <p:ext uri="{D42A27DB-BD31-4B8C-83A1-F6EECF244321}">
                <p14:modId xmlns:p14="http://schemas.microsoft.com/office/powerpoint/2010/main" val="2799986645"/>
              </p:ext>
            </p:extLst>
          </p:nvPr>
        </p:nvGraphicFramePr>
        <p:xfrm>
          <a:off x="7751878" y="1391082"/>
          <a:ext cx="2986087" cy="4466268"/>
        </p:xfrm>
        <a:graphic>
          <a:graphicData uri="http://schemas.openxmlformats.org/drawingml/2006/table">
            <a:tbl>
              <a:tblPr/>
              <a:tblGrid>
                <a:gridCol w="1297305">
                  <a:extLst>
                    <a:ext uri="{9D8B030D-6E8A-4147-A177-3AD203B41FA5}">
                      <a16:colId xmlns:a16="http://schemas.microsoft.com/office/drawing/2014/main" val="20000"/>
                    </a:ext>
                  </a:extLst>
                </a:gridCol>
                <a:gridCol w="1688782">
                  <a:extLst>
                    <a:ext uri="{9D8B030D-6E8A-4147-A177-3AD203B41FA5}">
                      <a16:colId xmlns:a16="http://schemas.microsoft.com/office/drawing/2014/main" val="20001"/>
                    </a:ext>
                  </a:extLst>
                </a:gridCol>
              </a:tblGrid>
              <a:tr h="254317">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r"/>
                      <a:r>
                        <a:rPr lang="en-GB" sz="750" b="1">
                          <a:latin typeface="Arial"/>
                        </a:rPr>
                        <a:t>Does the issue have impact on?</a:t>
                      </a:r>
                    </a:p>
                  </a:txBody>
                  <a:tcPr marL="0" marR="3600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2E1FF"/>
                    </a:solidFill>
                  </a:tcPr>
                </a:tc>
                <a:tc hMerge="1">
                  <a:txBody>
                    <a:bodyPr/>
                    <a:lstStyle/>
                    <a:p>
                      <a:endParaRPr sz="1300"/>
                    </a:p>
                  </a:txBody>
                  <a:tcPr marL="0" marR="0" marT="0" marB="0"/>
                </a:tc>
                <a:extLst>
                  <a:ext uri="{0D108BD9-81ED-4DB2-BD59-A6C34878D82A}">
                    <a16:rowId xmlns:a16="http://schemas.microsoft.com/office/drawing/2014/main" val="10000"/>
                  </a:ext>
                </a:extLst>
              </a:tr>
              <a:tr h="2543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Large consumers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indent="0" algn="l"/>
                      <a:r>
                        <a:rPr lang="en-GB" sz="750" b="1">
                          <a:latin typeface="Arial"/>
                        </a:rPr>
                        <a:t>No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514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Small consumers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indent="0" algn="l">
                        <a:lnSpc>
                          <a:spcPts val="585"/>
                        </a:lnSpc>
                      </a:pPr>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543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Electricity</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514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Gas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No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514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DSO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543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TSO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indent="0" algn="l">
                        <a:lnSpc>
                          <a:spcPts val="630"/>
                        </a:lnSpc>
                      </a:pPr>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543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SUP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514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MRP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No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514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BRP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543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Codes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indent="0" algn="l"/>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514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Messages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lvl="0" indent="0" algn="l" defTabSz="914400" rtl="0" eaLnBrk="1" fontAlgn="auto" latinLnBrk="0" hangingPunct="1">
                        <a:lnSpc>
                          <a:spcPct val="100000"/>
                        </a:lnSpc>
                        <a:spcBef>
                          <a:spcPts val="0"/>
                        </a:spcBef>
                        <a:spcAft>
                          <a:spcPts val="0"/>
                        </a:spcAft>
                        <a:buClrTx/>
                        <a:buSzTx/>
                        <a:buFontTx/>
                        <a:buNone/>
                        <a:tabLst/>
                        <a:defRPr/>
                      </a:pPr>
                      <a:r>
                        <a:rPr kumimoji="0" lang="en-GB" sz="750" b="1" i="0" u="none" strike="noStrike" cap="none" normalizeH="0" baseline="0" noProof="0">
                          <a:ln>
                            <a:noFill/>
                          </a:ln>
                          <a:solidFill>
                            <a:srgbClr val="000000"/>
                          </a:solidFill>
                          <a:effectLst/>
                          <a:uLnTx/>
                          <a:uFillTx/>
                          <a:latin typeface="Arial"/>
                          <a:ea typeface="+mn-ea"/>
                          <a:cs typeface="+mn-cs"/>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5146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Chain processes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600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r>
                        <a:rPr lang="en-GB" sz="750" b="1">
                          <a:latin typeface="Arial"/>
                        </a:rPr>
                        <a:t>Privacy</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405765">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622300" indent="0" algn="r">
                        <a:lnSpc>
                          <a:spcPts val="1620"/>
                        </a:lnSpc>
                      </a:pPr>
                      <a:r>
                        <a:rPr lang="en-GB" sz="750" b="1">
                          <a:latin typeface="Arial"/>
                        </a:rPr>
                        <a:t>Is the issue release dependent/independent and what is the entry date of the issue?</a:t>
                      </a:r>
                    </a:p>
                  </a:txBody>
                  <a:tcPr marL="0" marR="9000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2E1FF"/>
                    </a:solidFill>
                  </a:tcPr>
                </a:tc>
                <a:tc hMerge="1">
                  <a:txBody>
                    <a:bodyPr/>
                    <a:lstStyle/>
                    <a:p>
                      <a:endParaRPr sz="2000"/>
                    </a:p>
                  </a:txBody>
                  <a:tcPr marL="0" marR="0" marT="0" marB="0"/>
                </a:tc>
                <a:extLst>
                  <a:ext uri="{0D108BD9-81ED-4DB2-BD59-A6C34878D82A}">
                    <a16:rowId xmlns:a16="http://schemas.microsoft.com/office/drawing/2014/main" val="10014"/>
                  </a:ext>
                </a:extLst>
              </a:tr>
              <a:tr h="25431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indent="0"/>
                      <a:r>
                        <a:rPr lang="en-GB" sz="750" b="1">
                          <a:latin typeface="Arial"/>
                        </a:rPr>
                        <a:t>Release dependent</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indent="0"/>
                      <a:r>
                        <a:rPr lang="en-GB" sz="750" b="1">
                          <a:latin typeface="Arial"/>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600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indent="0"/>
                      <a:r>
                        <a:rPr lang="en-GB" sz="750" b="1">
                          <a:latin typeface="Arial"/>
                        </a:rPr>
                        <a:t>Release independent</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90000" marR="152400" indent="0" algn="l" rtl="0"/>
                      <a:endParaRPr lang="nl" sz="750" b="1" dirty="0">
                        <a:latin typeface="Arial"/>
                      </a:endParaRPr>
                    </a:p>
                  </a:txBody>
                  <a:tcPr marL="0" marR="0"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0886476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p:txBody>
          <a:bodyPr/>
          <a:lstStyle/>
          <a:p>
            <a:r>
              <a:rPr lang="en-GB"/>
              <a:t>IC275 Reconciliation SMA - Overview</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4071295840"/>
              </p:ext>
            </p:extLst>
          </p:nvPr>
        </p:nvGraphicFramePr>
        <p:xfrm>
          <a:off x="838200" y="1683493"/>
          <a:ext cx="10591800" cy="3134360"/>
        </p:xfrm>
        <a:graphic>
          <a:graphicData uri="http://schemas.openxmlformats.org/drawingml/2006/table">
            <a:tbl>
              <a:tblPr>
                <a:tableStyleId>{5C22544A-7EE6-4342-B048-85BDC9FD1C3A}</a:tableStyleId>
              </a:tblPr>
              <a:tblGrid>
                <a:gridCol w="2439168">
                  <a:extLst>
                    <a:ext uri="{9D8B030D-6E8A-4147-A177-3AD203B41FA5}">
                      <a16:colId xmlns:a16="http://schemas.microsoft.com/office/drawing/2014/main" val="3025026889"/>
                    </a:ext>
                  </a:extLst>
                </a:gridCol>
                <a:gridCol w="8152632">
                  <a:extLst>
                    <a:ext uri="{9D8B030D-6E8A-4147-A177-3AD203B41FA5}">
                      <a16:colId xmlns:a16="http://schemas.microsoft.com/office/drawing/2014/main" val="2802637333"/>
                    </a:ext>
                  </a:extLst>
                </a:gridCol>
              </a:tblGrid>
              <a:tr h="370840">
                <a:tc>
                  <a:txBody>
                    <a:bodyPr/>
                    <a:lstStyle/>
                    <a:p>
                      <a:r>
                        <a:rPr lang="en-GB" b="1" dirty="0">
                          <a:solidFill>
                            <a:schemeClr val="accent1"/>
                          </a:solidFill>
                        </a:rPr>
                        <a:t>Metering data</a:t>
                      </a:r>
                    </a:p>
                  </a:txBody>
                  <a:tcPr>
                    <a:solidFill>
                      <a:schemeClr val="accent2"/>
                    </a:solidFill>
                  </a:tcPr>
                </a:tc>
                <a:tc>
                  <a:txBody>
                    <a:bodyPr/>
                    <a:lstStyle/>
                    <a:p>
                      <a:pPr marL="285750" lvl="0" indent="-285750">
                        <a:buFont typeface="Arial" panose="020B0604020202020204" pitchFamily="34" charset="0"/>
                        <a:buChar char="•"/>
                      </a:pPr>
                      <a:r>
                        <a:rPr lang="en-GB" b="1"/>
                        <a:t>Monthly volumes</a:t>
                      </a:r>
                      <a:r>
                        <a:rPr lang="en-GB"/>
                        <a:t> based on month-transition readings</a:t>
                      </a:r>
                    </a:p>
                  </a:txBody>
                  <a:tcPr/>
                </a:tc>
                <a:extLst>
                  <a:ext uri="{0D108BD9-81ED-4DB2-BD59-A6C34878D82A}">
                    <a16:rowId xmlns:a16="http://schemas.microsoft.com/office/drawing/2014/main" val="3779063963"/>
                  </a:ext>
                </a:extLst>
              </a:tr>
              <a:tr h="370840">
                <a:tc>
                  <a:txBody>
                    <a:bodyPr/>
                    <a:lstStyle/>
                    <a:p>
                      <a:r>
                        <a:rPr lang="en-GB" b="1">
                          <a:solidFill>
                            <a:schemeClr val="accent1"/>
                          </a:solidFill>
                        </a:rPr>
                        <a:t>Period</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Reconciliation per calendar month = </a:t>
                      </a:r>
                      <a:r>
                        <a:rPr lang="en-GB" sz="1800" b="1">
                          <a:solidFill>
                            <a:schemeClr val="dk1"/>
                          </a:solidFill>
                          <a:latin typeface="+mn-lt"/>
                          <a:ea typeface="+mn-ea"/>
                          <a:cs typeface="+mn-cs"/>
                        </a:rPr>
                        <a:t>reconciliation month</a:t>
                      </a:r>
                      <a:r>
                        <a:rPr lang="en-GB" sz="1800">
                          <a:solidFill>
                            <a:schemeClr val="dk1"/>
                          </a:solidFill>
                          <a:latin typeface="+mn-lt"/>
                          <a:ea typeface="+mn-ea"/>
                          <a:cs typeface="+mn-cs"/>
                        </a:rPr>
                        <a:t> (month M)</a:t>
                      </a:r>
                    </a:p>
                  </a:txBody>
                  <a:tcPr/>
                </a:tc>
                <a:extLst>
                  <a:ext uri="{0D108BD9-81ED-4DB2-BD59-A6C34878D82A}">
                    <a16:rowId xmlns:a16="http://schemas.microsoft.com/office/drawing/2014/main" val="1022176911"/>
                  </a:ext>
                </a:extLst>
              </a:tr>
              <a:tr h="370840">
                <a:tc>
                  <a:txBody>
                    <a:bodyPr/>
                    <a:lstStyle/>
                    <a:p>
                      <a:r>
                        <a:rPr lang="en-GB" b="1">
                          <a:solidFill>
                            <a:schemeClr val="accent1"/>
                          </a:solidFill>
                        </a:rPr>
                        <a:t>Frequency</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M+2 = provisional</a:t>
                      </a:r>
                    </a:p>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M+5 = definitive</a:t>
                      </a:r>
                    </a:p>
                  </a:txBody>
                  <a:tcPr/>
                </a:tc>
                <a:extLst>
                  <a:ext uri="{0D108BD9-81ED-4DB2-BD59-A6C34878D82A}">
                    <a16:rowId xmlns:a16="http://schemas.microsoft.com/office/drawing/2014/main" val="4135361628"/>
                  </a:ext>
                </a:extLst>
              </a:tr>
              <a:tr h="370840">
                <a:tc>
                  <a:txBody>
                    <a:bodyPr/>
                    <a:lstStyle/>
                    <a:p>
                      <a:r>
                        <a:rPr lang="en-GB" b="1">
                          <a:solidFill>
                            <a:schemeClr val="accent1"/>
                          </a:solidFill>
                        </a:rPr>
                        <a:t>To be settled volumes</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Difference between </a:t>
                      </a:r>
                      <a:r>
                        <a:rPr lang="en-GB" sz="1800" b="1">
                          <a:solidFill>
                            <a:schemeClr val="dk1"/>
                          </a:solidFill>
                          <a:latin typeface="+mn-lt"/>
                          <a:ea typeface="+mn-ea"/>
                          <a:cs typeface="+mn-cs"/>
                        </a:rPr>
                        <a:t>sum allocation volumes </a:t>
                      </a:r>
                      <a:r>
                        <a:rPr lang="en-GB" sz="1800">
                          <a:solidFill>
                            <a:schemeClr val="dk1"/>
                          </a:solidFill>
                          <a:latin typeface="+mn-lt"/>
                          <a:ea typeface="+mn-ea"/>
                          <a:cs typeface="+mn-cs"/>
                        </a:rPr>
                        <a:t>(per OVP) and </a:t>
                      </a:r>
                      <a:r>
                        <a:rPr lang="en-GB" sz="1800" b="1">
                          <a:solidFill>
                            <a:schemeClr val="dk1"/>
                          </a:solidFill>
                          <a:latin typeface="+mn-lt"/>
                          <a:ea typeface="+mn-ea"/>
                          <a:cs typeface="+mn-cs"/>
                        </a:rPr>
                        <a:t>monthly volumes</a:t>
                      </a:r>
                    </a:p>
                  </a:txBody>
                  <a:tcPr/>
                </a:tc>
                <a:extLst>
                  <a:ext uri="{0D108BD9-81ED-4DB2-BD59-A6C34878D82A}">
                    <a16:rowId xmlns:a16="http://schemas.microsoft.com/office/drawing/2014/main" val="1243795508"/>
                  </a:ext>
                </a:extLst>
              </a:tr>
              <a:tr h="370840">
                <a:tc>
                  <a:txBody>
                    <a:bodyPr/>
                    <a:lstStyle/>
                    <a:p>
                      <a:r>
                        <a:rPr lang="en-GB" b="1">
                          <a:solidFill>
                            <a:schemeClr val="accent1"/>
                          </a:solidFill>
                        </a:rPr>
                        <a:t>Responsibilities</a:t>
                      </a:r>
                    </a:p>
                  </a:txBody>
                  <a:tcPr>
                    <a:solidFill>
                      <a:schemeClr val="accent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DSO: supply monthly volumes</a:t>
                      </a:r>
                    </a:p>
                    <a:p>
                      <a:pPr marL="285750" indent="-285750">
                        <a:buFont typeface="Arial" panose="020B0604020202020204" pitchFamily="34" charset="0"/>
                        <a:buChar char="•"/>
                      </a:pPr>
                      <a:r>
                        <a:rPr lang="en-GB"/>
                        <a:t>SO: TSO (TenneT): calculation volume differences</a:t>
                      </a:r>
                    </a:p>
                  </a:txBody>
                  <a:tcPr/>
                </a:tc>
                <a:extLst>
                  <a:ext uri="{0D108BD9-81ED-4DB2-BD59-A6C34878D82A}">
                    <a16:rowId xmlns:a16="http://schemas.microsoft.com/office/drawing/2014/main" val="194478136"/>
                  </a:ext>
                </a:extLst>
              </a:tr>
              <a:tr h="370840">
                <a:tc>
                  <a:txBody>
                    <a:bodyPr/>
                    <a:lstStyle/>
                    <a:p>
                      <a:r>
                        <a:rPr lang="en-GB" b="1">
                          <a:solidFill>
                            <a:schemeClr val="accent1"/>
                          </a:solidFill>
                        </a:rPr>
                        <a:t>Prices</a:t>
                      </a:r>
                    </a:p>
                  </a:txBody>
                  <a:tcPr>
                    <a:solidFill>
                      <a:schemeClr val="accent2"/>
                    </a:solidFill>
                  </a:tcPr>
                </a:tc>
                <a:tc>
                  <a:txBody>
                    <a:bodyPr/>
                    <a:lstStyle/>
                    <a:p>
                      <a:pPr marL="28575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Monthly prices (without differentiation by tariff period)</a:t>
                      </a:r>
                    </a:p>
                  </a:txBody>
                  <a:tcPr/>
                </a:tc>
                <a:extLst>
                  <a:ext uri="{0D108BD9-81ED-4DB2-BD59-A6C34878D82A}">
                    <a16:rowId xmlns:a16="http://schemas.microsoft.com/office/drawing/2014/main" val="3490317680"/>
                  </a:ext>
                </a:extLst>
              </a:tr>
              <a:tr h="370840">
                <a:tc>
                  <a:txBody>
                    <a:bodyPr/>
                    <a:lstStyle/>
                    <a:p>
                      <a:r>
                        <a:rPr lang="en-GB" b="1">
                          <a:solidFill>
                            <a:schemeClr val="accent1"/>
                          </a:solidFill>
                        </a:rPr>
                        <a:t>Settlement</a:t>
                      </a:r>
                    </a:p>
                  </a:txBody>
                  <a:tcPr>
                    <a:solidFill>
                      <a:schemeClr val="accent2"/>
                    </a:solidFill>
                  </a:tcPr>
                </a:tc>
                <a:tc>
                  <a:txBody>
                    <a:bodyPr/>
                    <a:lstStyle/>
                    <a:p>
                      <a:pPr marL="28575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Between TSO (TenneT) and the BRP</a:t>
                      </a:r>
                    </a:p>
                  </a:txBody>
                  <a:tcPr/>
                </a:tc>
                <a:extLst>
                  <a:ext uri="{0D108BD9-81ED-4DB2-BD59-A6C34878D82A}">
                    <a16:rowId xmlns:a16="http://schemas.microsoft.com/office/drawing/2014/main" val="2012607291"/>
                  </a:ext>
                </a:extLst>
              </a:tr>
            </a:tbl>
          </a:graphicData>
        </a:graphic>
      </p:graphicFrame>
      <p:sp>
        <p:nvSpPr>
          <p:cNvPr id="3" name="Tijdelijke aanduiding voor dianummer 2">
            <a:extLst>
              <a:ext uri="{FF2B5EF4-FFF2-40B4-BE49-F238E27FC236}">
                <a16:creationId xmlns:a16="http://schemas.microsoft.com/office/drawing/2014/main" id="{2FFCCB5A-3C64-23BE-9807-9E4E01ACA316}"/>
              </a:ext>
            </a:extLst>
          </p:cNvPr>
          <p:cNvSpPr>
            <a:spLocks noGrp="1"/>
          </p:cNvSpPr>
          <p:nvPr>
            <p:ph type="sldNum" sz="quarter" idx="12"/>
          </p:nvPr>
        </p:nvSpPr>
        <p:spPr/>
        <p:txBody>
          <a:bodyPr/>
          <a:lstStyle/>
          <a:p>
            <a:fld id="{6054F54E-B765-BA4C-B13B-E9FB5CE61C5D}" type="slidenum">
              <a:rPr lang="nl-NL" smtClean="0"/>
              <a:pPr/>
              <a:t>66</a:t>
            </a:fld>
            <a:endParaRPr lang="nl-NL"/>
          </a:p>
        </p:txBody>
      </p:sp>
    </p:spTree>
    <p:extLst>
      <p:ext uri="{BB962C8B-B14F-4D97-AF65-F5344CB8AC3E}">
        <p14:creationId xmlns:p14="http://schemas.microsoft.com/office/powerpoint/2010/main" val="27806488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03DD474A-A70C-10A5-7CA6-BF31FFAB9F16}"/>
              </a:ext>
            </a:extLst>
          </p:cNvPr>
          <p:cNvSpPr/>
          <p:nvPr/>
        </p:nvSpPr>
        <p:spPr>
          <a:xfrm>
            <a:off x="501162" y="4666442"/>
            <a:ext cx="6417516" cy="1401078"/>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90E8731A-10A8-EB11-0885-6C32DAF48D48}"/>
              </a:ext>
            </a:extLst>
          </p:cNvPr>
          <p:cNvSpPr>
            <a:spLocks noGrp="1"/>
          </p:cNvSpPr>
          <p:nvPr>
            <p:ph type="title"/>
          </p:nvPr>
        </p:nvSpPr>
        <p:spPr/>
        <p:txBody>
          <a:bodyPr/>
          <a:lstStyle/>
          <a:p>
            <a:r>
              <a:rPr lang="en-GB"/>
              <a:t>IC275 Reconciliation SMA – process flow</a:t>
            </a:r>
            <a:br>
              <a:rPr lang="en-GB"/>
            </a:br>
            <a:endParaRPr lang="en-GB"/>
          </a:p>
        </p:txBody>
      </p:sp>
      <p:sp>
        <p:nvSpPr>
          <p:cNvPr id="4" name="Stroomdiagram: Document 3">
            <a:extLst>
              <a:ext uri="{FF2B5EF4-FFF2-40B4-BE49-F238E27FC236}">
                <a16:creationId xmlns:a16="http://schemas.microsoft.com/office/drawing/2014/main" id="{3C9C567A-1E19-1D45-3FD2-16005E539306}"/>
              </a:ext>
            </a:extLst>
          </p:cNvPr>
          <p:cNvSpPr/>
          <p:nvPr/>
        </p:nvSpPr>
        <p:spPr>
          <a:xfrm>
            <a:off x="5155466" y="3835771"/>
            <a:ext cx="144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Monthly volumes</a:t>
            </a:r>
          </a:p>
          <a:p>
            <a:pPr algn="ctr"/>
            <a:r>
              <a:rPr lang="en-GB" sz="1000" i="1">
                <a:solidFill>
                  <a:schemeClr val="tx1"/>
                </a:solidFill>
              </a:rPr>
              <a:t>per NG-BRP-SUP</a:t>
            </a:r>
          </a:p>
        </p:txBody>
      </p:sp>
      <p:sp>
        <p:nvSpPr>
          <p:cNvPr id="5" name="Rechthoek 4">
            <a:extLst>
              <a:ext uri="{FF2B5EF4-FFF2-40B4-BE49-F238E27FC236}">
                <a16:creationId xmlns:a16="http://schemas.microsoft.com/office/drawing/2014/main" id="{52CE7F22-2001-1790-0F48-FD33D3C55F11}"/>
              </a:ext>
            </a:extLst>
          </p:cNvPr>
          <p:cNvSpPr/>
          <p:nvPr/>
        </p:nvSpPr>
        <p:spPr>
          <a:xfrm>
            <a:off x="659876" y="1098222"/>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DSO</a:t>
            </a:r>
          </a:p>
        </p:txBody>
      </p:sp>
      <p:sp>
        <p:nvSpPr>
          <p:cNvPr id="6" name="Rechthoek 5">
            <a:extLst>
              <a:ext uri="{FF2B5EF4-FFF2-40B4-BE49-F238E27FC236}">
                <a16:creationId xmlns:a16="http://schemas.microsoft.com/office/drawing/2014/main" id="{6B0C9269-2E12-E0A7-0AB4-0B2E10EFB726}"/>
              </a:ext>
            </a:extLst>
          </p:cNvPr>
          <p:cNvSpPr/>
          <p:nvPr/>
        </p:nvSpPr>
        <p:spPr>
          <a:xfrm>
            <a:off x="1206632" y="1437585"/>
            <a:ext cx="180052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Calculate missing month-transition readings + monthly volumes per allocation point</a:t>
            </a:r>
          </a:p>
        </p:txBody>
      </p:sp>
      <p:sp>
        <p:nvSpPr>
          <p:cNvPr id="7" name="Rechthoek 6">
            <a:extLst>
              <a:ext uri="{FF2B5EF4-FFF2-40B4-BE49-F238E27FC236}">
                <a16:creationId xmlns:a16="http://schemas.microsoft.com/office/drawing/2014/main" id="{B6FB3FA9-1A6F-5C14-4E5F-4E6386DC284D}"/>
              </a:ext>
            </a:extLst>
          </p:cNvPr>
          <p:cNvSpPr/>
          <p:nvPr/>
        </p:nvSpPr>
        <p:spPr>
          <a:xfrm>
            <a:off x="659875" y="2323706"/>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TenneT</a:t>
            </a:r>
          </a:p>
        </p:txBody>
      </p:sp>
      <p:sp>
        <p:nvSpPr>
          <p:cNvPr id="8" name="Rechthoek 7">
            <a:extLst>
              <a:ext uri="{FF2B5EF4-FFF2-40B4-BE49-F238E27FC236}">
                <a16:creationId xmlns:a16="http://schemas.microsoft.com/office/drawing/2014/main" id="{27C3BAA8-AF9E-7F58-89D6-DF912C801A3F}"/>
              </a:ext>
            </a:extLst>
          </p:cNvPr>
          <p:cNvSpPr/>
          <p:nvPr/>
        </p:nvSpPr>
        <p:spPr>
          <a:xfrm>
            <a:off x="659876" y="3549190"/>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BRP</a:t>
            </a:r>
          </a:p>
        </p:txBody>
      </p:sp>
      <p:sp>
        <p:nvSpPr>
          <p:cNvPr id="9" name="Rechthoek 8">
            <a:extLst>
              <a:ext uri="{FF2B5EF4-FFF2-40B4-BE49-F238E27FC236}">
                <a16:creationId xmlns:a16="http://schemas.microsoft.com/office/drawing/2014/main" id="{99502488-8DCF-0AF6-2541-F4D1977F60DB}"/>
              </a:ext>
            </a:extLst>
          </p:cNvPr>
          <p:cNvSpPr/>
          <p:nvPr/>
        </p:nvSpPr>
        <p:spPr>
          <a:xfrm>
            <a:off x="659874" y="4774674"/>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SUP</a:t>
            </a:r>
          </a:p>
        </p:txBody>
      </p:sp>
      <p:cxnSp>
        <p:nvCxnSpPr>
          <p:cNvPr id="11" name="Verbindingslijn: gebogen 10">
            <a:extLst>
              <a:ext uri="{FF2B5EF4-FFF2-40B4-BE49-F238E27FC236}">
                <a16:creationId xmlns:a16="http://schemas.microsoft.com/office/drawing/2014/main" id="{A41880C4-EFBE-A268-964A-EA0B6647BCA7}"/>
              </a:ext>
            </a:extLst>
          </p:cNvPr>
          <p:cNvCxnSpPr>
            <a:cxnSpLocks/>
            <a:stCxn id="57" idx="2"/>
            <a:endCxn id="4" idx="1"/>
          </p:cNvCxnSpPr>
          <p:nvPr/>
        </p:nvCxnSpPr>
        <p:spPr>
          <a:xfrm rot="16200000" flipH="1">
            <a:off x="3586838" y="2627143"/>
            <a:ext cx="2037826" cy="10994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Verbindingslijn: gebogen 11">
            <a:extLst>
              <a:ext uri="{FF2B5EF4-FFF2-40B4-BE49-F238E27FC236}">
                <a16:creationId xmlns:a16="http://schemas.microsoft.com/office/drawing/2014/main" id="{53032350-4B10-C30C-1E61-13C1DD621BBD}"/>
              </a:ext>
            </a:extLst>
          </p:cNvPr>
          <p:cNvCxnSpPr>
            <a:cxnSpLocks/>
            <a:stCxn id="57" idx="2"/>
            <a:endCxn id="14" idx="1"/>
          </p:cNvCxnSpPr>
          <p:nvPr/>
        </p:nvCxnSpPr>
        <p:spPr>
          <a:xfrm rot="16200000" flipH="1">
            <a:off x="2977546" y="3236435"/>
            <a:ext cx="3256411" cy="10994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Stroomdiagram: Document 13">
            <a:extLst>
              <a:ext uri="{FF2B5EF4-FFF2-40B4-BE49-F238E27FC236}">
                <a16:creationId xmlns:a16="http://schemas.microsoft.com/office/drawing/2014/main" id="{80547BB2-23DD-E71B-6EE9-934534D041F4}"/>
              </a:ext>
            </a:extLst>
          </p:cNvPr>
          <p:cNvSpPr/>
          <p:nvPr/>
        </p:nvSpPr>
        <p:spPr>
          <a:xfrm>
            <a:off x="5155466" y="5032570"/>
            <a:ext cx="1376313" cy="763571"/>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Monthly volumes</a:t>
            </a:r>
          </a:p>
          <a:p>
            <a:pPr algn="ctr"/>
            <a:r>
              <a:rPr lang="en-GB" sz="1000" i="1">
                <a:solidFill>
                  <a:schemeClr val="tx1"/>
                </a:solidFill>
              </a:rPr>
              <a:t>per NG-BRP-SUP</a:t>
            </a:r>
          </a:p>
        </p:txBody>
      </p:sp>
      <p:sp>
        <p:nvSpPr>
          <p:cNvPr id="18" name="Stroomdiagram: Document 17">
            <a:extLst>
              <a:ext uri="{FF2B5EF4-FFF2-40B4-BE49-F238E27FC236}">
                <a16:creationId xmlns:a16="http://schemas.microsoft.com/office/drawing/2014/main" id="{1A87381A-B9FD-C714-A261-667C7A5EFEE0}"/>
              </a:ext>
            </a:extLst>
          </p:cNvPr>
          <p:cNvSpPr/>
          <p:nvPr/>
        </p:nvSpPr>
        <p:spPr>
          <a:xfrm>
            <a:off x="5167152" y="2679542"/>
            <a:ext cx="144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Monthly volumes</a:t>
            </a:r>
          </a:p>
          <a:p>
            <a:pPr algn="ctr"/>
            <a:r>
              <a:rPr lang="en-GB" sz="1000" i="1">
                <a:solidFill>
                  <a:schemeClr val="tx1"/>
                </a:solidFill>
              </a:rPr>
              <a:t>per NG-BRP</a:t>
            </a:r>
          </a:p>
        </p:txBody>
      </p:sp>
      <p:cxnSp>
        <p:nvCxnSpPr>
          <p:cNvPr id="19" name="Verbindingslijn: gebogen 18">
            <a:extLst>
              <a:ext uri="{FF2B5EF4-FFF2-40B4-BE49-F238E27FC236}">
                <a16:creationId xmlns:a16="http://schemas.microsoft.com/office/drawing/2014/main" id="{439BD04D-96A4-24B1-A8AA-5FF898AD3B9C}"/>
              </a:ext>
            </a:extLst>
          </p:cNvPr>
          <p:cNvCxnSpPr>
            <a:cxnSpLocks/>
            <a:stCxn id="63" idx="2"/>
            <a:endCxn id="18" idx="0"/>
          </p:cNvCxnSpPr>
          <p:nvPr/>
        </p:nvCxnSpPr>
        <p:spPr>
          <a:xfrm rot="16200000" flipH="1">
            <a:off x="5624885" y="2417275"/>
            <a:ext cx="518184" cy="635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hthoek 21">
            <a:extLst>
              <a:ext uri="{FF2B5EF4-FFF2-40B4-BE49-F238E27FC236}">
                <a16:creationId xmlns:a16="http://schemas.microsoft.com/office/drawing/2014/main" id="{5ED916F8-1148-32BF-FBE9-EDEE4F367FC7}"/>
              </a:ext>
            </a:extLst>
          </p:cNvPr>
          <p:cNvSpPr/>
          <p:nvPr/>
        </p:nvSpPr>
        <p:spPr>
          <a:xfrm>
            <a:off x="6918678" y="2679078"/>
            <a:ext cx="216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Calculate reconciliation results </a:t>
            </a:r>
          </a:p>
          <a:p>
            <a:pPr algn="ctr"/>
            <a:r>
              <a:rPr lang="en-GB" sz="1200">
                <a:solidFill>
                  <a:schemeClr val="tx1"/>
                </a:solidFill>
              </a:rPr>
              <a:t>(volume differences + amounts)</a:t>
            </a:r>
          </a:p>
        </p:txBody>
      </p:sp>
      <p:cxnSp>
        <p:nvCxnSpPr>
          <p:cNvPr id="23" name="Verbindingslijn: gebogen 22">
            <a:extLst>
              <a:ext uri="{FF2B5EF4-FFF2-40B4-BE49-F238E27FC236}">
                <a16:creationId xmlns:a16="http://schemas.microsoft.com/office/drawing/2014/main" id="{385AE2B7-D9D1-54D9-802B-74290F67D3B2}"/>
              </a:ext>
            </a:extLst>
          </p:cNvPr>
          <p:cNvCxnSpPr>
            <a:cxnSpLocks/>
            <a:stCxn id="18" idx="3"/>
            <a:endCxn id="22" idx="1"/>
          </p:cNvCxnSpPr>
          <p:nvPr/>
        </p:nvCxnSpPr>
        <p:spPr>
          <a:xfrm flipV="1">
            <a:off x="6607152" y="3039078"/>
            <a:ext cx="311526" cy="46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Stroomdiagram: Document 30">
            <a:extLst>
              <a:ext uri="{FF2B5EF4-FFF2-40B4-BE49-F238E27FC236}">
                <a16:creationId xmlns:a16="http://schemas.microsoft.com/office/drawing/2014/main" id="{EFBC3D87-C9D7-74A6-4A7C-36B983CF48B5}"/>
              </a:ext>
            </a:extLst>
          </p:cNvPr>
          <p:cNvSpPr/>
          <p:nvPr/>
        </p:nvSpPr>
        <p:spPr>
          <a:xfrm>
            <a:off x="7099611" y="3793492"/>
            <a:ext cx="1800000" cy="720000"/>
          </a:xfrm>
          <a:prstGeom prst="flowChartDocumen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Reconciliation results</a:t>
            </a:r>
          </a:p>
          <a:p>
            <a:pPr algn="ctr"/>
            <a:r>
              <a:rPr lang="en-GB" sz="1000">
                <a:solidFill>
                  <a:schemeClr val="tx1"/>
                </a:solidFill>
              </a:rPr>
              <a:t>per BRP</a:t>
            </a:r>
          </a:p>
        </p:txBody>
      </p:sp>
      <p:cxnSp>
        <p:nvCxnSpPr>
          <p:cNvPr id="32" name="Verbindingslijn: gebogen 31">
            <a:extLst>
              <a:ext uri="{FF2B5EF4-FFF2-40B4-BE49-F238E27FC236}">
                <a16:creationId xmlns:a16="http://schemas.microsoft.com/office/drawing/2014/main" id="{44362E1F-5A29-2CCA-EC6F-E601BDB2508F}"/>
              </a:ext>
            </a:extLst>
          </p:cNvPr>
          <p:cNvCxnSpPr>
            <a:cxnSpLocks/>
            <a:stCxn id="22" idx="2"/>
            <a:endCxn id="31" idx="0"/>
          </p:cNvCxnSpPr>
          <p:nvPr/>
        </p:nvCxnSpPr>
        <p:spPr>
          <a:xfrm rot="16200000" flipH="1">
            <a:off x="7801937" y="3595818"/>
            <a:ext cx="394414" cy="93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Stroomdiagram: Document 34">
            <a:extLst>
              <a:ext uri="{FF2B5EF4-FFF2-40B4-BE49-F238E27FC236}">
                <a16:creationId xmlns:a16="http://schemas.microsoft.com/office/drawing/2014/main" id="{84AECB57-C023-E824-40F0-5BA8F79A2CD7}"/>
              </a:ext>
            </a:extLst>
          </p:cNvPr>
          <p:cNvSpPr/>
          <p:nvPr/>
        </p:nvSpPr>
        <p:spPr>
          <a:xfrm>
            <a:off x="10007865" y="1437945"/>
            <a:ext cx="180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Reconciliation results</a:t>
            </a:r>
          </a:p>
          <a:p>
            <a:pPr algn="ctr"/>
            <a:r>
              <a:rPr lang="en-GB" sz="1000" i="1">
                <a:solidFill>
                  <a:schemeClr val="tx1"/>
                </a:solidFill>
              </a:rPr>
              <a:t>per NG-BRP</a:t>
            </a:r>
          </a:p>
        </p:txBody>
      </p:sp>
      <p:cxnSp>
        <p:nvCxnSpPr>
          <p:cNvPr id="36" name="Verbindingslijn: gebogen 35">
            <a:extLst>
              <a:ext uri="{FF2B5EF4-FFF2-40B4-BE49-F238E27FC236}">
                <a16:creationId xmlns:a16="http://schemas.microsoft.com/office/drawing/2014/main" id="{97A437E4-7EEB-344B-92CF-2AEA3ACFBF64}"/>
              </a:ext>
            </a:extLst>
          </p:cNvPr>
          <p:cNvCxnSpPr>
            <a:cxnSpLocks/>
            <a:stCxn id="22" idx="3"/>
            <a:endCxn id="35" idx="1"/>
          </p:cNvCxnSpPr>
          <p:nvPr/>
        </p:nvCxnSpPr>
        <p:spPr>
          <a:xfrm flipV="1">
            <a:off x="9078678" y="1797945"/>
            <a:ext cx="929187" cy="124113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Stroomdiagram: Document 39">
            <a:extLst>
              <a:ext uri="{FF2B5EF4-FFF2-40B4-BE49-F238E27FC236}">
                <a16:creationId xmlns:a16="http://schemas.microsoft.com/office/drawing/2014/main" id="{85541F59-846C-C963-45F2-099D18680336}"/>
              </a:ext>
            </a:extLst>
          </p:cNvPr>
          <p:cNvSpPr/>
          <p:nvPr/>
        </p:nvSpPr>
        <p:spPr>
          <a:xfrm>
            <a:off x="10007865" y="3810372"/>
            <a:ext cx="180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Reconciliation results</a:t>
            </a:r>
          </a:p>
          <a:p>
            <a:pPr algn="ctr"/>
            <a:r>
              <a:rPr lang="en-GB" sz="1000" i="1">
                <a:solidFill>
                  <a:schemeClr val="tx1"/>
                </a:solidFill>
              </a:rPr>
              <a:t>per NG-BRP</a:t>
            </a:r>
          </a:p>
        </p:txBody>
      </p:sp>
      <p:cxnSp>
        <p:nvCxnSpPr>
          <p:cNvPr id="41" name="Verbindingslijn: gebogen 40">
            <a:extLst>
              <a:ext uri="{FF2B5EF4-FFF2-40B4-BE49-F238E27FC236}">
                <a16:creationId xmlns:a16="http://schemas.microsoft.com/office/drawing/2014/main" id="{21C51215-BEC0-E9D9-A8E5-689ACB35F9C0}"/>
              </a:ext>
            </a:extLst>
          </p:cNvPr>
          <p:cNvCxnSpPr>
            <a:cxnSpLocks/>
            <a:stCxn id="22" idx="3"/>
            <a:endCxn id="40" idx="1"/>
          </p:cNvCxnSpPr>
          <p:nvPr/>
        </p:nvCxnSpPr>
        <p:spPr>
          <a:xfrm>
            <a:off x="9078678" y="3039078"/>
            <a:ext cx="929187" cy="113129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kstvak 51">
            <a:extLst>
              <a:ext uri="{FF2B5EF4-FFF2-40B4-BE49-F238E27FC236}">
                <a16:creationId xmlns:a16="http://schemas.microsoft.com/office/drawing/2014/main" id="{077D7E1D-7698-12CE-9C47-55267895005E}"/>
              </a:ext>
            </a:extLst>
          </p:cNvPr>
          <p:cNvSpPr txBox="1"/>
          <p:nvPr/>
        </p:nvSpPr>
        <p:spPr>
          <a:xfrm>
            <a:off x="4044351" y="3942781"/>
            <a:ext cx="644178" cy="276999"/>
          </a:xfrm>
          <a:prstGeom prst="rect">
            <a:avLst/>
          </a:prstGeom>
          <a:noFill/>
        </p:spPr>
        <p:txBody>
          <a:bodyPr wrap="square" rtlCol="0">
            <a:spAutoFit/>
          </a:bodyPr>
          <a:lstStyle/>
          <a:p>
            <a:r>
              <a:rPr lang="en-GB" sz="1200"/>
              <a:t>M+2</a:t>
            </a:r>
          </a:p>
        </p:txBody>
      </p:sp>
      <p:sp>
        <p:nvSpPr>
          <p:cNvPr id="53" name="Tekstvak 52">
            <a:extLst>
              <a:ext uri="{FF2B5EF4-FFF2-40B4-BE49-F238E27FC236}">
                <a16:creationId xmlns:a16="http://schemas.microsoft.com/office/drawing/2014/main" id="{0C68F7C7-AAAD-5B0E-C30D-AE7FB928D72A}"/>
              </a:ext>
            </a:extLst>
          </p:cNvPr>
          <p:cNvSpPr txBox="1"/>
          <p:nvPr/>
        </p:nvSpPr>
        <p:spPr>
          <a:xfrm>
            <a:off x="4033599" y="4195771"/>
            <a:ext cx="644178" cy="276999"/>
          </a:xfrm>
          <a:prstGeom prst="rect">
            <a:avLst/>
          </a:prstGeom>
          <a:noFill/>
        </p:spPr>
        <p:txBody>
          <a:bodyPr wrap="square" rtlCol="0">
            <a:spAutoFit/>
          </a:bodyPr>
          <a:lstStyle/>
          <a:p>
            <a:r>
              <a:rPr lang="en-GB" sz="1200"/>
              <a:t>M+5</a:t>
            </a:r>
          </a:p>
        </p:txBody>
      </p:sp>
      <p:sp>
        <p:nvSpPr>
          <p:cNvPr id="54" name="Tekstvak 53">
            <a:extLst>
              <a:ext uri="{FF2B5EF4-FFF2-40B4-BE49-F238E27FC236}">
                <a16:creationId xmlns:a16="http://schemas.microsoft.com/office/drawing/2014/main" id="{E44B89F2-1E1E-55F8-4CBE-147D9AC8EC94}"/>
              </a:ext>
            </a:extLst>
          </p:cNvPr>
          <p:cNvSpPr txBox="1"/>
          <p:nvPr/>
        </p:nvSpPr>
        <p:spPr>
          <a:xfrm>
            <a:off x="5448998" y="2400342"/>
            <a:ext cx="519835" cy="276999"/>
          </a:xfrm>
          <a:prstGeom prst="rect">
            <a:avLst/>
          </a:prstGeom>
          <a:noFill/>
        </p:spPr>
        <p:txBody>
          <a:bodyPr wrap="square" rtlCol="0">
            <a:spAutoFit/>
          </a:bodyPr>
          <a:lstStyle/>
          <a:p>
            <a:r>
              <a:rPr lang="en-GB" sz="1200"/>
              <a:t>M+2</a:t>
            </a:r>
          </a:p>
        </p:txBody>
      </p:sp>
      <p:sp>
        <p:nvSpPr>
          <p:cNvPr id="55" name="Tekstvak 54">
            <a:extLst>
              <a:ext uri="{FF2B5EF4-FFF2-40B4-BE49-F238E27FC236}">
                <a16:creationId xmlns:a16="http://schemas.microsoft.com/office/drawing/2014/main" id="{1271E68E-FEFC-B1BE-0F1B-AD8101366CEB}"/>
              </a:ext>
            </a:extLst>
          </p:cNvPr>
          <p:cNvSpPr txBox="1"/>
          <p:nvPr/>
        </p:nvSpPr>
        <p:spPr>
          <a:xfrm>
            <a:off x="5893502" y="2402543"/>
            <a:ext cx="644178" cy="276999"/>
          </a:xfrm>
          <a:prstGeom prst="rect">
            <a:avLst/>
          </a:prstGeom>
          <a:noFill/>
        </p:spPr>
        <p:txBody>
          <a:bodyPr wrap="square" rtlCol="0">
            <a:spAutoFit/>
          </a:bodyPr>
          <a:lstStyle/>
          <a:p>
            <a:r>
              <a:rPr lang="en-GB" sz="1200"/>
              <a:t>M+5</a:t>
            </a:r>
          </a:p>
        </p:txBody>
      </p:sp>
      <p:sp>
        <p:nvSpPr>
          <p:cNvPr id="56" name="Tekstvak 55">
            <a:extLst>
              <a:ext uri="{FF2B5EF4-FFF2-40B4-BE49-F238E27FC236}">
                <a16:creationId xmlns:a16="http://schemas.microsoft.com/office/drawing/2014/main" id="{46C0D2C5-6BFE-8E1B-B8BF-D5B8CF1474B2}"/>
              </a:ext>
            </a:extLst>
          </p:cNvPr>
          <p:cNvSpPr txBox="1"/>
          <p:nvPr/>
        </p:nvSpPr>
        <p:spPr>
          <a:xfrm>
            <a:off x="4056036" y="5408807"/>
            <a:ext cx="558621" cy="276999"/>
          </a:xfrm>
          <a:prstGeom prst="rect">
            <a:avLst/>
          </a:prstGeom>
          <a:noFill/>
        </p:spPr>
        <p:txBody>
          <a:bodyPr wrap="square" rtlCol="0">
            <a:spAutoFit/>
          </a:bodyPr>
          <a:lstStyle/>
          <a:p>
            <a:r>
              <a:rPr lang="en-GB" sz="1200"/>
              <a:t>M+5</a:t>
            </a:r>
          </a:p>
        </p:txBody>
      </p:sp>
      <p:sp>
        <p:nvSpPr>
          <p:cNvPr id="57" name="Rechthoek 56">
            <a:extLst>
              <a:ext uri="{FF2B5EF4-FFF2-40B4-BE49-F238E27FC236}">
                <a16:creationId xmlns:a16="http://schemas.microsoft.com/office/drawing/2014/main" id="{98E26473-114A-51E4-E068-9BF8F9F55E04}"/>
              </a:ext>
            </a:extLst>
          </p:cNvPr>
          <p:cNvSpPr/>
          <p:nvPr/>
        </p:nvSpPr>
        <p:spPr>
          <a:xfrm>
            <a:off x="3336036" y="1437945"/>
            <a:ext cx="144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Aggregate </a:t>
            </a:r>
          </a:p>
          <a:p>
            <a:pPr algn="ctr"/>
            <a:r>
              <a:rPr lang="en-GB" sz="1200">
                <a:solidFill>
                  <a:schemeClr val="tx1"/>
                </a:solidFill>
              </a:rPr>
              <a:t>per NG-BRP-SUP</a:t>
            </a:r>
          </a:p>
        </p:txBody>
      </p:sp>
      <p:cxnSp>
        <p:nvCxnSpPr>
          <p:cNvPr id="58" name="Verbindingslijn: gebogen 57">
            <a:extLst>
              <a:ext uri="{FF2B5EF4-FFF2-40B4-BE49-F238E27FC236}">
                <a16:creationId xmlns:a16="http://schemas.microsoft.com/office/drawing/2014/main" id="{38348956-1026-9545-4C1F-A53678C30BCC}"/>
              </a:ext>
            </a:extLst>
          </p:cNvPr>
          <p:cNvCxnSpPr>
            <a:cxnSpLocks/>
            <a:stCxn id="6" idx="3"/>
            <a:endCxn id="57" idx="1"/>
          </p:cNvCxnSpPr>
          <p:nvPr/>
        </p:nvCxnSpPr>
        <p:spPr>
          <a:xfrm>
            <a:off x="3007152" y="1797585"/>
            <a:ext cx="328884" cy="36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Rechthoek 62">
            <a:extLst>
              <a:ext uri="{FF2B5EF4-FFF2-40B4-BE49-F238E27FC236}">
                <a16:creationId xmlns:a16="http://schemas.microsoft.com/office/drawing/2014/main" id="{A232A8AD-37F9-9976-6319-26B56C306EE5}"/>
              </a:ext>
            </a:extLst>
          </p:cNvPr>
          <p:cNvSpPr/>
          <p:nvPr/>
        </p:nvSpPr>
        <p:spPr>
          <a:xfrm>
            <a:off x="5160802" y="1441358"/>
            <a:ext cx="144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Aggregate </a:t>
            </a:r>
          </a:p>
          <a:p>
            <a:pPr algn="ctr"/>
            <a:r>
              <a:rPr lang="en-GB" sz="1200">
                <a:solidFill>
                  <a:schemeClr val="tx1"/>
                </a:solidFill>
              </a:rPr>
              <a:t>per NG-BRP</a:t>
            </a:r>
          </a:p>
        </p:txBody>
      </p:sp>
      <p:cxnSp>
        <p:nvCxnSpPr>
          <p:cNvPr id="66" name="Verbindingslijn: gebogen 65">
            <a:extLst>
              <a:ext uri="{FF2B5EF4-FFF2-40B4-BE49-F238E27FC236}">
                <a16:creationId xmlns:a16="http://schemas.microsoft.com/office/drawing/2014/main" id="{33428D4B-9DF2-C6C5-1B0D-4B0AE67A7A56}"/>
              </a:ext>
            </a:extLst>
          </p:cNvPr>
          <p:cNvCxnSpPr>
            <a:cxnSpLocks/>
            <a:stCxn id="57" idx="3"/>
            <a:endCxn id="63" idx="1"/>
          </p:cNvCxnSpPr>
          <p:nvPr/>
        </p:nvCxnSpPr>
        <p:spPr>
          <a:xfrm>
            <a:off x="4776036" y="1797945"/>
            <a:ext cx="384766" cy="341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3" name="Tekstvak 132">
            <a:extLst>
              <a:ext uri="{FF2B5EF4-FFF2-40B4-BE49-F238E27FC236}">
                <a16:creationId xmlns:a16="http://schemas.microsoft.com/office/drawing/2014/main" id="{773D5303-C851-7A53-7B84-3B84C183C158}"/>
              </a:ext>
            </a:extLst>
          </p:cNvPr>
          <p:cNvSpPr txBox="1"/>
          <p:nvPr/>
        </p:nvSpPr>
        <p:spPr>
          <a:xfrm>
            <a:off x="9526683" y="1534303"/>
            <a:ext cx="644178" cy="276999"/>
          </a:xfrm>
          <a:prstGeom prst="rect">
            <a:avLst/>
          </a:prstGeom>
          <a:noFill/>
        </p:spPr>
        <p:txBody>
          <a:bodyPr wrap="square" rtlCol="0">
            <a:spAutoFit/>
          </a:bodyPr>
          <a:lstStyle/>
          <a:p>
            <a:r>
              <a:rPr lang="en-GB" sz="1200"/>
              <a:t>M+2</a:t>
            </a:r>
          </a:p>
        </p:txBody>
      </p:sp>
      <p:sp>
        <p:nvSpPr>
          <p:cNvPr id="134" name="Tekstvak 133">
            <a:extLst>
              <a:ext uri="{FF2B5EF4-FFF2-40B4-BE49-F238E27FC236}">
                <a16:creationId xmlns:a16="http://schemas.microsoft.com/office/drawing/2014/main" id="{9BB983E8-E2FE-F975-D1F0-90720E109F2A}"/>
              </a:ext>
            </a:extLst>
          </p:cNvPr>
          <p:cNvSpPr txBox="1"/>
          <p:nvPr/>
        </p:nvSpPr>
        <p:spPr>
          <a:xfrm>
            <a:off x="9526683" y="1760126"/>
            <a:ext cx="644178" cy="276999"/>
          </a:xfrm>
          <a:prstGeom prst="rect">
            <a:avLst/>
          </a:prstGeom>
          <a:noFill/>
        </p:spPr>
        <p:txBody>
          <a:bodyPr wrap="square" rtlCol="0">
            <a:spAutoFit/>
          </a:bodyPr>
          <a:lstStyle/>
          <a:p>
            <a:r>
              <a:rPr lang="en-GB" sz="1200"/>
              <a:t>M+5</a:t>
            </a:r>
          </a:p>
        </p:txBody>
      </p:sp>
      <p:sp>
        <p:nvSpPr>
          <p:cNvPr id="135" name="Tekstvak 134">
            <a:extLst>
              <a:ext uri="{FF2B5EF4-FFF2-40B4-BE49-F238E27FC236}">
                <a16:creationId xmlns:a16="http://schemas.microsoft.com/office/drawing/2014/main" id="{31EB8203-A24A-181F-ECFA-0F85E561C6FA}"/>
              </a:ext>
            </a:extLst>
          </p:cNvPr>
          <p:cNvSpPr txBox="1"/>
          <p:nvPr/>
        </p:nvSpPr>
        <p:spPr>
          <a:xfrm>
            <a:off x="9493802" y="3909907"/>
            <a:ext cx="644178" cy="276999"/>
          </a:xfrm>
          <a:prstGeom prst="rect">
            <a:avLst/>
          </a:prstGeom>
          <a:noFill/>
        </p:spPr>
        <p:txBody>
          <a:bodyPr wrap="square" rtlCol="0">
            <a:spAutoFit/>
          </a:bodyPr>
          <a:lstStyle/>
          <a:p>
            <a:r>
              <a:rPr lang="en-GB" sz="1200"/>
              <a:t>M+2</a:t>
            </a:r>
          </a:p>
        </p:txBody>
      </p:sp>
      <p:sp>
        <p:nvSpPr>
          <p:cNvPr id="136" name="Tekstvak 135">
            <a:extLst>
              <a:ext uri="{FF2B5EF4-FFF2-40B4-BE49-F238E27FC236}">
                <a16:creationId xmlns:a16="http://schemas.microsoft.com/office/drawing/2014/main" id="{463DC237-BBCC-212D-C604-9B6D988337D5}"/>
              </a:ext>
            </a:extLst>
          </p:cNvPr>
          <p:cNvSpPr txBox="1"/>
          <p:nvPr/>
        </p:nvSpPr>
        <p:spPr>
          <a:xfrm>
            <a:off x="9493802" y="4135730"/>
            <a:ext cx="644178" cy="276999"/>
          </a:xfrm>
          <a:prstGeom prst="rect">
            <a:avLst/>
          </a:prstGeom>
          <a:noFill/>
        </p:spPr>
        <p:txBody>
          <a:bodyPr wrap="square" rtlCol="0">
            <a:spAutoFit/>
          </a:bodyPr>
          <a:lstStyle/>
          <a:p>
            <a:r>
              <a:rPr lang="en-GB" sz="1200"/>
              <a:t>M+5</a:t>
            </a:r>
          </a:p>
        </p:txBody>
      </p:sp>
      <p:sp>
        <p:nvSpPr>
          <p:cNvPr id="137" name="Tekstvak 136">
            <a:extLst>
              <a:ext uri="{FF2B5EF4-FFF2-40B4-BE49-F238E27FC236}">
                <a16:creationId xmlns:a16="http://schemas.microsoft.com/office/drawing/2014/main" id="{93E24D06-6527-124F-40AE-5514900F8840}"/>
              </a:ext>
            </a:extLst>
          </p:cNvPr>
          <p:cNvSpPr txBox="1"/>
          <p:nvPr/>
        </p:nvSpPr>
        <p:spPr>
          <a:xfrm>
            <a:off x="7550300" y="3527595"/>
            <a:ext cx="519835" cy="276999"/>
          </a:xfrm>
          <a:prstGeom prst="rect">
            <a:avLst/>
          </a:prstGeom>
          <a:noFill/>
        </p:spPr>
        <p:txBody>
          <a:bodyPr wrap="square" rtlCol="0">
            <a:spAutoFit/>
          </a:bodyPr>
          <a:lstStyle/>
          <a:p>
            <a:r>
              <a:rPr lang="en-GB" sz="1200"/>
              <a:t>M+2</a:t>
            </a:r>
          </a:p>
        </p:txBody>
      </p:sp>
      <p:sp>
        <p:nvSpPr>
          <p:cNvPr id="138" name="Tekstvak 137">
            <a:extLst>
              <a:ext uri="{FF2B5EF4-FFF2-40B4-BE49-F238E27FC236}">
                <a16:creationId xmlns:a16="http://schemas.microsoft.com/office/drawing/2014/main" id="{4B58C594-932C-6845-9775-8C6EA70F4F26}"/>
              </a:ext>
            </a:extLst>
          </p:cNvPr>
          <p:cNvSpPr txBox="1"/>
          <p:nvPr/>
        </p:nvSpPr>
        <p:spPr>
          <a:xfrm>
            <a:off x="7994804" y="3529796"/>
            <a:ext cx="644178" cy="276999"/>
          </a:xfrm>
          <a:prstGeom prst="rect">
            <a:avLst/>
          </a:prstGeom>
          <a:noFill/>
        </p:spPr>
        <p:txBody>
          <a:bodyPr wrap="square" rtlCol="0">
            <a:spAutoFit/>
          </a:bodyPr>
          <a:lstStyle/>
          <a:p>
            <a:r>
              <a:rPr lang="en-GB" sz="1200"/>
              <a:t>M+5</a:t>
            </a:r>
          </a:p>
        </p:txBody>
      </p:sp>
      <p:sp>
        <p:nvSpPr>
          <p:cNvPr id="3" name="Stroomdiagram: Document 2">
            <a:extLst>
              <a:ext uri="{FF2B5EF4-FFF2-40B4-BE49-F238E27FC236}">
                <a16:creationId xmlns:a16="http://schemas.microsoft.com/office/drawing/2014/main" id="{29839859-06F9-F44A-F60A-384A68FE84A3}"/>
              </a:ext>
            </a:extLst>
          </p:cNvPr>
          <p:cNvSpPr/>
          <p:nvPr/>
        </p:nvSpPr>
        <p:spPr>
          <a:xfrm>
            <a:off x="2292826" y="5039183"/>
            <a:ext cx="1612668" cy="763571"/>
          </a:xfrm>
          <a:prstGeom prst="flowChartDocumen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Determined readings and volumes* </a:t>
            </a:r>
          </a:p>
          <a:p>
            <a:pPr algn="ctr"/>
            <a:r>
              <a:rPr lang="en-GB" sz="1000" i="1">
                <a:solidFill>
                  <a:schemeClr val="tx1"/>
                </a:solidFill>
              </a:rPr>
              <a:t>per allocation point</a:t>
            </a:r>
          </a:p>
        </p:txBody>
      </p:sp>
      <p:cxnSp>
        <p:nvCxnSpPr>
          <p:cNvPr id="10" name="Verbindingslijn: gebogen 9">
            <a:extLst>
              <a:ext uri="{FF2B5EF4-FFF2-40B4-BE49-F238E27FC236}">
                <a16:creationId xmlns:a16="http://schemas.microsoft.com/office/drawing/2014/main" id="{646F79A5-2B98-D5FF-3EBF-F73442DCD9F4}"/>
              </a:ext>
            </a:extLst>
          </p:cNvPr>
          <p:cNvCxnSpPr>
            <a:cxnSpLocks/>
            <a:stCxn id="6" idx="2"/>
            <a:endCxn id="3" idx="1"/>
          </p:cNvCxnSpPr>
          <p:nvPr/>
        </p:nvCxnSpPr>
        <p:spPr>
          <a:xfrm rot="16200000" flipH="1">
            <a:off x="568167" y="3696310"/>
            <a:ext cx="3263384" cy="18593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kstvak 23">
            <a:extLst>
              <a:ext uri="{FF2B5EF4-FFF2-40B4-BE49-F238E27FC236}">
                <a16:creationId xmlns:a16="http://schemas.microsoft.com/office/drawing/2014/main" id="{F55D4D94-972D-1C6B-391A-BFE2E1A32026}"/>
              </a:ext>
            </a:extLst>
          </p:cNvPr>
          <p:cNvSpPr txBox="1"/>
          <p:nvPr/>
        </p:nvSpPr>
        <p:spPr>
          <a:xfrm>
            <a:off x="7099611" y="6067519"/>
            <a:ext cx="4453482" cy="276999"/>
          </a:xfrm>
          <a:prstGeom prst="rect">
            <a:avLst/>
          </a:prstGeom>
          <a:noFill/>
        </p:spPr>
        <p:txBody>
          <a:bodyPr wrap="square" rtlCol="0">
            <a:spAutoFit/>
          </a:bodyPr>
          <a:lstStyle/>
          <a:p>
            <a:r>
              <a:rPr lang="en-GB" sz="1200"/>
              <a:t>* Regular data exchange beyond reconciliation SMA</a:t>
            </a:r>
          </a:p>
        </p:txBody>
      </p:sp>
      <p:sp>
        <p:nvSpPr>
          <p:cNvPr id="15" name="Tijdelijke aanduiding voor dianummer 14">
            <a:extLst>
              <a:ext uri="{FF2B5EF4-FFF2-40B4-BE49-F238E27FC236}">
                <a16:creationId xmlns:a16="http://schemas.microsoft.com/office/drawing/2014/main" id="{D57F00B9-B649-C5A2-4060-29BCABDF104C}"/>
              </a:ext>
            </a:extLst>
          </p:cNvPr>
          <p:cNvSpPr>
            <a:spLocks noGrp="1"/>
          </p:cNvSpPr>
          <p:nvPr>
            <p:ph type="sldNum" sz="quarter" idx="12"/>
          </p:nvPr>
        </p:nvSpPr>
        <p:spPr/>
        <p:txBody>
          <a:bodyPr/>
          <a:lstStyle/>
          <a:p>
            <a:fld id="{6054F54E-B765-BA4C-B13B-E9FB5CE61C5D}" type="slidenum">
              <a:rPr lang="nl-NL" smtClean="0"/>
              <a:pPr/>
              <a:t>67</a:t>
            </a:fld>
            <a:endParaRPr lang="nl-NL"/>
          </a:p>
        </p:txBody>
      </p:sp>
    </p:spTree>
    <p:extLst>
      <p:ext uri="{BB962C8B-B14F-4D97-AF65-F5344CB8AC3E}">
        <p14:creationId xmlns:p14="http://schemas.microsoft.com/office/powerpoint/2010/main" val="3063052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DBBDE1-35B7-3D8C-323F-D2AAA0934231}"/>
              </a:ext>
            </a:extLst>
          </p:cNvPr>
          <p:cNvSpPr>
            <a:spLocks noGrp="1"/>
          </p:cNvSpPr>
          <p:nvPr>
            <p:ph type="title"/>
          </p:nvPr>
        </p:nvSpPr>
        <p:spPr>
          <a:xfrm>
            <a:off x="838200" y="365126"/>
            <a:ext cx="10515600" cy="853502"/>
          </a:xfrm>
        </p:spPr>
        <p:txBody>
          <a:bodyPr>
            <a:normAutofit fontScale="90000"/>
          </a:bodyPr>
          <a:lstStyle/>
          <a:p>
            <a:r>
              <a:rPr lang="en-GB"/>
              <a:t>IC275 Reconciliation SMA – example</a:t>
            </a:r>
            <a:br>
              <a:rPr lang="en-GB"/>
            </a:br>
            <a:r>
              <a:rPr lang="en-GB"/>
              <a:t>per grid area per BRP</a:t>
            </a:r>
          </a:p>
        </p:txBody>
      </p:sp>
      <p:graphicFrame>
        <p:nvGraphicFramePr>
          <p:cNvPr id="4" name="Tabel 4">
            <a:extLst>
              <a:ext uri="{FF2B5EF4-FFF2-40B4-BE49-F238E27FC236}">
                <a16:creationId xmlns:a16="http://schemas.microsoft.com/office/drawing/2014/main" id="{3AC905B1-0EFA-843A-4569-A04BF9E3CABE}"/>
              </a:ext>
            </a:extLst>
          </p:cNvPr>
          <p:cNvGraphicFramePr>
            <a:graphicFrameLocks noGrp="1"/>
          </p:cNvGraphicFramePr>
          <p:nvPr/>
        </p:nvGraphicFramePr>
        <p:xfrm>
          <a:off x="1019908" y="1930973"/>
          <a:ext cx="8920285" cy="397764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763572617"/>
                    </a:ext>
                  </a:extLst>
                </a:gridCol>
                <a:gridCol w="1318846">
                  <a:extLst>
                    <a:ext uri="{9D8B030D-6E8A-4147-A177-3AD203B41FA5}">
                      <a16:colId xmlns:a16="http://schemas.microsoft.com/office/drawing/2014/main" val="3548235017"/>
                    </a:ext>
                  </a:extLst>
                </a:gridCol>
                <a:gridCol w="1518725">
                  <a:extLst>
                    <a:ext uri="{9D8B030D-6E8A-4147-A177-3AD203B41FA5}">
                      <a16:colId xmlns:a16="http://schemas.microsoft.com/office/drawing/2014/main" val="547881840"/>
                    </a:ext>
                  </a:extLst>
                </a:gridCol>
                <a:gridCol w="1784057">
                  <a:extLst>
                    <a:ext uri="{9D8B030D-6E8A-4147-A177-3AD203B41FA5}">
                      <a16:colId xmlns:a16="http://schemas.microsoft.com/office/drawing/2014/main" val="12024311"/>
                    </a:ext>
                  </a:extLst>
                </a:gridCol>
                <a:gridCol w="1784057">
                  <a:extLst>
                    <a:ext uri="{9D8B030D-6E8A-4147-A177-3AD203B41FA5}">
                      <a16:colId xmlns:a16="http://schemas.microsoft.com/office/drawing/2014/main" val="4201561496"/>
                    </a:ext>
                  </a:extLst>
                </a:gridCol>
              </a:tblGrid>
              <a:tr h="370840">
                <a:tc>
                  <a:txBody>
                    <a:bodyPr/>
                    <a:lstStyle/>
                    <a:p>
                      <a:endParaRPr lang="nl-NL"/>
                    </a:p>
                  </a:txBody>
                  <a:tcPr/>
                </a:tc>
                <a:tc gridSpan="2">
                  <a:txBody>
                    <a:bodyPr/>
                    <a:lstStyle/>
                    <a:p>
                      <a:pPr algn="ctr"/>
                      <a:r>
                        <a:rPr lang="en-GB"/>
                        <a:t>Allocation volumes</a:t>
                      </a:r>
                    </a:p>
                  </a:txBody>
                  <a:tcPr/>
                </a:tc>
                <a:tc hMerge="1">
                  <a:txBody>
                    <a:bodyPr/>
                    <a:lstStyle/>
                    <a:p>
                      <a:pPr algn="l" rtl="0"/>
                      <a:endParaRPr lang="nl-NL"/>
                    </a:p>
                  </a:txBody>
                  <a:tcPr/>
                </a:tc>
                <a:tc gridSpan="2">
                  <a:txBody>
                    <a:bodyPr/>
                    <a:lstStyle/>
                    <a:p>
                      <a:pPr algn="ctr"/>
                      <a:r>
                        <a:rPr lang="en-GB"/>
                        <a:t>Monthly volumes</a:t>
                      </a:r>
                    </a:p>
                  </a:txBody>
                  <a:tcPr/>
                </a:tc>
                <a:tc hMerge="1">
                  <a:txBody>
                    <a:bodyPr/>
                    <a:lstStyle/>
                    <a:p>
                      <a:pPr algn="l" rtl="0"/>
                      <a:endParaRPr lang="nl-NL"/>
                    </a:p>
                  </a:txBody>
                  <a:tcPr/>
                </a:tc>
                <a:extLst>
                  <a:ext uri="{0D108BD9-81ED-4DB2-BD59-A6C34878D82A}">
                    <a16:rowId xmlns:a16="http://schemas.microsoft.com/office/drawing/2014/main" val="4166684115"/>
                  </a:ext>
                </a:extLst>
              </a:tr>
              <a:tr h="370840">
                <a:tc>
                  <a:txBody>
                    <a:bodyPr/>
                    <a:lstStyle/>
                    <a:p>
                      <a:r>
                        <a:rPr lang="en-GB" b="1"/>
                        <a:t>Period</a:t>
                      </a:r>
                    </a:p>
                  </a:txBody>
                  <a:tcPr>
                    <a:solidFill>
                      <a:schemeClr val="accent2"/>
                    </a:solidFill>
                  </a:tcPr>
                </a:tc>
                <a:tc>
                  <a:txBody>
                    <a:bodyPr/>
                    <a:lstStyle/>
                    <a:p>
                      <a:pPr algn="ctr"/>
                      <a:r>
                        <a:rPr lang="en-GB" b="1"/>
                        <a:t>Consumption</a:t>
                      </a:r>
                    </a:p>
                  </a:txBody>
                  <a:tcPr>
                    <a:solidFill>
                      <a:schemeClr val="accent2"/>
                    </a:solidFill>
                  </a:tcPr>
                </a:tc>
                <a:tc>
                  <a:txBody>
                    <a:bodyPr/>
                    <a:lstStyle/>
                    <a:p>
                      <a:pPr algn="ctr"/>
                      <a:r>
                        <a:rPr lang="en-GB" b="1"/>
                        <a:t>Production</a:t>
                      </a:r>
                    </a:p>
                  </a:txBody>
                  <a:tcPr>
                    <a:solidFill>
                      <a:schemeClr val="accent2"/>
                    </a:solidFill>
                  </a:tcPr>
                </a:tc>
                <a:tc>
                  <a:txBody>
                    <a:bodyPr/>
                    <a:lstStyle/>
                    <a:p>
                      <a:pPr algn="ctr"/>
                      <a:r>
                        <a:rPr lang="en-GB" b="1"/>
                        <a:t>Consumption</a:t>
                      </a:r>
                    </a:p>
                  </a:txBody>
                  <a:tcPr>
                    <a:solidFill>
                      <a:schemeClr val="accent2"/>
                    </a:solidFill>
                  </a:tcPr>
                </a:tc>
                <a:tc>
                  <a:txBody>
                    <a:bodyPr/>
                    <a:lstStyle/>
                    <a:p>
                      <a:pPr algn="ctr"/>
                      <a:r>
                        <a:rPr lang="en-GB" b="1"/>
                        <a:t>Production</a:t>
                      </a:r>
                    </a:p>
                  </a:txBody>
                  <a:tcPr>
                    <a:solidFill>
                      <a:schemeClr val="accent2"/>
                    </a:solidFill>
                  </a:tcPr>
                </a:tc>
                <a:extLst>
                  <a:ext uri="{0D108BD9-81ED-4DB2-BD59-A6C34878D82A}">
                    <a16:rowId xmlns:a16="http://schemas.microsoft.com/office/drawing/2014/main" val="420096666"/>
                  </a:ext>
                </a:extLst>
              </a:tr>
              <a:tr h="370840">
                <a:tc>
                  <a:txBody>
                    <a:bodyPr/>
                    <a:lstStyle/>
                    <a:p>
                      <a:r>
                        <a:rPr lang="en-GB"/>
                        <a:t>Calendar day 1, OVP 1</a:t>
                      </a:r>
                    </a:p>
                  </a:txBody>
                  <a:tcPr/>
                </a:tc>
                <a:tc>
                  <a:txBody>
                    <a:bodyPr/>
                    <a:lstStyle/>
                    <a:p>
                      <a:pPr algn="ctr">
                        <a:tabLst>
                          <a:tab pos="896938" algn="l"/>
                        </a:tabLst>
                      </a:pPr>
                      <a:r>
                        <a:rPr lang="en-GB"/>
                        <a:t>100</a:t>
                      </a:r>
                    </a:p>
                  </a:txBody>
                  <a:tcPr/>
                </a:tc>
                <a:tc>
                  <a:txBody>
                    <a:bodyPr/>
                    <a:lstStyle/>
                    <a:p>
                      <a:pPr algn="ctr"/>
                      <a:r>
                        <a:rPr lang="en-GB"/>
                        <a:t>5</a:t>
                      </a:r>
                    </a:p>
                  </a:txBody>
                  <a:tcPr/>
                </a:tc>
                <a:tc>
                  <a:txBody>
                    <a:bodyPr/>
                    <a:lstStyle/>
                    <a:p>
                      <a:pPr algn="ctr"/>
                      <a:r>
                        <a:rPr lang="en-GB"/>
                        <a:t>-</a:t>
                      </a:r>
                    </a:p>
                  </a:txBody>
                  <a:tcPr/>
                </a:tc>
                <a:tc>
                  <a:txBody>
                    <a:bodyPr/>
                    <a:lstStyle/>
                    <a:p>
                      <a:pPr algn="ctr"/>
                      <a:r>
                        <a:rPr lang="en-GB"/>
                        <a:t>-</a:t>
                      </a:r>
                    </a:p>
                  </a:txBody>
                  <a:tcPr/>
                </a:tc>
                <a:extLst>
                  <a:ext uri="{0D108BD9-81ED-4DB2-BD59-A6C34878D82A}">
                    <a16:rowId xmlns:a16="http://schemas.microsoft.com/office/drawing/2014/main" val="37642071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Calendar day 1, OVP 2</a:t>
                      </a:r>
                    </a:p>
                  </a:txBody>
                  <a:tcPr/>
                </a:tc>
                <a:tc>
                  <a:txBody>
                    <a:bodyPr/>
                    <a:lstStyle/>
                    <a:p>
                      <a:pPr algn="ctr"/>
                      <a:r>
                        <a:rPr lang="en-GB"/>
                        <a:t>105</a:t>
                      </a:r>
                    </a:p>
                  </a:txBody>
                  <a:tcPr/>
                </a:tc>
                <a:tc>
                  <a:txBody>
                    <a:bodyPr/>
                    <a:lstStyle/>
                    <a:p>
                      <a:pPr algn="ctr"/>
                      <a:r>
                        <a:rPr lang="en-GB"/>
                        <a:t>4</a:t>
                      </a:r>
                    </a:p>
                  </a:txBody>
                  <a:tcPr/>
                </a:tc>
                <a:tc>
                  <a:txBody>
                    <a:bodyPr/>
                    <a:lstStyle/>
                    <a:p>
                      <a:pPr algn="ctr"/>
                      <a:r>
                        <a:rPr lang="en-GB"/>
                        <a:t>-</a:t>
                      </a:r>
                    </a:p>
                  </a:txBody>
                  <a:tcPr/>
                </a:tc>
                <a:tc>
                  <a:txBody>
                    <a:bodyPr/>
                    <a:lstStyle/>
                    <a:p>
                      <a:pPr algn="ctr"/>
                      <a:r>
                        <a:rPr lang="en-GB"/>
                        <a:t>-</a:t>
                      </a:r>
                    </a:p>
                  </a:txBody>
                  <a:tcPr/>
                </a:tc>
                <a:extLst>
                  <a:ext uri="{0D108BD9-81ED-4DB2-BD59-A6C34878D82A}">
                    <a16:rowId xmlns:a16="http://schemas.microsoft.com/office/drawing/2014/main" val="728574203"/>
                  </a:ext>
                </a:extLst>
              </a:tr>
              <a:tr h="370840">
                <a:tc>
                  <a:txBody>
                    <a:bodyPr/>
                    <a:lstStyle/>
                    <a:p>
                      <a:r>
                        <a:rPr lang="en-GB"/>
                        <a:t>….</a:t>
                      </a:r>
                    </a:p>
                  </a:txBody>
                  <a:tcPr/>
                </a:tc>
                <a:tc>
                  <a:txBody>
                    <a:bodyPr/>
                    <a:lstStyle/>
                    <a:p>
                      <a:pPr algn="ctr"/>
                      <a:r>
                        <a:rPr lang="en-GB"/>
                        <a:t>…</a:t>
                      </a:r>
                    </a:p>
                  </a:txBody>
                  <a:tcPr/>
                </a:tc>
                <a:tc>
                  <a:txBody>
                    <a:bodyPr/>
                    <a:lstStyle/>
                    <a:p>
                      <a:pPr algn="ctr"/>
                      <a:r>
                        <a:rPr lang="en-GB"/>
                        <a:t>…</a:t>
                      </a:r>
                    </a:p>
                  </a:txBody>
                  <a:tcPr/>
                </a:tc>
                <a:tc>
                  <a:txBody>
                    <a:bodyPr/>
                    <a:lstStyle/>
                    <a:p>
                      <a:pPr algn="ctr"/>
                      <a:r>
                        <a:rPr lang="en-GB"/>
                        <a:t>-</a:t>
                      </a:r>
                    </a:p>
                  </a:txBody>
                  <a:tcPr/>
                </a:tc>
                <a:tc>
                  <a:txBody>
                    <a:bodyPr/>
                    <a:lstStyle/>
                    <a:p>
                      <a:pPr algn="ctr"/>
                      <a:r>
                        <a:rPr lang="en-GB"/>
                        <a:t>-</a:t>
                      </a:r>
                    </a:p>
                  </a:txBody>
                  <a:tcPr/>
                </a:tc>
                <a:extLst>
                  <a:ext uri="{0D108BD9-81ED-4DB2-BD59-A6C34878D82A}">
                    <a16:rowId xmlns:a16="http://schemas.microsoft.com/office/drawing/2014/main" val="3245309530"/>
                  </a:ext>
                </a:extLst>
              </a:tr>
              <a:tr h="370840">
                <a:tc>
                  <a:txBody>
                    <a:bodyPr/>
                    <a:lstStyle/>
                    <a:p>
                      <a:r>
                        <a:rPr lang="en-GB"/>
                        <a:t>Calendar day 31, OVP 95</a:t>
                      </a:r>
                    </a:p>
                  </a:txBody>
                  <a:tcPr/>
                </a:tc>
                <a:tc>
                  <a:txBody>
                    <a:bodyPr/>
                    <a:lstStyle/>
                    <a:p>
                      <a:pPr algn="ctr"/>
                      <a:r>
                        <a:rPr lang="en-GB"/>
                        <a:t>108</a:t>
                      </a:r>
                    </a:p>
                  </a:txBody>
                  <a:tcPr/>
                </a:tc>
                <a:tc>
                  <a:txBody>
                    <a:bodyPr/>
                    <a:lstStyle/>
                    <a:p>
                      <a:pPr algn="ctr"/>
                      <a:r>
                        <a:rPr lang="en-GB"/>
                        <a:t>2</a:t>
                      </a:r>
                    </a:p>
                  </a:txBody>
                  <a:tcPr/>
                </a:tc>
                <a:tc>
                  <a:txBody>
                    <a:bodyPr/>
                    <a:lstStyle/>
                    <a:p>
                      <a:pPr algn="ctr"/>
                      <a:r>
                        <a:rPr lang="en-GB"/>
                        <a:t>-</a:t>
                      </a:r>
                    </a:p>
                  </a:txBody>
                  <a:tcPr/>
                </a:tc>
                <a:tc>
                  <a:txBody>
                    <a:bodyPr/>
                    <a:lstStyle/>
                    <a:p>
                      <a:pPr algn="ctr"/>
                      <a:r>
                        <a:rPr lang="en-GB"/>
                        <a:t>-</a:t>
                      </a:r>
                    </a:p>
                  </a:txBody>
                  <a:tcPr/>
                </a:tc>
                <a:extLst>
                  <a:ext uri="{0D108BD9-81ED-4DB2-BD59-A6C34878D82A}">
                    <a16:rowId xmlns:a16="http://schemas.microsoft.com/office/drawing/2014/main" val="27856276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Calendar day 31, OVP 96</a:t>
                      </a:r>
                    </a:p>
                  </a:txBody>
                  <a:tcPr/>
                </a:tc>
                <a:tc>
                  <a:txBody>
                    <a:bodyPr/>
                    <a:lstStyle/>
                    <a:p>
                      <a:pPr algn="ctr"/>
                      <a:r>
                        <a:rPr lang="en-GB"/>
                        <a:t>101</a:t>
                      </a:r>
                    </a:p>
                  </a:txBody>
                  <a:tcPr/>
                </a:tc>
                <a:tc>
                  <a:txBody>
                    <a:bodyPr/>
                    <a:lstStyle/>
                    <a:p>
                      <a:pPr algn="ctr"/>
                      <a:r>
                        <a:rPr lang="en-GB"/>
                        <a:t>3</a:t>
                      </a:r>
                    </a:p>
                  </a:txBody>
                  <a:tcPr/>
                </a:tc>
                <a:tc>
                  <a:txBody>
                    <a:bodyPr/>
                    <a:lstStyle/>
                    <a:p>
                      <a:pPr algn="ctr"/>
                      <a:r>
                        <a:rPr lang="en-GB"/>
                        <a:t>-</a:t>
                      </a:r>
                    </a:p>
                  </a:txBody>
                  <a:tcPr/>
                </a:tc>
                <a:tc>
                  <a:txBody>
                    <a:bodyPr/>
                    <a:lstStyle/>
                    <a:p>
                      <a:pPr algn="ctr"/>
                      <a:r>
                        <a:rPr lang="en-GB"/>
                        <a:t>-</a:t>
                      </a:r>
                    </a:p>
                  </a:txBody>
                  <a:tcPr/>
                </a:tc>
                <a:extLst>
                  <a:ext uri="{0D108BD9-81ED-4DB2-BD59-A6C34878D82A}">
                    <a16:rowId xmlns:a16="http://schemas.microsoft.com/office/drawing/2014/main" val="1501695289"/>
                  </a:ext>
                </a:extLst>
              </a:tr>
              <a:tr h="370840">
                <a:tc>
                  <a:txBody>
                    <a:bodyPr/>
                    <a:lstStyle/>
                    <a:p>
                      <a:r>
                        <a:rPr lang="en-GB" b="1"/>
                        <a:t>∑ Definitive allocation</a:t>
                      </a:r>
                    </a:p>
                  </a:txBody>
                  <a:tcPr/>
                </a:tc>
                <a:tc>
                  <a:txBody>
                    <a:bodyPr/>
                    <a:lstStyle/>
                    <a:p>
                      <a:pPr algn="ctr"/>
                      <a:r>
                        <a:rPr lang="en-GB" b="1"/>
                        <a:t>1488246</a:t>
                      </a:r>
                    </a:p>
                  </a:txBody>
                  <a:tcPr/>
                </a:tc>
                <a:tc>
                  <a:txBody>
                    <a:bodyPr/>
                    <a:lstStyle/>
                    <a:p>
                      <a:pPr algn="ctr"/>
                      <a:r>
                        <a:rPr lang="en-GB" b="1"/>
                        <a:t>378890</a:t>
                      </a:r>
                    </a:p>
                  </a:txBody>
                  <a:tcPr/>
                </a:tc>
                <a:tc>
                  <a:txBody>
                    <a:bodyPr/>
                    <a:lstStyle/>
                    <a:p>
                      <a:pPr algn="ctr"/>
                      <a:r>
                        <a:rPr lang="en-GB"/>
                        <a:t>-</a:t>
                      </a:r>
                    </a:p>
                  </a:txBody>
                  <a:tcPr/>
                </a:tc>
                <a:tc>
                  <a:txBody>
                    <a:bodyPr/>
                    <a:lstStyle/>
                    <a:p>
                      <a:pPr algn="ctr"/>
                      <a:r>
                        <a:rPr lang="en-GB"/>
                        <a:t>-</a:t>
                      </a:r>
                    </a:p>
                  </a:txBody>
                  <a:tcPr/>
                </a:tc>
                <a:extLst>
                  <a:ext uri="{0D108BD9-81ED-4DB2-BD59-A6C34878D82A}">
                    <a16:rowId xmlns:a16="http://schemas.microsoft.com/office/drawing/2014/main" val="2694535618"/>
                  </a:ext>
                </a:extLst>
              </a:tr>
              <a:tr h="370840">
                <a:tc>
                  <a:txBody>
                    <a:bodyPr/>
                    <a:lstStyle/>
                    <a:p>
                      <a:r>
                        <a:rPr lang="en-GB" b="1"/>
                        <a:t>Monthly volumes</a:t>
                      </a:r>
                    </a:p>
                  </a:txBody>
                  <a:tcPr/>
                </a:tc>
                <a:tc>
                  <a:txBody>
                    <a:bodyPr/>
                    <a:lstStyle/>
                    <a:p>
                      <a:pPr algn="ctr"/>
                      <a:r>
                        <a:rPr lang="en-GB" b="1"/>
                        <a:t>-</a:t>
                      </a:r>
                    </a:p>
                  </a:txBody>
                  <a:tcPr/>
                </a:tc>
                <a:tc>
                  <a:txBody>
                    <a:bodyPr/>
                    <a:lstStyle/>
                    <a:p>
                      <a:pPr algn="ctr"/>
                      <a:r>
                        <a:rPr lang="en-GB" b="1"/>
                        <a:t>-</a:t>
                      </a:r>
                    </a:p>
                  </a:txBody>
                  <a:tcPr/>
                </a:tc>
                <a:tc>
                  <a:txBody>
                    <a:bodyPr/>
                    <a:lstStyle/>
                    <a:p>
                      <a:pPr algn="ctr"/>
                      <a:r>
                        <a:rPr lang="en-GB" b="1"/>
                        <a:t>1495789</a:t>
                      </a:r>
                    </a:p>
                  </a:txBody>
                  <a:tcPr/>
                </a:tc>
                <a:tc>
                  <a:txBody>
                    <a:bodyPr/>
                    <a:lstStyle/>
                    <a:p>
                      <a:pPr algn="ctr"/>
                      <a:r>
                        <a:rPr lang="en-GB" b="1"/>
                        <a:t>381271</a:t>
                      </a:r>
                    </a:p>
                  </a:txBody>
                  <a:tcPr/>
                </a:tc>
                <a:extLst>
                  <a:ext uri="{0D108BD9-81ED-4DB2-BD59-A6C34878D82A}">
                    <a16:rowId xmlns:a16="http://schemas.microsoft.com/office/drawing/2014/main" val="2676274490"/>
                  </a:ext>
                </a:extLst>
              </a:tr>
              <a:tr h="370840">
                <a:tc>
                  <a:txBody>
                    <a:bodyPr/>
                    <a:lstStyle/>
                    <a:p>
                      <a:r>
                        <a:rPr lang="en-GB" b="1"/>
                        <a:t>Difference</a:t>
                      </a:r>
                    </a:p>
                  </a:txBody>
                  <a:tcPr/>
                </a:tc>
                <a:tc>
                  <a:txBody>
                    <a:bodyPr/>
                    <a:lstStyle/>
                    <a:p>
                      <a:pPr algn="ctr"/>
                      <a:r>
                        <a:rPr lang="en-GB" b="1"/>
                        <a:t>-</a:t>
                      </a:r>
                    </a:p>
                  </a:txBody>
                  <a:tcPr/>
                </a:tc>
                <a:tc>
                  <a:txBody>
                    <a:bodyPr/>
                    <a:lstStyle/>
                    <a:p>
                      <a:pPr algn="ctr"/>
                      <a:r>
                        <a:rPr lang="en-GB" b="1"/>
                        <a:t>-</a:t>
                      </a:r>
                    </a:p>
                  </a:txBody>
                  <a:tcPr/>
                </a:tc>
                <a:tc>
                  <a:txBody>
                    <a:bodyPr/>
                    <a:lstStyle/>
                    <a:p>
                      <a:pPr algn="ctr"/>
                      <a:r>
                        <a:rPr lang="en-GB" b="1">
                          <a:solidFill>
                            <a:srgbClr val="FF0000"/>
                          </a:solidFill>
                        </a:rPr>
                        <a:t>7543</a:t>
                      </a:r>
                    </a:p>
                  </a:txBody>
                  <a:tcPr/>
                </a:tc>
                <a:tc>
                  <a:txBody>
                    <a:bodyPr/>
                    <a:lstStyle/>
                    <a:p>
                      <a:pPr algn="ctr"/>
                      <a:r>
                        <a:rPr lang="en-GB" b="1">
                          <a:solidFill>
                            <a:srgbClr val="FF0000"/>
                          </a:solidFill>
                        </a:rPr>
                        <a:t>2381</a:t>
                      </a:r>
                    </a:p>
                  </a:txBody>
                  <a:tcPr/>
                </a:tc>
                <a:extLst>
                  <a:ext uri="{0D108BD9-81ED-4DB2-BD59-A6C34878D82A}">
                    <a16:rowId xmlns:a16="http://schemas.microsoft.com/office/drawing/2014/main" val="835309135"/>
                  </a:ext>
                </a:extLst>
              </a:tr>
            </a:tbl>
          </a:graphicData>
        </a:graphic>
      </p:graphicFrame>
      <p:sp>
        <p:nvSpPr>
          <p:cNvPr id="5" name="Tekstballon: rechthoek 4">
            <a:extLst>
              <a:ext uri="{FF2B5EF4-FFF2-40B4-BE49-F238E27FC236}">
                <a16:creationId xmlns:a16="http://schemas.microsoft.com/office/drawing/2014/main" id="{4D14C0F2-2AA5-1E38-4518-043030258CB1}"/>
              </a:ext>
            </a:extLst>
          </p:cNvPr>
          <p:cNvSpPr/>
          <p:nvPr/>
        </p:nvSpPr>
        <p:spPr>
          <a:xfrm>
            <a:off x="9299390" y="5824781"/>
            <a:ext cx="2250831" cy="360486"/>
          </a:xfrm>
          <a:prstGeom prst="wedgeRectCallout">
            <a:avLst>
              <a:gd name="adj1" fmla="val -48267"/>
              <a:gd name="adj2" fmla="val -11916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Settlement with month price</a:t>
            </a:r>
          </a:p>
        </p:txBody>
      </p:sp>
      <p:sp>
        <p:nvSpPr>
          <p:cNvPr id="6" name="Tekstballon: rechthoek 5">
            <a:extLst>
              <a:ext uri="{FF2B5EF4-FFF2-40B4-BE49-F238E27FC236}">
                <a16:creationId xmlns:a16="http://schemas.microsoft.com/office/drawing/2014/main" id="{B3EE92F9-AEAE-061F-3998-F123E88C90FB}"/>
              </a:ext>
            </a:extLst>
          </p:cNvPr>
          <p:cNvSpPr/>
          <p:nvPr/>
        </p:nvSpPr>
        <p:spPr>
          <a:xfrm>
            <a:off x="9940193" y="4002863"/>
            <a:ext cx="2250831" cy="647993"/>
          </a:xfrm>
          <a:prstGeom prst="wedgeRectCallout">
            <a:avLst>
              <a:gd name="adj1" fmla="val -58814"/>
              <a:gd name="adj2" fmla="val 116411"/>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Sum of monthly volumes from all allocation points for that BRP in the concerned grid area</a:t>
            </a:r>
          </a:p>
        </p:txBody>
      </p:sp>
      <p:sp>
        <p:nvSpPr>
          <p:cNvPr id="7" name="Tekstballon: rechthoek 6">
            <a:extLst>
              <a:ext uri="{FF2B5EF4-FFF2-40B4-BE49-F238E27FC236}">
                <a16:creationId xmlns:a16="http://schemas.microsoft.com/office/drawing/2014/main" id="{038FE7A7-2071-7A2C-B47E-EA48F1D48225}"/>
              </a:ext>
            </a:extLst>
          </p:cNvPr>
          <p:cNvSpPr/>
          <p:nvPr/>
        </p:nvSpPr>
        <p:spPr>
          <a:xfrm>
            <a:off x="6187185" y="1329178"/>
            <a:ext cx="2250831" cy="350863"/>
          </a:xfrm>
          <a:prstGeom prst="wedgeRectCallout">
            <a:avLst>
              <a:gd name="adj1" fmla="val -50833"/>
              <a:gd name="adj2" fmla="val 361548"/>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Allocation volume per OVP</a:t>
            </a:r>
          </a:p>
        </p:txBody>
      </p:sp>
      <p:sp>
        <p:nvSpPr>
          <p:cNvPr id="8" name="Tekstballon: rechthoek 7">
            <a:extLst>
              <a:ext uri="{FF2B5EF4-FFF2-40B4-BE49-F238E27FC236}">
                <a16:creationId xmlns:a16="http://schemas.microsoft.com/office/drawing/2014/main" id="{5D856ECE-C52D-D2E1-467A-E8491986A2F2}"/>
              </a:ext>
            </a:extLst>
          </p:cNvPr>
          <p:cNvSpPr/>
          <p:nvPr/>
        </p:nvSpPr>
        <p:spPr>
          <a:xfrm>
            <a:off x="2833923" y="5824781"/>
            <a:ext cx="3001269" cy="685283"/>
          </a:xfrm>
          <a:prstGeom prst="wedgeRectCallout">
            <a:avLst>
              <a:gd name="adj1" fmla="val 15862"/>
              <a:gd name="adj2" fmla="val -20125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Sum of all allocation volumes in the concerned reconciliation month</a:t>
            </a:r>
          </a:p>
        </p:txBody>
      </p:sp>
      <p:sp>
        <p:nvSpPr>
          <p:cNvPr id="3" name="Tijdelijke aanduiding voor dianummer 2">
            <a:extLst>
              <a:ext uri="{FF2B5EF4-FFF2-40B4-BE49-F238E27FC236}">
                <a16:creationId xmlns:a16="http://schemas.microsoft.com/office/drawing/2014/main" id="{C603CB7F-6004-CFFE-D083-0377659598B7}"/>
              </a:ext>
            </a:extLst>
          </p:cNvPr>
          <p:cNvSpPr>
            <a:spLocks noGrp="1"/>
          </p:cNvSpPr>
          <p:nvPr>
            <p:ph type="sldNum" sz="quarter" idx="12"/>
          </p:nvPr>
        </p:nvSpPr>
        <p:spPr/>
        <p:txBody>
          <a:bodyPr/>
          <a:lstStyle/>
          <a:p>
            <a:fld id="{6054F54E-B765-BA4C-B13B-E9FB5CE61C5D}" type="slidenum">
              <a:rPr lang="nl-NL" smtClean="0"/>
              <a:pPr/>
              <a:t>68</a:t>
            </a:fld>
            <a:endParaRPr lang="nl-NL"/>
          </a:p>
        </p:txBody>
      </p:sp>
    </p:spTree>
    <p:extLst>
      <p:ext uri="{BB962C8B-B14F-4D97-AF65-F5344CB8AC3E}">
        <p14:creationId xmlns:p14="http://schemas.microsoft.com/office/powerpoint/2010/main" val="39699565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p:txBody>
          <a:bodyPr/>
          <a:lstStyle/>
          <a:p>
            <a:r>
              <a:rPr lang="en-GB"/>
              <a:t>IC275 Reconciliation SMA - sector documentation</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1965822842"/>
              </p:ext>
            </p:extLst>
          </p:nvPr>
        </p:nvGraphicFramePr>
        <p:xfrm>
          <a:off x="838200" y="1683493"/>
          <a:ext cx="10591800" cy="3119120"/>
        </p:xfrm>
        <a:graphic>
          <a:graphicData uri="http://schemas.openxmlformats.org/drawingml/2006/table">
            <a:tbl>
              <a:tblPr>
                <a:tableStyleId>{5C22544A-7EE6-4342-B048-85BDC9FD1C3A}</a:tableStyleId>
              </a:tblPr>
              <a:tblGrid>
                <a:gridCol w="10591800">
                  <a:extLst>
                    <a:ext uri="{9D8B030D-6E8A-4147-A177-3AD203B41FA5}">
                      <a16:colId xmlns:a16="http://schemas.microsoft.com/office/drawing/2014/main" val="3025026889"/>
                    </a:ext>
                  </a:extLst>
                </a:gridCol>
              </a:tblGrid>
              <a:tr h="370840">
                <a:tc>
                  <a:txBody>
                    <a:bodyPr/>
                    <a:lstStyle/>
                    <a:p>
                      <a:r>
                        <a:rPr lang="en-GB" sz="2000" b="1">
                          <a:solidFill>
                            <a:schemeClr val="accent1"/>
                          </a:solidFill>
                        </a:rPr>
                        <a:t>Issue document</a:t>
                      </a:r>
                    </a:p>
                  </a:txBody>
                  <a:tcPr>
                    <a:solidFill>
                      <a:schemeClr val="accent2"/>
                    </a:solidFill>
                  </a:tcPr>
                </a:tc>
                <a:extLst>
                  <a:ext uri="{0D108BD9-81ED-4DB2-BD59-A6C34878D82A}">
                    <a16:rowId xmlns:a16="http://schemas.microsoft.com/office/drawing/2014/main" val="37790639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IC275 ‘Reconciliation SMA’ v1.0, 18-10-2022</a:t>
                      </a:r>
                    </a:p>
                  </a:txBody>
                  <a:tcPr>
                    <a:solidFill>
                      <a:schemeClr val="bg2"/>
                    </a:solidFill>
                  </a:tcPr>
                </a:tc>
                <a:extLst>
                  <a:ext uri="{0D108BD9-81ED-4DB2-BD59-A6C34878D82A}">
                    <a16:rowId xmlns:a16="http://schemas.microsoft.com/office/drawing/2014/main" val="639579235"/>
                  </a:ext>
                </a:extLst>
              </a:tr>
              <a:tr h="370840">
                <a:tc>
                  <a:txBody>
                    <a:bodyPr/>
                    <a:lstStyle/>
                    <a:p>
                      <a:r>
                        <a:rPr lang="en-GB" sz="2000" b="1">
                          <a:solidFill>
                            <a:schemeClr val="accent1"/>
                          </a:solidFill>
                        </a:rPr>
                        <a:t>Business Requirement Specification (BRS)</a:t>
                      </a:r>
                    </a:p>
                  </a:txBody>
                  <a:tcPr>
                    <a:solidFill>
                      <a:schemeClr val="accent2"/>
                    </a:solidFill>
                  </a:tcPr>
                </a:tc>
                <a:extLst>
                  <a:ext uri="{0D108BD9-81ED-4DB2-BD59-A6C34878D82A}">
                    <a16:rowId xmlns:a16="http://schemas.microsoft.com/office/drawing/2014/main" val="10221769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solidFill>
                            <a:schemeClr val="dk1"/>
                          </a:solidFill>
                          <a:latin typeface="+mn-lt"/>
                          <a:ea typeface="+mn-ea"/>
                          <a:cs typeface="+mn-cs"/>
                        </a:rPr>
                        <a:t>BRS ‘Reconciliation’ v2.0, 19-01-2024</a:t>
                      </a:r>
                    </a:p>
                  </a:txBody>
                  <a:tcPr>
                    <a:solidFill>
                      <a:schemeClr val="bg2"/>
                    </a:solidFill>
                  </a:tcPr>
                </a:tc>
                <a:extLst>
                  <a:ext uri="{0D108BD9-81ED-4DB2-BD59-A6C34878D82A}">
                    <a16:rowId xmlns:a16="http://schemas.microsoft.com/office/drawing/2014/main" val="41021188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solidFill>
                        </a:rPr>
                        <a:t>Business service (BS)</a:t>
                      </a:r>
                    </a:p>
                  </a:txBody>
                  <a:tcPr>
                    <a:solidFill>
                      <a:schemeClr val="accent2"/>
                    </a:solidFill>
                  </a:tcPr>
                </a:tc>
                <a:extLst>
                  <a:ext uri="{0D108BD9-81ED-4DB2-BD59-A6C34878D82A}">
                    <a16:rowId xmlns:a16="http://schemas.microsoft.com/office/drawing/2014/main" val="1019679030"/>
                  </a:ext>
                </a:extLst>
              </a:tr>
              <a:tr h="370840">
                <a:tc>
                  <a:txBody>
                    <a:bodyPr/>
                    <a:lstStyle/>
                    <a:p>
                      <a:pPr marL="285750" indent="-285750">
                        <a:buFont typeface="Arial" panose="020B0604020202020204" pitchFamily="34" charset="0"/>
                        <a:buChar char="•"/>
                      </a:pPr>
                      <a:r>
                        <a:rPr lang="en-GB" sz="1800" b="1" dirty="0"/>
                        <a:t>Business service ‘Exchange volumes for reconciliation electricity’ v3.0, 19-01-2024 </a:t>
                      </a:r>
                    </a:p>
                    <a:p>
                      <a:pPr marL="465138" lvl="1" indent="-285750">
                        <a:buFont typeface="Arial" panose="020B0604020202020204" pitchFamily="34" charset="0"/>
                        <a:buChar char="•"/>
                      </a:pPr>
                      <a:r>
                        <a:rPr lang="en-GB" sz="1800" b="0" dirty="0"/>
                        <a:t>BSCMF0081–‘ </a:t>
                      </a:r>
                      <a:r>
                        <a:rPr lang="en-GB" sz="1800" dirty="0"/>
                        <a:t>Exchange aggregated volumes for reconciliation per grid area’</a:t>
                      </a:r>
                    </a:p>
                    <a:p>
                      <a:pPr marL="285750" indent="-285750">
                        <a:buFont typeface="Arial" panose="020B0604020202020204" pitchFamily="34" charset="0"/>
                        <a:buChar char="•"/>
                      </a:pPr>
                      <a:r>
                        <a:rPr lang="en-GB" sz="1800" b="1" dirty="0">
                          <a:solidFill>
                            <a:schemeClr val="bg1">
                              <a:lumMod val="75000"/>
                            </a:schemeClr>
                          </a:solidFill>
                        </a:rPr>
                        <a:t>Business service ‘Exchange reconciliation results electricity’ v3.0, 19-01-2024</a:t>
                      </a:r>
                    </a:p>
                    <a:p>
                      <a:pPr marL="465138" lvl="1" indent="-285750" algn="l" defTabSz="914400" rtl="0" eaLnBrk="1" latinLnBrk="0" hangingPunct="1">
                        <a:buFont typeface="Arial" panose="020B0604020202020204" pitchFamily="34" charset="0"/>
                        <a:buChar char="•"/>
                      </a:pPr>
                      <a:r>
                        <a:rPr lang="en-GB" sz="1800" b="0" dirty="0">
                          <a:solidFill>
                            <a:schemeClr val="bg1">
                              <a:lumMod val="75000"/>
                            </a:schemeClr>
                          </a:solidFill>
                          <a:latin typeface="+mn-lt"/>
                          <a:ea typeface="+mn-ea"/>
                          <a:cs typeface="+mn-cs"/>
                        </a:rPr>
                        <a:t>BSCMF0087– ‘Exchange reconciliation results for aggregated volumes’</a:t>
                      </a:r>
                    </a:p>
                  </a:txBody>
                  <a:tcPr>
                    <a:solidFill>
                      <a:schemeClr val="bg2"/>
                    </a:solidFill>
                  </a:tcPr>
                </a:tc>
                <a:extLst>
                  <a:ext uri="{0D108BD9-81ED-4DB2-BD59-A6C34878D82A}">
                    <a16:rowId xmlns:a16="http://schemas.microsoft.com/office/drawing/2014/main" val="4135361628"/>
                  </a:ext>
                </a:extLst>
              </a:tr>
            </a:tbl>
          </a:graphicData>
        </a:graphic>
      </p:graphicFrame>
      <p:sp>
        <p:nvSpPr>
          <p:cNvPr id="3" name="Tijdelijke aanduiding voor dianummer 2">
            <a:extLst>
              <a:ext uri="{FF2B5EF4-FFF2-40B4-BE49-F238E27FC236}">
                <a16:creationId xmlns:a16="http://schemas.microsoft.com/office/drawing/2014/main" id="{802B57B0-1307-17F1-3AAE-E60E02594330}"/>
              </a:ext>
            </a:extLst>
          </p:cNvPr>
          <p:cNvSpPr>
            <a:spLocks noGrp="1"/>
          </p:cNvSpPr>
          <p:nvPr>
            <p:ph type="sldNum" sz="quarter" idx="12"/>
          </p:nvPr>
        </p:nvSpPr>
        <p:spPr/>
        <p:txBody>
          <a:bodyPr/>
          <a:lstStyle/>
          <a:p>
            <a:fld id="{6054F54E-B765-BA4C-B13B-E9FB5CE61C5D}" type="slidenum">
              <a:rPr lang="nl-NL" smtClean="0"/>
              <a:pPr/>
              <a:t>69</a:t>
            </a:fld>
            <a:endParaRPr lang="nl-NL"/>
          </a:p>
        </p:txBody>
      </p:sp>
    </p:spTree>
    <p:extLst>
      <p:ext uri="{BB962C8B-B14F-4D97-AF65-F5344CB8AC3E}">
        <p14:creationId xmlns:p14="http://schemas.microsoft.com/office/powerpoint/2010/main" val="34226734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1A0CD88-B1AA-4BF4-A5B8-974B19121C46}"/>
              </a:ext>
            </a:extLst>
          </p:cNvPr>
          <p:cNvPicPr>
            <a:picLocks noChangeAspect="1"/>
          </p:cNvPicPr>
          <p:nvPr/>
        </p:nvPicPr>
        <p:blipFill>
          <a:blip r:embed="rId2"/>
          <a:srcRect/>
          <a:stretch/>
        </p:blipFill>
        <p:spPr>
          <a:xfrm>
            <a:off x="943500" y="1208545"/>
            <a:ext cx="9408101" cy="4684877"/>
          </a:xfrm>
          <a:prstGeom prst="rect">
            <a:avLst/>
          </a:prstGeom>
        </p:spPr>
      </p:pic>
      <p:sp>
        <p:nvSpPr>
          <p:cNvPr id="2" name="Tijdelijke aanduiding voor dianummer 1">
            <a:extLst>
              <a:ext uri="{FF2B5EF4-FFF2-40B4-BE49-F238E27FC236}">
                <a16:creationId xmlns:a16="http://schemas.microsoft.com/office/drawing/2014/main" id="{14DFD156-0B08-D0C0-5BE8-DE255B0AE69A}"/>
              </a:ext>
            </a:extLst>
          </p:cNvPr>
          <p:cNvSpPr>
            <a:spLocks noGrp="1"/>
          </p:cNvSpPr>
          <p:nvPr>
            <p:ph type="sldNum" sz="quarter" idx="12"/>
          </p:nvPr>
        </p:nvSpPr>
        <p:spPr/>
        <p:txBody>
          <a:bodyPr/>
          <a:lstStyle/>
          <a:p>
            <a:fld id="{6054F54E-B765-BA4C-B13B-E9FB5CE61C5D}" type="slidenum">
              <a:rPr lang="nl-NL" smtClean="0"/>
              <a:pPr/>
              <a:t>70</a:t>
            </a:fld>
            <a:endParaRPr lang="nl-NL"/>
          </a:p>
        </p:txBody>
      </p:sp>
      <p:sp>
        <p:nvSpPr>
          <p:cNvPr id="3" name="Прямокутник 2">
            <a:extLst>
              <a:ext uri="{FF2B5EF4-FFF2-40B4-BE49-F238E27FC236}">
                <a16:creationId xmlns:a16="http://schemas.microsoft.com/office/drawing/2014/main" id="{2D532143-3FE2-8683-AD36-764324EDC0D2}"/>
              </a:ext>
            </a:extLst>
          </p:cNvPr>
          <p:cNvSpPr/>
          <p:nvPr/>
        </p:nvSpPr>
        <p:spPr>
          <a:xfrm>
            <a:off x="1195654" y="1622912"/>
            <a:ext cx="1098199" cy="427332"/>
          </a:xfrm>
          <a:prstGeom prst="rect">
            <a:avLst/>
          </a:prstGeom>
          <a:noFill/>
          <a:ln>
            <a:noFill/>
          </a:ln>
        </p:spPr>
        <p:txBody>
          <a:bodyPr wrap="none" lIns="0" tIns="0" rIns="0" bIns="0">
            <a:noAutofit/>
          </a:bodyPr>
          <a:lstStyle/>
          <a:p>
            <a:r>
              <a:rPr lang="en-GB" sz="2400" b="1">
                <a:latin typeface="Arial"/>
              </a:rPr>
              <a:t>IC257</a:t>
            </a:r>
          </a:p>
        </p:txBody>
      </p:sp>
      <p:sp>
        <p:nvSpPr>
          <p:cNvPr id="4" name="Прямокутник 3">
            <a:extLst>
              <a:ext uri="{FF2B5EF4-FFF2-40B4-BE49-F238E27FC236}">
                <a16:creationId xmlns:a16="http://schemas.microsoft.com/office/drawing/2014/main" id="{65B4C578-6029-5CCF-0244-4D8592E22697}"/>
              </a:ext>
            </a:extLst>
          </p:cNvPr>
          <p:cNvSpPr/>
          <p:nvPr/>
        </p:nvSpPr>
        <p:spPr>
          <a:xfrm>
            <a:off x="1117960" y="2050244"/>
            <a:ext cx="4149263" cy="2194100"/>
          </a:xfrm>
          <a:prstGeom prst="rect">
            <a:avLst/>
          </a:prstGeom>
          <a:noFill/>
          <a:ln>
            <a:noFill/>
          </a:ln>
        </p:spPr>
        <p:txBody>
          <a:bodyPr lIns="0" tIns="0" rIns="0" bIns="0">
            <a:noAutofit/>
          </a:bodyPr>
          <a:lstStyle/>
          <a:p>
            <a:r>
              <a:rPr lang="en-GB" sz="4600" b="1">
                <a:latin typeface="Arial"/>
              </a:rPr>
              <a:t>Settlement GV Telemetry Electricity</a:t>
            </a:r>
          </a:p>
        </p:txBody>
      </p:sp>
      <p:graphicFrame>
        <p:nvGraphicFramePr>
          <p:cNvPr id="6" name="Таблиця 5">
            <a:extLst>
              <a:ext uri="{FF2B5EF4-FFF2-40B4-BE49-F238E27FC236}">
                <a16:creationId xmlns:a16="http://schemas.microsoft.com/office/drawing/2014/main" id="{3054C707-3BF5-A256-4F7C-358B710D32E9}"/>
              </a:ext>
            </a:extLst>
          </p:cNvPr>
          <p:cNvGraphicFramePr>
            <a:graphicFrameLocks noGrp="1"/>
          </p:cNvGraphicFramePr>
          <p:nvPr>
            <p:extLst>
              <p:ext uri="{D42A27DB-BD31-4B8C-83A1-F6EECF244321}">
                <p14:modId xmlns:p14="http://schemas.microsoft.com/office/powerpoint/2010/main" val="3082074768"/>
              </p:ext>
            </p:extLst>
          </p:nvPr>
        </p:nvGraphicFramePr>
        <p:xfrm>
          <a:off x="7429875" y="1347637"/>
          <a:ext cx="2793743" cy="4454275"/>
        </p:xfrm>
        <a:graphic>
          <a:graphicData uri="http://schemas.openxmlformats.org/drawingml/2006/table">
            <a:tbl>
              <a:tblPr/>
              <a:tblGrid>
                <a:gridCol w="1215370">
                  <a:extLst>
                    <a:ext uri="{9D8B030D-6E8A-4147-A177-3AD203B41FA5}">
                      <a16:colId xmlns:a16="http://schemas.microsoft.com/office/drawing/2014/main" val="20000"/>
                    </a:ext>
                  </a:extLst>
                </a:gridCol>
                <a:gridCol w="1578373">
                  <a:extLst>
                    <a:ext uri="{9D8B030D-6E8A-4147-A177-3AD203B41FA5}">
                      <a16:colId xmlns:a16="http://schemas.microsoft.com/office/drawing/2014/main" val="20001"/>
                    </a:ext>
                  </a:extLst>
                </a:gridCol>
              </a:tblGrid>
              <a:tr h="259072">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Does the issue have impact on..?</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CB1E"/>
                    </a:solidFill>
                  </a:tcPr>
                </a:tc>
                <a:tc hMerge="1">
                  <a:txBody>
                    <a:bodyPr/>
                    <a:lstStyle/>
                    <a:p>
                      <a:endParaRPr sz="1200"/>
                    </a:p>
                  </a:txBody>
                  <a:tcPr marL="0" marR="0" marT="0" marB="0"/>
                </a:tc>
                <a:extLst>
                  <a:ext uri="{0D108BD9-81ED-4DB2-BD59-A6C34878D82A}">
                    <a16:rowId xmlns:a16="http://schemas.microsoft.com/office/drawing/2014/main" val="10000"/>
                  </a:ext>
                </a:extLst>
              </a:tr>
              <a:tr h="2366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Large consumers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Small consumers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No</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Electricity</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Gas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No</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66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DSO</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4123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CDS Owner</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TSO</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66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SUP</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43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MRP</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BRP</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Codes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0">
                          <a:latin typeface="Arial"/>
                        </a:rPr>
                        <a:t>Yes Net code</a:t>
                      </a: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Messages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366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Chain processes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Privacy</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0">
                          <a:latin typeface="Arial"/>
                        </a:rPr>
                        <a:t>Yes</a:t>
                      </a: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32046">
                <a:tc rowSpan="2"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marR="571500" indent="0">
                        <a:lnSpc>
                          <a:spcPct val="135000"/>
                        </a:lnSpc>
                      </a:pPr>
                      <a:r>
                        <a:rPr lang="en-GB" sz="750" b="1">
                          <a:latin typeface="Arial"/>
                        </a:rPr>
                        <a:t>Is the issue release dependent/independent and what is the entry date of the issue?</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CB1E"/>
                    </a:solidFill>
                  </a:tcPr>
                </a:tc>
                <a:tc rowSpan="2" hMerge="1">
                  <a:txBody>
                    <a:bodyPr/>
                    <a:lstStyle/>
                    <a:p>
                      <a:endParaRPr sz="1100"/>
                    </a:p>
                  </a:txBody>
                  <a:tcPr marL="0" marR="0" marT="0" marB="0"/>
                </a:tc>
                <a:extLst>
                  <a:ext uri="{0D108BD9-81ED-4DB2-BD59-A6C34878D82A}">
                    <a16:rowId xmlns:a16="http://schemas.microsoft.com/office/drawing/2014/main" val="10015"/>
                  </a:ext>
                </a:extLst>
              </a:tr>
              <a:tr h="153931">
                <a:tc gridSpan="2" vMerge="1">
                  <a:txBody>
                    <a:bodyPr/>
                    <a:lstStyle/>
                    <a:p>
                      <a:endParaRPr sz="800"/>
                    </a:p>
                  </a:txBody>
                  <a:tcPr marL="0" marR="0" marT="0" marB="0"/>
                </a:tc>
                <a:tc hMerge="1" vMerge="1">
                  <a:txBody>
                    <a:bodyPr/>
                    <a:lstStyle/>
                    <a:p>
                      <a:endParaRPr sz="800"/>
                    </a:p>
                  </a:txBody>
                  <a:tcPr marL="0" marR="0" marT="0" marB="0"/>
                </a:tc>
                <a:extLst>
                  <a:ext uri="{0D108BD9-81ED-4DB2-BD59-A6C34878D82A}">
                    <a16:rowId xmlns:a16="http://schemas.microsoft.com/office/drawing/2014/main" val="10016"/>
                  </a:ext>
                </a:extLst>
              </a:tr>
              <a:tr h="23664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Release dependent</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Yes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389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Release independent</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nSpc>
                          <a:spcPct val="100000"/>
                        </a:lnSpc>
                      </a:pPr>
                      <a:r>
                        <a:rPr lang="en-GB" sz="750" b="1">
                          <a:latin typeface="Arial"/>
                        </a:rPr>
                        <a:t>No</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27378637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p:txBody>
          <a:bodyPr/>
          <a:lstStyle/>
          <a:p>
            <a:r>
              <a:rPr lang="en-GB"/>
              <a:t>IC257 Reconciliation TMT – overview</a:t>
            </a:r>
            <a:r>
              <a:rPr lang="en-GB">
                <a:solidFill>
                  <a:srgbClr val="FF0000"/>
                </a:solidFill>
              </a:rPr>
              <a:t>*</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2525023155"/>
              </p:ext>
            </p:extLst>
          </p:nvPr>
        </p:nvGraphicFramePr>
        <p:xfrm>
          <a:off x="838200" y="1683493"/>
          <a:ext cx="10591800" cy="4490720"/>
        </p:xfrm>
        <a:graphic>
          <a:graphicData uri="http://schemas.openxmlformats.org/drawingml/2006/table">
            <a:tbl>
              <a:tblPr>
                <a:tableStyleId>{5C22544A-7EE6-4342-B048-85BDC9FD1C3A}</a:tableStyleId>
              </a:tblPr>
              <a:tblGrid>
                <a:gridCol w="2439168">
                  <a:extLst>
                    <a:ext uri="{9D8B030D-6E8A-4147-A177-3AD203B41FA5}">
                      <a16:colId xmlns:a16="http://schemas.microsoft.com/office/drawing/2014/main" val="3025026889"/>
                    </a:ext>
                  </a:extLst>
                </a:gridCol>
                <a:gridCol w="8152632">
                  <a:extLst>
                    <a:ext uri="{9D8B030D-6E8A-4147-A177-3AD203B41FA5}">
                      <a16:colId xmlns:a16="http://schemas.microsoft.com/office/drawing/2014/main" val="2802637333"/>
                    </a:ext>
                  </a:extLst>
                </a:gridCol>
              </a:tblGrid>
              <a:tr h="370840">
                <a:tc>
                  <a:txBody>
                    <a:bodyPr/>
                    <a:lstStyle/>
                    <a:p>
                      <a:r>
                        <a:rPr lang="en-GB" b="1" dirty="0">
                          <a:solidFill>
                            <a:schemeClr val="accent1"/>
                          </a:solidFill>
                        </a:rPr>
                        <a:t>Metering data</a:t>
                      </a:r>
                    </a:p>
                  </a:txBody>
                  <a:tcPr>
                    <a:solidFill>
                      <a:schemeClr val="accent2"/>
                    </a:solidFill>
                  </a:tcPr>
                </a:tc>
                <a:tc>
                  <a:txBody>
                    <a:bodyPr/>
                    <a:lstStyle/>
                    <a:p>
                      <a:pPr marL="285750" lvl="0" indent="-285750">
                        <a:buFont typeface="Arial" panose="020B0604020202020204" pitchFamily="34" charset="0"/>
                        <a:buChar char="•"/>
                      </a:pPr>
                      <a:r>
                        <a:rPr lang="en-GB"/>
                        <a:t>New </a:t>
                      </a:r>
                      <a:r>
                        <a:rPr lang="en-GB" b="1"/>
                        <a:t>OVP</a:t>
                      </a:r>
                      <a:r>
                        <a:rPr lang="en-GB"/>
                        <a:t> volumes (versus OVP volumes used in allocation)</a:t>
                      </a:r>
                    </a:p>
                    <a:p>
                      <a:pPr marL="285750" lvl="0" indent="-285750">
                        <a:buFont typeface="Arial" panose="020B0604020202020204" pitchFamily="34" charset="0"/>
                        <a:buChar char="•"/>
                      </a:pPr>
                      <a:r>
                        <a:rPr lang="en-GB" b="1"/>
                        <a:t>Monthly volumes</a:t>
                      </a:r>
                      <a:r>
                        <a:rPr lang="en-GB"/>
                        <a:t> (volume measured across the whole month)</a:t>
                      </a:r>
                    </a:p>
                  </a:txBody>
                  <a:tcPr/>
                </a:tc>
                <a:extLst>
                  <a:ext uri="{0D108BD9-81ED-4DB2-BD59-A6C34878D82A}">
                    <a16:rowId xmlns:a16="http://schemas.microsoft.com/office/drawing/2014/main" val="3779063963"/>
                  </a:ext>
                </a:extLst>
              </a:tr>
              <a:tr h="370840">
                <a:tc>
                  <a:txBody>
                    <a:bodyPr/>
                    <a:lstStyle/>
                    <a:p>
                      <a:r>
                        <a:rPr lang="en-GB" b="1">
                          <a:solidFill>
                            <a:schemeClr val="accent1"/>
                          </a:solidFill>
                        </a:rPr>
                        <a:t>Period</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Reconciliation per calendar month = </a:t>
                      </a:r>
                      <a:r>
                        <a:rPr lang="en-GB" sz="1800" b="1">
                          <a:solidFill>
                            <a:schemeClr val="dk1"/>
                          </a:solidFill>
                          <a:latin typeface="+mn-lt"/>
                          <a:ea typeface="+mn-ea"/>
                          <a:cs typeface="+mn-cs"/>
                        </a:rPr>
                        <a:t>reconciliation month</a:t>
                      </a:r>
                      <a:r>
                        <a:rPr lang="en-GB" sz="1800">
                          <a:solidFill>
                            <a:schemeClr val="dk1"/>
                          </a:solidFill>
                          <a:latin typeface="+mn-lt"/>
                          <a:ea typeface="+mn-ea"/>
                          <a:cs typeface="+mn-cs"/>
                        </a:rPr>
                        <a:t> (month M)</a:t>
                      </a:r>
                    </a:p>
                  </a:txBody>
                  <a:tcPr/>
                </a:tc>
                <a:extLst>
                  <a:ext uri="{0D108BD9-81ED-4DB2-BD59-A6C34878D82A}">
                    <a16:rowId xmlns:a16="http://schemas.microsoft.com/office/drawing/2014/main" val="1022176911"/>
                  </a:ext>
                </a:extLst>
              </a:tr>
              <a:tr h="370840">
                <a:tc>
                  <a:txBody>
                    <a:bodyPr/>
                    <a:lstStyle/>
                    <a:p>
                      <a:r>
                        <a:rPr lang="en-GB" b="1">
                          <a:solidFill>
                            <a:schemeClr val="accent1"/>
                          </a:solidFill>
                        </a:rPr>
                        <a:t>Frequency</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M+2 = provisional</a:t>
                      </a:r>
                    </a:p>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M+5 = definitive</a:t>
                      </a:r>
                    </a:p>
                  </a:txBody>
                  <a:tcPr/>
                </a:tc>
                <a:extLst>
                  <a:ext uri="{0D108BD9-81ED-4DB2-BD59-A6C34878D82A}">
                    <a16:rowId xmlns:a16="http://schemas.microsoft.com/office/drawing/2014/main" val="4135361628"/>
                  </a:ext>
                </a:extLst>
              </a:tr>
              <a:tr h="370840">
                <a:tc>
                  <a:txBody>
                    <a:bodyPr/>
                    <a:lstStyle/>
                    <a:p>
                      <a:r>
                        <a:rPr lang="en-GB" b="1">
                          <a:solidFill>
                            <a:schemeClr val="accent1"/>
                          </a:solidFill>
                        </a:rPr>
                        <a:t>To be settled volumes</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Difference between allocation volumes and OVP volumes (</a:t>
                      </a:r>
                      <a:r>
                        <a:rPr lang="en-GB" sz="1800" b="1">
                          <a:solidFill>
                            <a:schemeClr val="dk1"/>
                          </a:solidFill>
                          <a:latin typeface="+mn-lt"/>
                          <a:ea typeface="+mn-ea"/>
                          <a:cs typeface="+mn-cs"/>
                        </a:rPr>
                        <a:t>volume difference per OVP</a:t>
                      </a:r>
                      <a:r>
                        <a:rPr lang="en-GB" sz="1800">
                          <a:solidFill>
                            <a:schemeClr val="dk1"/>
                          </a:solidFill>
                          <a:latin typeface="+mn-lt"/>
                          <a:ea typeface="+mn-ea"/>
                          <a:cs typeface="+mn-cs"/>
                        </a:rPr>
                        <a:t>)</a:t>
                      </a:r>
                    </a:p>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Difference between sum OVP volumes and monthly volumes (</a:t>
                      </a:r>
                      <a:r>
                        <a:rPr lang="en-GB" sz="1800" b="1">
                          <a:solidFill>
                            <a:schemeClr val="dk1"/>
                          </a:solidFill>
                          <a:latin typeface="+mn-lt"/>
                          <a:ea typeface="+mn-ea"/>
                          <a:cs typeface="+mn-cs"/>
                        </a:rPr>
                        <a:t>volume difference per month</a:t>
                      </a:r>
                      <a:r>
                        <a:rPr lang="en-GB" sz="1800">
                          <a:solidFill>
                            <a:schemeClr val="dk1"/>
                          </a:solidFill>
                          <a:latin typeface="+mn-lt"/>
                          <a:ea typeface="+mn-ea"/>
                          <a:cs typeface="+mn-cs"/>
                        </a:rPr>
                        <a:t>)</a:t>
                      </a:r>
                    </a:p>
                  </a:txBody>
                  <a:tcPr/>
                </a:tc>
                <a:extLst>
                  <a:ext uri="{0D108BD9-81ED-4DB2-BD59-A6C34878D82A}">
                    <a16:rowId xmlns:a16="http://schemas.microsoft.com/office/drawing/2014/main" val="1243795508"/>
                  </a:ext>
                </a:extLst>
              </a:tr>
              <a:tr h="370840">
                <a:tc>
                  <a:txBody>
                    <a:bodyPr/>
                    <a:lstStyle/>
                    <a:p>
                      <a:r>
                        <a:rPr lang="en-GB" b="1">
                          <a:solidFill>
                            <a:schemeClr val="accent1"/>
                          </a:solidFill>
                        </a:rPr>
                        <a:t>Responsibilities</a:t>
                      </a:r>
                    </a:p>
                  </a:txBody>
                  <a:tcPr>
                    <a:solidFill>
                      <a:schemeClr val="accent2"/>
                    </a:solidFill>
                  </a:tcPr>
                </a:tc>
                <a:tc>
                  <a:txBody>
                    <a:bodyPr/>
                    <a:lstStyle/>
                    <a:p>
                      <a:pPr marL="285750" indent="-285750">
                        <a:buFont typeface="Arial" panose="020B0604020202020204" pitchFamily="34" charset="0"/>
                        <a:buChar char="•"/>
                      </a:pPr>
                      <a:r>
                        <a:rPr lang="en-GB"/>
                        <a:t>SO: supply OVP volumes and monthly volumes</a:t>
                      </a:r>
                    </a:p>
                    <a:p>
                      <a:pPr marL="285750" indent="-285750">
                        <a:buFont typeface="Arial" panose="020B0604020202020204" pitchFamily="34" charset="0"/>
                        <a:buChar char="•"/>
                      </a:pPr>
                      <a:r>
                        <a:rPr lang="en-GB"/>
                        <a:t>TSO (TenneT): calculation volume differences</a:t>
                      </a:r>
                    </a:p>
                  </a:txBody>
                  <a:tcPr/>
                </a:tc>
                <a:extLst>
                  <a:ext uri="{0D108BD9-81ED-4DB2-BD59-A6C34878D82A}">
                    <a16:rowId xmlns:a16="http://schemas.microsoft.com/office/drawing/2014/main" val="194478136"/>
                  </a:ext>
                </a:extLst>
              </a:tr>
              <a:tr h="370840">
                <a:tc>
                  <a:txBody>
                    <a:bodyPr/>
                    <a:lstStyle/>
                    <a:p>
                      <a:r>
                        <a:rPr lang="en-GB" b="1">
                          <a:solidFill>
                            <a:schemeClr val="accent1"/>
                          </a:solidFill>
                        </a:rPr>
                        <a:t>Prices</a:t>
                      </a:r>
                    </a:p>
                  </a:txBody>
                  <a:tcPr>
                    <a:solidFill>
                      <a:schemeClr val="accent2"/>
                    </a:solidFill>
                  </a:tcPr>
                </a:tc>
                <a:tc>
                  <a:txBody>
                    <a:bodyPr/>
                    <a:lstStyle/>
                    <a:p>
                      <a:pPr marL="28575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Prices per OVP</a:t>
                      </a:r>
                    </a:p>
                    <a:p>
                      <a:pPr marL="28575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Monthly prices (without differentiation by tariff period)</a:t>
                      </a:r>
                    </a:p>
                  </a:txBody>
                  <a:tcPr/>
                </a:tc>
                <a:extLst>
                  <a:ext uri="{0D108BD9-81ED-4DB2-BD59-A6C34878D82A}">
                    <a16:rowId xmlns:a16="http://schemas.microsoft.com/office/drawing/2014/main" val="3490317680"/>
                  </a:ext>
                </a:extLst>
              </a:tr>
              <a:tr h="370840">
                <a:tc>
                  <a:txBody>
                    <a:bodyPr/>
                    <a:lstStyle/>
                    <a:p>
                      <a:r>
                        <a:rPr lang="en-GB" b="1">
                          <a:solidFill>
                            <a:schemeClr val="accent1"/>
                          </a:solidFill>
                        </a:rPr>
                        <a:t>Settlement</a:t>
                      </a:r>
                    </a:p>
                  </a:txBody>
                  <a:tcPr>
                    <a:solidFill>
                      <a:schemeClr val="accent2"/>
                    </a:solidFill>
                  </a:tcPr>
                </a:tc>
                <a:tc>
                  <a:txBody>
                    <a:bodyPr/>
                    <a:lstStyle/>
                    <a:p>
                      <a:pPr marL="28575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Between TSO (TenneT) and the BRP</a:t>
                      </a:r>
                    </a:p>
                  </a:txBody>
                  <a:tcPr/>
                </a:tc>
                <a:extLst>
                  <a:ext uri="{0D108BD9-81ED-4DB2-BD59-A6C34878D82A}">
                    <a16:rowId xmlns:a16="http://schemas.microsoft.com/office/drawing/2014/main" val="2012607291"/>
                  </a:ext>
                </a:extLst>
              </a:tr>
            </a:tbl>
          </a:graphicData>
        </a:graphic>
      </p:graphicFrame>
      <p:sp>
        <p:nvSpPr>
          <p:cNvPr id="3" name="Tekstvak 2">
            <a:extLst>
              <a:ext uri="{FF2B5EF4-FFF2-40B4-BE49-F238E27FC236}">
                <a16:creationId xmlns:a16="http://schemas.microsoft.com/office/drawing/2014/main" id="{CA735079-5ABB-DA39-CE69-33BC1CC4F9A2}"/>
              </a:ext>
            </a:extLst>
          </p:cNvPr>
          <p:cNvSpPr txBox="1"/>
          <p:nvPr/>
        </p:nvSpPr>
        <p:spPr>
          <a:xfrm>
            <a:off x="9667875" y="5625573"/>
            <a:ext cx="2124075" cy="369332"/>
          </a:xfrm>
          <a:prstGeom prst="rect">
            <a:avLst/>
          </a:prstGeom>
          <a:noFill/>
        </p:spPr>
        <p:txBody>
          <a:bodyPr wrap="square" rtlCol="0">
            <a:spAutoFit/>
          </a:bodyPr>
          <a:lstStyle/>
          <a:p>
            <a:r>
              <a:rPr lang="en-GB" b="1">
                <a:solidFill>
                  <a:srgbClr val="FF0000"/>
                </a:solidFill>
              </a:rPr>
              <a:t>* Replaces IC011B</a:t>
            </a:r>
          </a:p>
        </p:txBody>
      </p:sp>
      <p:sp>
        <p:nvSpPr>
          <p:cNvPr id="4" name="Tijdelijke aanduiding voor dianummer 3">
            <a:extLst>
              <a:ext uri="{FF2B5EF4-FFF2-40B4-BE49-F238E27FC236}">
                <a16:creationId xmlns:a16="http://schemas.microsoft.com/office/drawing/2014/main" id="{16778396-B0FB-CFA2-FCF2-9A37BAE6FC6C}"/>
              </a:ext>
            </a:extLst>
          </p:cNvPr>
          <p:cNvSpPr>
            <a:spLocks noGrp="1"/>
          </p:cNvSpPr>
          <p:nvPr>
            <p:ph type="sldNum" sz="quarter" idx="12"/>
          </p:nvPr>
        </p:nvSpPr>
        <p:spPr/>
        <p:txBody>
          <a:bodyPr/>
          <a:lstStyle/>
          <a:p>
            <a:fld id="{6054F54E-B765-BA4C-B13B-E9FB5CE61C5D}" type="slidenum">
              <a:rPr lang="nl-NL" smtClean="0"/>
              <a:pPr/>
              <a:t>71</a:t>
            </a:fld>
            <a:endParaRPr lang="nl-NL"/>
          </a:p>
        </p:txBody>
      </p:sp>
    </p:spTree>
    <p:extLst>
      <p:ext uri="{BB962C8B-B14F-4D97-AF65-F5344CB8AC3E}">
        <p14:creationId xmlns:p14="http://schemas.microsoft.com/office/powerpoint/2010/main" val="1734209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3CB666-A7C7-3F07-1453-2A1C870A8B48}"/>
              </a:ext>
            </a:extLst>
          </p:cNvPr>
          <p:cNvSpPr/>
          <p:nvPr/>
        </p:nvSpPr>
        <p:spPr>
          <a:xfrm>
            <a:off x="501162" y="4666442"/>
            <a:ext cx="6417516" cy="1401078"/>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90E8731A-10A8-EB11-0885-6C32DAF48D48}"/>
              </a:ext>
            </a:extLst>
          </p:cNvPr>
          <p:cNvSpPr>
            <a:spLocks noGrp="1"/>
          </p:cNvSpPr>
          <p:nvPr>
            <p:ph type="title"/>
          </p:nvPr>
        </p:nvSpPr>
        <p:spPr/>
        <p:txBody>
          <a:bodyPr/>
          <a:lstStyle/>
          <a:p>
            <a:r>
              <a:rPr lang="en-GB"/>
              <a:t>IC257 Reconciliation TMT – process flow</a:t>
            </a:r>
            <a:br>
              <a:rPr lang="en-GB"/>
            </a:br>
            <a:endParaRPr lang="en-GB"/>
          </a:p>
        </p:txBody>
      </p:sp>
      <p:sp>
        <p:nvSpPr>
          <p:cNvPr id="4" name="Stroomdiagram: Document 3">
            <a:extLst>
              <a:ext uri="{FF2B5EF4-FFF2-40B4-BE49-F238E27FC236}">
                <a16:creationId xmlns:a16="http://schemas.microsoft.com/office/drawing/2014/main" id="{3C9C567A-1E19-1D45-3FD2-16005E539306}"/>
              </a:ext>
            </a:extLst>
          </p:cNvPr>
          <p:cNvSpPr/>
          <p:nvPr/>
        </p:nvSpPr>
        <p:spPr>
          <a:xfrm>
            <a:off x="5155466" y="3800612"/>
            <a:ext cx="144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Monthly volumes + OVP volumes</a:t>
            </a:r>
          </a:p>
          <a:p>
            <a:pPr algn="ctr"/>
            <a:r>
              <a:rPr lang="en-GB" sz="1000" i="1">
                <a:solidFill>
                  <a:schemeClr val="tx1"/>
                </a:solidFill>
              </a:rPr>
              <a:t>per NG-BRP-SUP</a:t>
            </a:r>
          </a:p>
        </p:txBody>
      </p:sp>
      <p:sp>
        <p:nvSpPr>
          <p:cNvPr id="5" name="Rechthoek 4">
            <a:extLst>
              <a:ext uri="{FF2B5EF4-FFF2-40B4-BE49-F238E27FC236}">
                <a16:creationId xmlns:a16="http://schemas.microsoft.com/office/drawing/2014/main" id="{52CE7F22-2001-1790-0F48-FD33D3C55F11}"/>
              </a:ext>
            </a:extLst>
          </p:cNvPr>
          <p:cNvSpPr/>
          <p:nvPr/>
        </p:nvSpPr>
        <p:spPr>
          <a:xfrm>
            <a:off x="659876" y="1063063"/>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SO</a:t>
            </a:r>
          </a:p>
        </p:txBody>
      </p:sp>
      <p:sp>
        <p:nvSpPr>
          <p:cNvPr id="7" name="Rechthoek 6">
            <a:extLst>
              <a:ext uri="{FF2B5EF4-FFF2-40B4-BE49-F238E27FC236}">
                <a16:creationId xmlns:a16="http://schemas.microsoft.com/office/drawing/2014/main" id="{B6FB3FA9-1A6F-5C14-4E5F-4E6386DC284D}"/>
              </a:ext>
            </a:extLst>
          </p:cNvPr>
          <p:cNvSpPr/>
          <p:nvPr/>
        </p:nvSpPr>
        <p:spPr>
          <a:xfrm>
            <a:off x="659875" y="2288547"/>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TenneT</a:t>
            </a:r>
          </a:p>
        </p:txBody>
      </p:sp>
      <p:sp>
        <p:nvSpPr>
          <p:cNvPr id="8" name="Rechthoek 7">
            <a:extLst>
              <a:ext uri="{FF2B5EF4-FFF2-40B4-BE49-F238E27FC236}">
                <a16:creationId xmlns:a16="http://schemas.microsoft.com/office/drawing/2014/main" id="{27C3BAA8-AF9E-7F58-89D6-DF912C801A3F}"/>
              </a:ext>
            </a:extLst>
          </p:cNvPr>
          <p:cNvSpPr/>
          <p:nvPr/>
        </p:nvSpPr>
        <p:spPr>
          <a:xfrm>
            <a:off x="659876" y="3514031"/>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BRP</a:t>
            </a:r>
          </a:p>
        </p:txBody>
      </p:sp>
      <p:sp>
        <p:nvSpPr>
          <p:cNvPr id="9" name="Rechthoek 8">
            <a:extLst>
              <a:ext uri="{FF2B5EF4-FFF2-40B4-BE49-F238E27FC236}">
                <a16:creationId xmlns:a16="http://schemas.microsoft.com/office/drawing/2014/main" id="{99502488-8DCF-0AF6-2541-F4D1977F60DB}"/>
              </a:ext>
            </a:extLst>
          </p:cNvPr>
          <p:cNvSpPr/>
          <p:nvPr/>
        </p:nvSpPr>
        <p:spPr>
          <a:xfrm>
            <a:off x="659874" y="4739515"/>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SUP</a:t>
            </a:r>
          </a:p>
        </p:txBody>
      </p:sp>
      <p:cxnSp>
        <p:nvCxnSpPr>
          <p:cNvPr id="11" name="Verbindingslijn: gebogen 10">
            <a:extLst>
              <a:ext uri="{FF2B5EF4-FFF2-40B4-BE49-F238E27FC236}">
                <a16:creationId xmlns:a16="http://schemas.microsoft.com/office/drawing/2014/main" id="{A41880C4-EFBE-A268-964A-EA0B6647BCA7}"/>
              </a:ext>
            </a:extLst>
          </p:cNvPr>
          <p:cNvCxnSpPr>
            <a:cxnSpLocks/>
            <a:stCxn id="57" idx="2"/>
            <a:endCxn id="4" idx="1"/>
          </p:cNvCxnSpPr>
          <p:nvPr/>
        </p:nvCxnSpPr>
        <p:spPr>
          <a:xfrm rot="16200000" flipH="1">
            <a:off x="3586838" y="2591984"/>
            <a:ext cx="2037826" cy="10994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Verbindingslijn: gebogen 11">
            <a:extLst>
              <a:ext uri="{FF2B5EF4-FFF2-40B4-BE49-F238E27FC236}">
                <a16:creationId xmlns:a16="http://schemas.microsoft.com/office/drawing/2014/main" id="{53032350-4B10-C30C-1E61-13C1DD621BBD}"/>
              </a:ext>
            </a:extLst>
          </p:cNvPr>
          <p:cNvCxnSpPr>
            <a:cxnSpLocks/>
            <a:stCxn id="57" idx="2"/>
            <a:endCxn id="14" idx="1"/>
          </p:cNvCxnSpPr>
          <p:nvPr/>
        </p:nvCxnSpPr>
        <p:spPr>
          <a:xfrm rot="16200000" flipH="1">
            <a:off x="2977546" y="3201276"/>
            <a:ext cx="3256411" cy="10994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Stroomdiagram: Document 13">
            <a:extLst>
              <a:ext uri="{FF2B5EF4-FFF2-40B4-BE49-F238E27FC236}">
                <a16:creationId xmlns:a16="http://schemas.microsoft.com/office/drawing/2014/main" id="{80547BB2-23DD-E71B-6EE9-934534D041F4}"/>
              </a:ext>
            </a:extLst>
          </p:cNvPr>
          <p:cNvSpPr/>
          <p:nvPr/>
        </p:nvSpPr>
        <p:spPr>
          <a:xfrm>
            <a:off x="5155466" y="4997411"/>
            <a:ext cx="1376313" cy="763571"/>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Monthly volumes</a:t>
            </a:r>
          </a:p>
          <a:p>
            <a:pPr algn="ctr"/>
            <a:r>
              <a:rPr lang="en-GB" sz="1000" i="1">
                <a:solidFill>
                  <a:schemeClr val="tx1"/>
                </a:solidFill>
              </a:rPr>
              <a:t>NG-BRP-SUP</a:t>
            </a:r>
          </a:p>
        </p:txBody>
      </p:sp>
      <p:sp>
        <p:nvSpPr>
          <p:cNvPr id="18" name="Stroomdiagram: Document 17">
            <a:extLst>
              <a:ext uri="{FF2B5EF4-FFF2-40B4-BE49-F238E27FC236}">
                <a16:creationId xmlns:a16="http://schemas.microsoft.com/office/drawing/2014/main" id="{1A87381A-B9FD-C714-A261-667C7A5EFEE0}"/>
              </a:ext>
            </a:extLst>
          </p:cNvPr>
          <p:cNvSpPr/>
          <p:nvPr/>
        </p:nvSpPr>
        <p:spPr>
          <a:xfrm>
            <a:off x="5167152" y="2644383"/>
            <a:ext cx="144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Monthly volumes + OVP volumes</a:t>
            </a:r>
          </a:p>
          <a:p>
            <a:pPr algn="ctr"/>
            <a:r>
              <a:rPr lang="en-GB" sz="1000" i="1">
                <a:solidFill>
                  <a:schemeClr val="tx1"/>
                </a:solidFill>
              </a:rPr>
              <a:t>per NG-BRP</a:t>
            </a:r>
          </a:p>
        </p:txBody>
      </p:sp>
      <p:cxnSp>
        <p:nvCxnSpPr>
          <p:cNvPr id="19" name="Verbindingslijn: gebogen 18">
            <a:extLst>
              <a:ext uri="{FF2B5EF4-FFF2-40B4-BE49-F238E27FC236}">
                <a16:creationId xmlns:a16="http://schemas.microsoft.com/office/drawing/2014/main" id="{439BD04D-96A4-24B1-A8AA-5FF898AD3B9C}"/>
              </a:ext>
            </a:extLst>
          </p:cNvPr>
          <p:cNvCxnSpPr>
            <a:cxnSpLocks/>
            <a:stCxn id="63" idx="2"/>
            <a:endCxn id="18" idx="0"/>
          </p:cNvCxnSpPr>
          <p:nvPr/>
        </p:nvCxnSpPr>
        <p:spPr>
          <a:xfrm rot="16200000" flipH="1">
            <a:off x="5624885" y="2382116"/>
            <a:ext cx="518184" cy="635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hthoek 21">
            <a:extLst>
              <a:ext uri="{FF2B5EF4-FFF2-40B4-BE49-F238E27FC236}">
                <a16:creationId xmlns:a16="http://schemas.microsoft.com/office/drawing/2014/main" id="{5ED916F8-1148-32BF-FBE9-EDEE4F367FC7}"/>
              </a:ext>
            </a:extLst>
          </p:cNvPr>
          <p:cNvSpPr/>
          <p:nvPr/>
        </p:nvSpPr>
        <p:spPr>
          <a:xfrm>
            <a:off x="6918678" y="2643919"/>
            <a:ext cx="216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Calculate reconciliation results </a:t>
            </a:r>
          </a:p>
          <a:p>
            <a:pPr algn="ctr"/>
            <a:r>
              <a:rPr lang="en-GB" sz="1200">
                <a:solidFill>
                  <a:schemeClr val="tx1"/>
                </a:solidFill>
              </a:rPr>
              <a:t>(volume differences + amounts)</a:t>
            </a:r>
          </a:p>
        </p:txBody>
      </p:sp>
      <p:cxnSp>
        <p:nvCxnSpPr>
          <p:cNvPr id="23" name="Verbindingslijn: gebogen 22">
            <a:extLst>
              <a:ext uri="{FF2B5EF4-FFF2-40B4-BE49-F238E27FC236}">
                <a16:creationId xmlns:a16="http://schemas.microsoft.com/office/drawing/2014/main" id="{385AE2B7-D9D1-54D9-802B-74290F67D3B2}"/>
              </a:ext>
            </a:extLst>
          </p:cNvPr>
          <p:cNvCxnSpPr>
            <a:cxnSpLocks/>
            <a:stCxn id="18" idx="3"/>
            <a:endCxn id="22" idx="1"/>
          </p:cNvCxnSpPr>
          <p:nvPr/>
        </p:nvCxnSpPr>
        <p:spPr>
          <a:xfrm flipV="1">
            <a:off x="6607152" y="3003919"/>
            <a:ext cx="311526" cy="46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Stroomdiagram: Document 30">
            <a:extLst>
              <a:ext uri="{FF2B5EF4-FFF2-40B4-BE49-F238E27FC236}">
                <a16:creationId xmlns:a16="http://schemas.microsoft.com/office/drawing/2014/main" id="{EFBC3D87-C9D7-74A6-4A7C-36B983CF48B5}"/>
              </a:ext>
            </a:extLst>
          </p:cNvPr>
          <p:cNvSpPr/>
          <p:nvPr/>
        </p:nvSpPr>
        <p:spPr>
          <a:xfrm>
            <a:off x="7099611" y="3758333"/>
            <a:ext cx="1800000" cy="720000"/>
          </a:xfrm>
          <a:prstGeom prst="flowChartDocumen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Reconciliation results</a:t>
            </a:r>
          </a:p>
          <a:p>
            <a:pPr algn="ctr"/>
            <a:r>
              <a:rPr lang="en-GB" sz="1000">
                <a:solidFill>
                  <a:schemeClr val="tx1"/>
                </a:solidFill>
              </a:rPr>
              <a:t>per BRP</a:t>
            </a:r>
          </a:p>
        </p:txBody>
      </p:sp>
      <p:cxnSp>
        <p:nvCxnSpPr>
          <p:cNvPr id="32" name="Verbindingslijn: gebogen 31">
            <a:extLst>
              <a:ext uri="{FF2B5EF4-FFF2-40B4-BE49-F238E27FC236}">
                <a16:creationId xmlns:a16="http://schemas.microsoft.com/office/drawing/2014/main" id="{44362E1F-5A29-2CCA-EC6F-E601BDB2508F}"/>
              </a:ext>
            </a:extLst>
          </p:cNvPr>
          <p:cNvCxnSpPr>
            <a:cxnSpLocks/>
            <a:stCxn id="22" idx="2"/>
            <a:endCxn id="31" idx="0"/>
          </p:cNvCxnSpPr>
          <p:nvPr/>
        </p:nvCxnSpPr>
        <p:spPr>
          <a:xfrm rot="16200000" flipH="1">
            <a:off x="7801937" y="3560659"/>
            <a:ext cx="394414" cy="93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Stroomdiagram: Document 34">
            <a:extLst>
              <a:ext uri="{FF2B5EF4-FFF2-40B4-BE49-F238E27FC236}">
                <a16:creationId xmlns:a16="http://schemas.microsoft.com/office/drawing/2014/main" id="{84AECB57-C023-E824-40F0-5BA8F79A2CD7}"/>
              </a:ext>
            </a:extLst>
          </p:cNvPr>
          <p:cNvSpPr/>
          <p:nvPr/>
        </p:nvSpPr>
        <p:spPr>
          <a:xfrm>
            <a:off x="10007865" y="1402786"/>
            <a:ext cx="180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Reconciliation results</a:t>
            </a:r>
          </a:p>
          <a:p>
            <a:pPr algn="ctr"/>
            <a:r>
              <a:rPr lang="en-GB" sz="1000" i="1">
                <a:solidFill>
                  <a:schemeClr val="tx1"/>
                </a:solidFill>
              </a:rPr>
              <a:t>per NG-BRP</a:t>
            </a:r>
          </a:p>
        </p:txBody>
      </p:sp>
      <p:cxnSp>
        <p:nvCxnSpPr>
          <p:cNvPr id="36" name="Verbindingslijn: gebogen 35">
            <a:extLst>
              <a:ext uri="{FF2B5EF4-FFF2-40B4-BE49-F238E27FC236}">
                <a16:creationId xmlns:a16="http://schemas.microsoft.com/office/drawing/2014/main" id="{97A437E4-7EEB-344B-92CF-2AEA3ACFBF64}"/>
              </a:ext>
            </a:extLst>
          </p:cNvPr>
          <p:cNvCxnSpPr>
            <a:cxnSpLocks/>
            <a:stCxn id="22" idx="3"/>
            <a:endCxn id="35" idx="1"/>
          </p:cNvCxnSpPr>
          <p:nvPr/>
        </p:nvCxnSpPr>
        <p:spPr>
          <a:xfrm flipV="1">
            <a:off x="9078678" y="1762786"/>
            <a:ext cx="929187" cy="124113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Stroomdiagram: Document 39">
            <a:extLst>
              <a:ext uri="{FF2B5EF4-FFF2-40B4-BE49-F238E27FC236}">
                <a16:creationId xmlns:a16="http://schemas.microsoft.com/office/drawing/2014/main" id="{85541F59-846C-C963-45F2-099D18680336}"/>
              </a:ext>
            </a:extLst>
          </p:cNvPr>
          <p:cNvSpPr/>
          <p:nvPr/>
        </p:nvSpPr>
        <p:spPr>
          <a:xfrm>
            <a:off x="10007865" y="3775213"/>
            <a:ext cx="180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Reconciliation results</a:t>
            </a:r>
          </a:p>
          <a:p>
            <a:pPr algn="ctr"/>
            <a:r>
              <a:rPr lang="en-GB" sz="1000" i="1">
                <a:solidFill>
                  <a:schemeClr val="tx1"/>
                </a:solidFill>
              </a:rPr>
              <a:t>per NG-BRP</a:t>
            </a:r>
          </a:p>
        </p:txBody>
      </p:sp>
      <p:cxnSp>
        <p:nvCxnSpPr>
          <p:cNvPr id="41" name="Verbindingslijn: gebogen 40">
            <a:extLst>
              <a:ext uri="{FF2B5EF4-FFF2-40B4-BE49-F238E27FC236}">
                <a16:creationId xmlns:a16="http://schemas.microsoft.com/office/drawing/2014/main" id="{21C51215-BEC0-E9D9-A8E5-689ACB35F9C0}"/>
              </a:ext>
            </a:extLst>
          </p:cNvPr>
          <p:cNvCxnSpPr>
            <a:cxnSpLocks/>
            <a:stCxn id="22" idx="3"/>
            <a:endCxn id="40" idx="1"/>
          </p:cNvCxnSpPr>
          <p:nvPr/>
        </p:nvCxnSpPr>
        <p:spPr>
          <a:xfrm>
            <a:off x="9078678" y="3003919"/>
            <a:ext cx="929187" cy="113129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kstvak 51">
            <a:extLst>
              <a:ext uri="{FF2B5EF4-FFF2-40B4-BE49-F238E27FC236}">
                <a16:creationId xmlns:a16="http://schemas.microsoft.com/office/drawing/2014/main" id="{077D7E1D-7698-12CE-9C47-55267895005E}"/>
              </a:ext>
            </a:extLst>
          </p:cNvPr>
          <p:cNvSpPr txBox="1"/>
          <p:nvPr/>
        </p:nvSpPr>
        <p:spPr>
          <a:xfrm>
            <a:off x="4044351" y="3907622"/>
            <a:ext cx="644178" cy="276999"/>
          </a:xfrm>
          <a:prstGeom prst="rect">
            <a:avLst/>
          </a:prstGeom>
          <a:noFill/>
        </p:spPr>
        <p:txBody>
          <a:bodyPr wrap="square" rtlCol="0">
            <a:spAutoFit/>
          </a:bodyPr>
          <a:lstStyle/>
          <a:p>
            <a:r>
              <a:rPr lang="en-GB" sz="1200"/>
              <a:t>M+2</a:t>
            </a:r>
          </a:p>
        </p:txBody>
      </p:sp>
      <p:sp>
        <p:nvSpPr>
          <p:cNvPr id="53" name="Tekstvak 52">
            <a:extLst>
              <a:ext uri="{FF2B5EF4-FFF2-40B4-BE49-F238E27FC236}">
                <a16:creationId xmlns:a16="http://schemas.microsoft.com/office/drawing/2014/main" id="{0C68F7C7-AAAD-5B0E-C30D-AE7FB928D72A}"/>
              </a:ext>
            </a:extLst>
          </p:cNvPr>
          <p:cNvSpPr txBox="1"/>
          <p:nvPr/>
        </p:nvSpPr>
        <p:spPr>
          <a:xfrm>
            <a:off x="4033599" y="4160612"/>
            <a:ext cx="644178" cy="276999"/>
          </a:xfrm>
          <a:prstGeom prst="rect">
            <a:avLst/>
          </a:prstGeom>
          <a:noFill/>
        </p:spPr>
        <p:txBody>
          <a:bodyPr wrap="square" rtlCol="0">
            <a:spAutoFit/>
          </a:bodyPr>
          <a:lstStyle/>
          <a:p>
            <a:r>
              <a:rPr lang="en-GB" sz="1200"/>
              <a:t>M+5</a:t>
            </a:r>
          </a:p>
        </p:txBody>
      </p:sp>
      <p:sp>
        <p:nvSpPr>
          <p:cNvPr id="54" name="Tekstvak 53">
            <a:extLst>
              <a:ext uri="{FF2B5EF4-FFF2-40B4-BE49-F238E27FC236}">
                <a16:creationId xmlns:a16="http://schemas.microsoft.com/office/drawing/2014/main" id="{E44B89F2-1E1E-55F8-4CBE-147D9AC8EC94}"/>
              </a:ext>
            </a:extLst>
          </p:cNvPr>
          <p:cNvSpPr txBox="1"/>
          <p:nvPr/>
        </p:nvSpPr>
        <p:spPr>
          <a:xfrm>
            <a:off x="5448998" y="2365183"/>
            <a:ext cx="519835" cy="276999"/>
          </a:xfrm>
          <a:prstGeom prst="rect">
            <a:avLst/>
          </a:prstGeom>
          <a:noFill/>
        </p:spPr>
        <p:txBody>
          <a:bodyPr wrap="square" rtlCol="0">
            <a:spAutoFit/>
          </a:bodyPr>
          <a:lstStyle/>
          <a:p>
            <a:r>
              <a:rPr lang="en-GB" sz="1200"/>
              <a:t>M+2</a:t>
            </a:r>
          </a:p>
        </p:txBody>
      </p:sp>
      <p:sp>
        <p:nvSpPr>
          <p:cNvPr id="55" name="Tekstvak 54">
            <a:extLst>
              <a:ext uri="{FF2B5EF4-FFF2-40B4-BE49-F238E27FC236}">
                <a16:creationId xmlns:a16="http://schemas.microsoft.com/office/drawing/2014/main" id="{1271E68E-FEFC-B1BE-0F1B-AD8101366CEB}"/>
              </a:ext>
            </a:extLst>
          </p:cNvPr>
          <p:cNvSpPr txBox="1"/>
          <p:nvPr/>
        </p:nvSpPr>
        <p:spPr>
          <a:xfrm>
            <a:off x="5893502" y="2367384"/>
            <a:ext cx="644178" cy="276999"/>
          </a:xfrm>
          <a:prstGeom prst="rect">
            <a:avLst/>
          </a:prstGeom>
          <a:noFill/>
        </p:spPr>
        <p:txBody>
          <a:bodyPr wrap="square" rtlCol="0">
            <a:spAutoFit/>
          </a:bodyPr>
          <a:lstStyle/>
          <a:p>
            <a:r>
              <a:rPr lang="en-GB" sz="1200"/>
              <a:t>M+5</a:t>
            </a:r>
          </a:p>
        </p:txBody>
      </p:sp>
      <p:sp>
        <p:nvSpPr>
          <p:cNvPr id="56" name="Tekstvak 55">
            <a:extLst>
              <a:ext uri="{FF2B5EF4-FFF2-40B4-BE49-F238E27FC236}">
                <a16:creationId xmlns:a16="http://schemas.microsoft.com/office/drawing/2014/main" id="{46C0D2C5-6BFE-8E1B-B8BF-D5B8CF1474B2}"/>
              </a:ext>
            </a:extLst>
          </p:cNvPr>
          <p:cNvSpPr txBox="1"/>
          <p:nvPr/>
        </p:nvSpPr>
        <p:spPr>
          <a:xfrm>
            <a:off x="4056036" y="5373648"/>
            <a:ext cx="558621" cy="276999"/>
          </a:xfrm>
          <a:prstGeom prst="rect">
            <a:avLst/>
          </a:prstGeom>
          <a:noFill/>
        </p:spPr>
        <p:txBody>
          <a:bodyPr wrap="square" rtlCol="0">
            <a:spAutoFit/>
          </a:bodyPr>
          <a:lstStyle/>
          <a:p>
            <a:r>
              <a:rPr lang="en-GB" sz="1200"/>
              <a:t>M+5</a:t>
            </a:r>
          </a:p>
        </p:txBody>
      </p:sp>
      <p:sp>
        <p:nvSpPr>
          <p:cNvPr id="57" name="Rechthoek 56">
            <a:extLst>
              <a:ext uri="{FF2B5EF4-FFF2-40B4-BE49-F238E27FC236}">
                <a16:creationId xmlns:a16="http://schemas.microsoft.com/office/drawing/2014/main" id="{98E26473-114A-51E4-E068-9BF8F9F55E04}"/>
              </a:ext>
            </a:extLst>
          </p:cNvPr>
          <p:cNvSpPr/>
          <p:nvPr/>
        </p:nvSpPr>
        <p:spPr>
          <a:xfrm>
            <a:off x="3336036" y="1402786"/>
            <a:ext cx="144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Aggregate </a:t>
            </a:r>
          </a:p>
          <a:p>
            <a:pPr algn="ctr"/>
            <a:r>
              <a:rPr lang="en-GB" sz="1200">
                <a:solidFill>
                  <a:schemeClr val="tx1"/>
                </a:solidFill>
              </a:rPr>
              <a:t>per NG-BRP-SUP</a:t>
            </a:r>
          </a:p>
        </p:txBody>
      </p:sp>
      <p:sp>
        <p:nvSpPr>
          <p:cNvPr id="63" name="Rechthoek 62">
            <a:extLst>
              <a:ext uri="{FF2B5EF4-FFF2-40B4-BE49-F238E27FC236}">
                <a16:creationId xmlns:a16="http://schemas.microsoft.com/office/drawing/2014/main" id="{A232A8AD-37F9-9976-6319-26B56C306EE5}"/>
              </a:ext>
            </a:extLst>
          </p:cNvPr>
          <p:cNvSpPr/>
          <p:nvPr/>
        </p:nvSpPr>
        <p:spPr>
          <a:xfrm>
            <a:off x="5160802" y="1406199"/>
            <a:ext cx="144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Aggregate </a:t>
            </a:r>
          </a:p>
          <a:p>
            <a:pPr algn="ctr"/>
            <a:r>
              <a:rPr lang="en-GB" sz="1200">
                <a:solidFill>
                  <a:schemeClr val="tx1"/>
                </a:solidFill>
              </a:rPr>
              <a:t>per NG-BRP</a:t>
            </a:r>
          </a:p>
        </p:txBody>
      </p:sp>
      <p:cxnSp>
        <p:nvCxnSpPr>
          <p:cNvPr id="66" name="Verbindingslijn: gebogen 65">
            <a:extLst>
              <a:ext uri="{FF2B5EF4-FFF2-40B4-BE49-F238E27FC236}">
                <a16:creationId xmlns:a16="http://schemas.microsoft.com/office/drawing/2014/main" id="{33428D4B-9DF2-C6C5-1B0D-4B0AE67A7A56}"/>
              </a:ext>
            </a:extLst>
          </p:cNvPr>
          <p:cNvCxnSpPr>
            <a:cxnSpLocks/>
            <a:stCxn id="57" idx="3"/>
            <a:endCxn id="63" idx="1"/>
          </p:cNvCxnSpPr>
          <p:nvPr/>
        </p:nvCxnSpPr>
        <p:spPr>
          <a:xfrm>
            <a:off x="4776036" y="1762786"/>
            <a:ext cx="384766" cy="341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33" name="Tekstvak 132">
            <a:extLst>
              <a:ext uri="{FF2B5EF4-FFF2-40B4-BE49-F238E27FC236}">
                <a16:creationId xmlns:a16="http://schemas.microsoft.com/office/drawing/2014/main" id="{773D5303-C851-7A53-7B84-3B84C183C158}"/>
              </a:ext>
            </a:extLst>
          </p:cNvPr>
          <p:cNvSpPr txBox="1"/>
          <p:nvPr/>
        </p:nvSpPr>
        <p:spPr>
          <a:xfrm>
            <a:off x="9526683" y="1499144"/>
            <a:ext cx="644178" cy="276999"/>
          </a:xfrm>
          <a:prstGeom prst="rect">
            <a:avLst/>
          </a:prstGeom>
          <a:noFill/>
        </p:spPr>
        <p:txBody>
          <a:bodyPr wrap="square" rtlCol="0">
            <a:spAutoFit/>
          </a:bodyPr>
          <a:lstStyle/>
          <a:p>
            <a:r>
              <a:rPr lang="en-GB" sz="1200"/>
              <a:t>M+2</a:t>
            </a:r>
          </a:p>
        </p:txBody>
      </p:sp>
      <p:sp>
        <p:nvSpPr>
          <p:cNvPr id="134" name="Tekstvak 133">
            <a:extLst>
              <a:ext uri="{FF2B5EF4-FFF2-40B4-BE49-F238E27FC236}">
                <a16:creationId xmlns:a16="http://schemas.microsoft.com/office/drawing/2014/main" id="{9BB983E8-E2FE-F975-D1F0-90720E109F2A}"/>
              </a:ext>
            </a:extLst>
          </p:cNvPr>
          <p:cNvSpPr txBox="1"/>
          <p:nvPr/>
        </p:nvSpPr>
        <p:spPr>
          <a:xfrm>
            <a:off x="9526683" y="1724967"/>
            <a:ext cx="644178" cy="276999"/>
          </a:xfrm>
          <a:prstGeom prst="rect">
            <a:avLst/>
          </a:prstGeom>
          <a:noFill/>
        </p:spPr>
        <p:txBody>
          <a:bodyPr wrap="square" rtlCol="0">
            <a:spAutoFit/>
          </a:bodyPr>
          <a:lstStyle/>
          <a:p>
            <a:r>
              <a:rPr lang="en-GB" sz="1200"/>
              <a:t>M+5</a:t>
            </a:r>
          </a:p>
        </p:txBody>
      </p:sp>
      <p:sp>
        <p:nvSpPr>
          <p:cNvPr id="135" name="Tekstvak 134">
            <a:extLst>
              <a:ext uri="{FF2B5EF4-FFF2-40B4-BE49-F238E27FC236}">
                <a16:creationId xmlns:a16="http://schemas.microsoft.com/office/drawing/2014/main" id="{31EB8203-A24A-181F-ECFA-0F85E561C6FA}"/>
              </a:ext>
            </a:extLst>
          </p:cNvPr>
          <p:cNvSpPr txBox="1"/>
          <p:nvPr/>
        </p:nvSpPr>
        <p:spPr>
          <a:xfrm>
            <a:off x="9493802" y="3874748"/>
            <a:ext cx="644178" cy="276999"/>
          </a:xfrm>
          <a:prstGeom prst="rect">
            <a:avLst/>
          </a:prstGeom>
          <a:noFill/>
        </p:spPr>
        <p:txBody>
          <a:bodyPr wrap="square" rtlCol="0">
            <a:spAutoFit/>
          </a:bodyPr>
          <a:lstStyle/>
          <a:p>
            <a:r>
              <a:rPr lang="en-GB" sz="1200"/>
              <a:t>M+2</a:t>
            </a:r>
          </a:p>
        </p:txBody>
      </p:sp>
      <p:sp>
        <p:nvSpPr>
          <p:cNvPr id="136" name="Tekstvak 135">
            <a:extLst>
              <a:ext uri="{FF2B5EF4-FFF2-40B4-BE49-F238E27FC236}">
                <a16:creationId xmlns:a16="http://schemas.microsoft.com/office/drawing/2014/main" id="{463DC237-BBCC-212D-C604-9B6D988337D5}"/>
              </a:ext>
            </a:extLst>
          </p:cNvPr>
          <p:cNvSpPr txBox="1"/>
          <p:nvPr/>
        </p:nvSpPr>
        <p:spPr>
          <a:xfrm>
            <a:off x="9493802" y="4100571"/>
            <a:ext cx="644178" cy="276999"/>
          </a:xfrm>
          <a:prstGeom prst="rect">
            <a:avLst/>
          </a:prstGeom>
          <a:noFill/>
        </p:spPr>
        <p:txBody>
          <a:bodyPr wrap="square" rtlCol="0">
            <a:spAutoFit/>
          </a:bodyPr>
          <a:lstStyle/>
          <a:p>
            <a:r>
              <a:rPr lang="en-GB" sz="1200"/>
              <a:t>M+5</a:t>
            </a:r>
          </a:p>
        </p:txBody>
      </p:sp>
      <p:sp>
        <p:nvSpPr>
          <p:cNvPr id="137" name="Tekstvak 136">
            <a:extLst>
              <a:ext uri="{FF2B5EF4-FFF2-40B4-BE49-F238E27FC236}">
                <a16:creationId xmlns:a16="http://schemas.microsoft.com/office/drawing/2014/main" id="{93E24D06-6527-124F-40AE-5514900F8840}"/>
              </a:ext>
            </a:extLst>
          </p:cNvPr>
          <p:cNvSpPr txBox="1"/>
          <p:nvPr/>
        </p:nvSpPr>
        <p:spPr>
          <a:xfrm>
            <a:off x="7550300" y="3492436"/>
            <a:ext cx="519835" cy="276999"/>
          </a:xfrm>
          <a:prstGeom prst="rect">
            <a:avLst/>
          </a:prstGeom>
          <a:noFill/>
        </p:spPr>
        <p:txBody>
          <a:bodyPr wrap="square" rtlCol="0">
            <a:spAutoFit/>
          </a:bodyPr>
          <a:lstStyle/>
          <a:p>
            <a:r>
              <a:rPr lang="en-GB" sz="1200"/>
              <a:t>M+2</a:t>
            </a:r>
          </a:p>
        </p:txBody>
      </p:sp>
      <p:sp>
        <p:nvSpPr>
          <p:cNvPr id="138" name="Tekstvak 137">
            <a:extLst>
              <a:ext uri="{FF2B5EF4-FFF2-40B4-BE49-F238E27FC236}">
                <a16:creationId xmlns:a16="http://schemas.microsoft.com/office/drawing/2014/main" id="{4B58C594-932C-6845-9775-8C6EA70F4F26}"/>
              </a:ext>
            </a:extLst>
          </p:cNvPr>
          <p:cNvSpPr txBox="1"/>
          <p:nvPr/>
        </p:nvSpPr>
        <p:spPr>
          <a:xfrm>
            <a:off x="7994804" y="3494637"/>
            <a:ext cx="644178" cy="276999"/>
          </a:xfrm>
          <a:prstGeom prst="rect">
            <a:avLst/>
          </a:prstGeom>
          <a:noFill/>
        </p:spPr>
        <p:txBody>
          <a:bodyPr wrap="square" rtlCol="0">
            <a:spAutoFit/>
          </a:bodyPr>
          <a:lstStyle/>
          <a:p>
            <a:r>
              <a:rPr lang="en-GB" sz="1200"/>
              <a:t>M+5</a:t>
            </a:r>
          </a:p>
        </p:txBody>
      </p:sp>
      <p:sp>
        <p:nvSpPr>
          <p:cNvPr id="3" name="Rechthoek 2">
            <a:extLst>
              <a:ext uri="{FF2B5EF4-FFF2-40B4-BE49-F238E27FC236}">
                <a16:creationId xmlns:a16="http://schemas.microsoft.com/office/drawing/2014/main" id="{C45CAD5D-24F3-10FC-33D0-CCB20F825D79}"/>
              </a:ext>
            </a:extLst>
          </p:cNvPr>
          <p:cNvSpPr/>
          <p:nvPr/>
        </p:nvSpPr>
        <p:spPr>
          <a:xfrm>
            <a:off x="1130155" y="1402426"/>
            <a:ext cx="144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Determine volumes per allocation point</a:t>
            </a:r>
          </a:p>
        </p:txBody>
      </p:sp>
      <p:cxnSp>
        <p:nvCxnSpPr>
          <p:cNvPr id="10" name="Verbindingslijn: gebogen 9">
            <a:extLst>
              <a:ext uri="{FF2B5EF4-FFF2-40B4-BE49-F238E27FC236}">
                <a16:creationId xmlns:a16="http://schemas.microsoft.com/office/drawing/2014/main" id="{BBBA94EF-FE5E-A9EB-0A3D-62B9F799FA4A}"/>
              </a:ext>
            </a:extLst>
          </p:cNvPr>
          <p:cNvCxnSpPr>
            <a:cxnSpLocks/>
            <a:stCxn id="3" idx="3"/>
            <a:endCxn id="57" idx="1"/>
          </p:cNvCxnSpPr>
          <p:nvPr/>
        </p:nvCxnSpPr>
        <p:spPr>
          <a:xfrm>
            <a:off x="2570155" y="1762426"/>
            <a:ext cx="765881" cy="36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Stroomdiagram: Document 15">
            <a:extLst>
              <a:ext uri="{FF2B5EF4-FFF2-40B4-BE49-F238E27FC236}">
                <a16:creationId xmlns:a16="http://schemas.microsoft.com/office/drawing/2014/main" id="{29704120-D5A1-7600-84EB-D69E1623B4D1}"/>
              </a:ext>
            </a:extLst>
          </p:cNvPr>
          <p:cNvSpPr/>
          <p:nvPr/>
        </p:nvSpPr>
        <p:spPr>
          <a:xfrm>
            <a:off x="2357797" y="3853394"/>
            <a:ext cx="144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Monthly volumes + OVP volumes</a:t>
            </a:r>
          </a:p>
          <a:p>
            <a:pPr algn="ctr"/>
            <a:r>
              <a:rPr lang="en-GB" sz="1000" i="1">
                <a:solidFill>
                  <a:schemeClr val="tx1"/>
                </a:solidFill>
              </a:rPr>
              <a:t>per allocation point</a:t>
            </a:r>
          </a:p>
        </p:txBody>
      </p:sp>
      <p:cxnSp>
        <p:nvCxnSpPr>
          <p:cNvPr id="17" name="Verbindingslijn: gebogen 16">
            <a:extLst>
              <a:ext uri="{FF2B5EF4-FFF2-40B4-BE49-F238E27FC236}">
                <a16:creationId xmlns:a16="http://schemas.microsoft.com/office/drawing/2014/main" id="{90ED136A-AD54-7320-BEF9-6A9262D0408B}"/>
              </a:ext>
            </a:extLst>
          </p:cNvPr>
          <p:cNvCxnSpPr>
            <a:cxnSpLocks/>
            <a:stCxn id="3" idx="2"/>
            <a:endCxn id="16" idx="1"/>
          </p:cNvCxnSpPr>
          <p:nvPr/>
        </p:nvCxnSpPr>
        <p:spPr>
          <a:xfrm rot="16200000" flipH="1">
            <a:off x="1058492" y="2914089"/>
            <a:ext cx="2090968" cy="50764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kstvak 26">
            <a:extLst>
              <a:ext uri="{FF2B5EF4-FFF2-40B4-BE49-F238E27FC236}">
                <a16:creationId xmlns:a16="http://schemas.microsoft.com/office/drawing/2014/main" id="{39ED243E-34E9-1417-0A24-8888A3F52340}"/>
              </a:ext>
            </a:extLst>
          </p:cNvPr>
          <p:cNvSpPr txBox="1"/>
          <p:nvPr/>
        </p:nvSpPr>
        <p:spPr>
          <a:xfrm>
            <a:off x="1833522" y="3932079"/>
            <a:ext cx="644178" cy="276999"/>
          </a:xfrm>
          <a:prstGeom prst="rect">
            <a:avLst/>
          </a:prstGeom>
          <a:noFill/>
        </p:spPr>
        <p:txBody>
          <a:bodyPr wrap="square" rtlCol="0">
            <a:spAutoFit/>
          </a:bodyPr>
          <a:lstStyle/>
          <a:p>
            <a:r>
              <a:rPr lang="en-GB" sz="1200"/>
              <a:t>M+2</a:t>
            </a:r>
          </a:p>
        </p:txBody>
      </p:sp>
      <p:sp>
        <p:nvSpPr>
          <p:cNvPr id="28" name="Tekstvak 27">
            <a:extLst>
              <a:ext uri="{FF2B5EF4-FFF2-40B4-BE49-F238E27FC236}">
                <a16:creationId xmlns:a16="http://schemas.microsoft.com/office/drawing/2014/main" id="{7DFC40C0-A0DB-6389-FC3C-F70ED8791B25}"/>
              </a:ext>
            </a:extLst>
          </p:cNvPr>
          <p:cNvSpPr txBox="1"/>
          <p:nvPr/>
        </p:nvSpPr>
        <p:spPr>
          <a:xfrm>
            <a:off x="1822770" y="4185069"/>
            <a:ext cx="644178" cy="276999"/>
          </a:xfrm>
          <a:prstGeom prst="rect">
            <a:avLst/>
          </a:prstGeom>
          <a:noFill/>
        </p:spPr>
        <p:txBody>
          <a:bodyPr wrap="square" rtlCol="0">
            <a:spAutoFit/>
          </a:bodyPr>
          <a:lstStyle/>
          <a:p>
            <a:r>
              <a:rPr lang="en-GB" sz="1200"/>
              <a:t>M+5</a:t>
            </a:r>
          </a:p>
        </p:txBody>
      </p:sp>
      <p:sp>
        <p:nvSpPr>
          <p:cNvPr id="29" name="Stroomdiagram: Document 28">
            <a:extLst>
              <a:ext uri="{FF2B5EF4-FFF2-40B4-BE49-F238E27FC236}">
                <a16:creationId xmlns:a16="http://schemas.microsoft.com/office/drawing/2014/main" id="{2DF7757A-EDD8-CC8B-1DEF-DF7A3FE30E04}"/>
              </a:ext>
            </a:extLst>
          </p:cNvPr>
          <p:cNvSpPr/>
          <p:nvPr/>
        </p:nvSpPr>
        <p:spPr>
          <a:xfrm>
            <a:off x="2345632" y="4958418"/>
            <a:ext cx="1440000"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Monthly volumes </a:t>
            </a:r>
          </a:p>
          <a:p>
            <a:pPr algn="ctr"/>
            <a:r>
              <a:rPr lang="en-GB" sz="1000" i="1">
                <a:solidFill>
                  <a:schemeClr val="tx1"/>
                </a:solidFill>
              </a:rPr>
              <a:t>per allocation point</a:t>
            </a:r>
          </a:p>
        </p:txBody>
      </p:sp>
      <p:cxnSp>
        <p:nvCxnSpPr>
          <p:cNvPr id="30" name="Verbindingslijn: gebogen 29">
            <a:extLst>
              <a:ext uri="{FF2B5EF4-FFF2-40B4-BE49-F238E27FC236}">
                <a16:creationId xmlns:a16="http://schemas.microsoft.com/office/drawing/2014/main" id="{79E16E03-64A9-7031-F7BA-DE764B37B72A}"/>
              </a:ext>
            </a:extLst>
          </p:cNvPr>
          <p:cNvCxnSpPr>
            <a:cxnSpLocks/>
            <a:stCxn id="3" idx="2"/>
            <a:endCxn id="29" idx="1"/>
          </p:cNvCxnSpPr>
          <p:nvPr/>
        </p:nvCxnSpPr>
        <p:spPr>
          <a:xfrm rot="16200000" flipH="1">
            <a:off x="499897" y="3472683"/>
            <a:ext cx="3195992" cy="49547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kstvak 36">
            <a:extLst>
              <a:ext uri="{FF2B5EF4-FFF2-40B4-BE49-F238E27FC236}">
                <a16:creationId xmlns:a16="http://schemas.microsoft.com/office/drawing/2014/main" id="{1A6EFF26-0612-5B90-B9A0-085C8B9FF98F}"/>
              </a:ext>
            </a:extLst>
          </p:cNvPr>
          <p:cNvSpPr txBox="1"/>
          <p:nvPr/>
        </p:nvSpPr>
        <p:spPr>
          <a:xfrm>
            <a:off x="1847495" y="5289437"/>
            <a:ext cx="644178" cy="276999"/>
          </a:xfrm>
          <a:prstGeom prst="rect">
            <a:avLst/>
          </a:prstGeom>
          <a:noFill/>
        </p:spPr>
        <p:txBody>
          <a:bodyPr wrap="square" rtlCol="0">
            <a:spAutoFit/>
          </a:bodyPr>
          <a:lstStyle/>
          <a:p>
            <a:r>
              <a:rPr lang="en-GB" sz="1200"/>
              <a:t>M+5</a:t>
            </a:r>
          </a:p>
        </p:txBody>
      </p:sp>
      <p:sp>
        <p:nvSpPr>
          <p:cNvPr id="13" name="Tijdelijke aanduiding voor dianummer 12">
            <a:extLst>
              <a:ext uri="{FF2B5EF4-FFF2-40B4-BE49-F238E27FC236}">
                <a16:creationId xmlns:a16="http://schemas.microsoft.com/office/drawing/2014/main" id="{97CEED04-7293-4643-9417-351FB3FFC341}"/>
              </a:ext>
            </a:extLst>
          </p:cNvPr>
          <p:cNvSpPr>
            <a:spLocks noGrp="1"/>
          </p:cNvSpPr>
          <p:nvPr>
            <p:ph type="sldNum" sz="quarter" idx="12"/>
          </p:nvPr>
        </p:nvSpPr>
        <p:spPr/>
        <p:txBody>
          <a:bodyPr/>
          <a:lstStyle/>
          <a:p>
            <a:fld id="{6054F54E-B765-BA4C-B13B-E9FB5CE61C5D}" type="slidenum">
              <a:rPr lang="nl-NL" smtClean="0"/>
              <a:pPr/>
              <a:t>72</a:t>
            </a:fld>
            <a:endParaRPr lang="nl-NL"/>
          </a:p>
        </p:txBody>
      </p:sp>
    </p:spTree>
    <p:extLst>
      <p:ext uri="{BB962C8B-B14F-4D97-AF65-F5344CB8AC3E}">
        <p14:creationId xmlns:p14="http://schemas.microsoft.com/office/powerpoint/2010/main" val="12931406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DBBDE1-35B7-3D8C-323F-D2AAA0934231}"/>
              </a:ext>
            </a:extLst>
          </p:cNvPr>
          <p:cNvSpPr>
            <a:spLocks noGrp="1"/>
          </p:cNvSpPr>
          <p:nvPr>
            <p:ph type="title"/>
          </p:nvPr>
        </p:nvSpPr>
        <p:spPr>
          <a:xfrm>
            <a:off x="838200" y="365126"/>
            <a:ext cx="10515600" cy="711340"/>
          </a:xfrm>
        </p:spPr>
        <p:txBody>
          <a:bodyPr>
            <a:normAutofit fontScale="90000"/>
          </a:bodyPr>
          <a:lstStyle/>
          <a:p>
            <a:r>
              <a:rPr lang="en-GB"/>
              <a:t>IC257 Reconciliation TMT – example</a:t>
            </a:r>
            <a:br>
              <a:rPr lang="en-GB"/>
            </a:br>
            <a:r>
              <a:rPr lang="en-GB"/>
              <a:t>per grid area per BRP</a:t>
            </a:r>
          </a:p>
        </p:txBody>
      </p:sp>
      <p:graphicFrame>
        <p:nvGraphicFramePr>
          <p:cNvPr id="4" name="Tabel 4">
            <a:extLst>
              <a:ext uri="{FF2B5EF4-FFF2-40B4-BE49-F238E27FC236}">
                <a16:creationId xmlns:a16="http://schemas.microsoft.com/office/drawing/2014/main" id="{3AC905B1-0EFA-843A-4569-A04BF9E3CABE}"/>
              </a:ext>
            </a:extLst>
          </p:cNvPr>
          <p:cNvGraphicFramePr>
            <a:graphicFrameLocks noGrp="1"/>
          </p:cNvGraphicFramePr>
          <p:nvPr/>
        </p:nvGraphicFramePr>
        <p:xfrm>
          <a:off x="838200" y="1750238"/>
          <a:ext cx="10491026" cy="3980465"/>
        </p:xfrm>
        <a:graphic>
          <a:graphicData uri="http://schemas.openxmlformats.org/drawingml/2006/table">
            <a:tbl>
              <a:tblPr firstRow="1" bandRow="1">
                <a:tableStyleId>{5C22544A-7EE6-4342-B048-85BDC9FD1C3A}</a:tableStyleId>
              </a:tblPr>
              <a:tblGrid>
                <a:gridCol w="2470608">
                  <a:extLst>
                    <a:ext uri="{9D8B030D-6E8A-4147-A177-3AD203B41FA5}">
                      <a16:colId xmlns:a16="http://schemas.microsoft.com/office/drawing/2014/main" val="2763572617"/>
                    </a:ext>
                  </a:extLst>
                </a:gridCol>
                <a:gridCol w="1093510">
                  <a:extLst>
                    <a:ext uri="{9D8B030D-6E8A-4147-A177-3AD203B41FA5}">
                      <a16:colId xmlns:a16="http://schemas.microsoft.com/office/drawing/2014/main" val="3548235017"/>
                    </a:ext>
                  </a:extLst>
                </a:gridCol>
                <a:gridCol w="1131216">
                  <a:extLst>
                    <a:ext uri="{9D8B030D-6E8A-4147-A177-3AD203B41FA5}">
                      <a16:colId xmlns:a16="http://schemas.microsoft.com/office/drawing/2014/main" val="547881840"/>
                    </a:ext>
                  </a:extLst>
                </a:gridCol>
                <a:gridCol w="1404594">
                  <a:extLst>
                    <a:ext uri="{9D8B030D-6E8A-4147-A177-3AD203B41FA5}">
                      <a16:colId xmlns:a16="http://schemas.microsoft.com/office/drawing/2014/main" val="12024311"/>
                    </a:ext>
                  </a:extLst>
                </a:gridCol>
                <a:gridCol w="1393373">
                  <a:extLst>
                    <a:ext uri="{9D8B030D-6E8A-4147-A177-3AD203B41FA5}">
                      <a16:colId xmlns:a16="http://schemas.microsoft.com/office/drawing/2014/main" val="4201561496"/>
                    </a:ext>
                  </a:extLst>
                </a:gridCol>
                <a:gridCol w="1453522">
                  <a:extLst>
                    <a:ext uri="{9D8B030D-6E8A-4147-A177-3AD203B41FA5}">
                      <a16:colId xmlns:a16="http://schemas.microsoft.com/office/drawing/2014/main" val="2070239872"/>
                    </a:ext>
                  </a:extLst>
                </a:gridCol>
                <a:gridCol w="1544203">
                  <a:extLst>
                    <a:ext uri="{9D8B030D-6E8A-4147-A177-3AD203B41FA5}">
                      <a16:colId xmlns:a16="http://schemas.microsoft.com/office/drawing/2014/main" val="2597601160"/>
                    </a:ext>
                  </a:extLst>
                </a:gridCol>
              </a:tblGrid>
              <a:tr h="378745">
                <a:tc>
                  <a:txBody>
                    <a:bodyPr/>
                    <a:lstStyle/>
                    <a:p>
                      <a:endParaRPr lang="nl-NL"/>
                    </a:p>
                  </a:txBody>
                  <a:tcPr/>
                </a:tc>
                <a:tc gridSpan="2">
                  <a:txBody>
                    <a:bodyPr/>
                    <a:lstStyle/>
                    <a:p>
                      <a:pPr algn="ctr"/>
                      <a:r>
                        <a:rPr lang="en-GB"/>
                        <a:t>Allocation volume</a:t>
                      </a:r>
                    </a:p>
                  </a:txBody>
                  <a:tcPr/>
                </a:tc>
                <a:tc hMerge="1">
                  <a:txBody>
                    <a:bodyPr/>
                    <a:lstStyle/>
                    <a:p>
                      <a:pPr algn="l" rtl="0"/>
                      <a:endParaRPr lang="nl-NL"/>
                    </a:p>
                  </a:txBody>
                  <a:tcPr/>
                </a:tc>
                <a:tc gridSpan="2">
                  <a:txBody>
                    <a:bodyPr/>
                    <a:lstStyle/>
                    <a:p>
                      <a:pPr algn="ctr"/>
                      <a:r>
                        <a:rPr lang="en-GB"/>
                        <a:t>Volumes for reconciliation</a:t>
                      </a:r>
                    </a:p>
                  </a:txBody>
                  <a:tcPr/>
                </a:tc>
                <a:tc hMerge="1">
                  <a:txBody>
                    <a:bodyPr/>
                    <a:lstStyle/>
                    <a:p>
                      <a:pPr algn="l" rtl="0"/>
                      <a:endParaRPr lang="nl-NL"/>
                    </a:p>
                  </a:txBody>
                  <a:tcPr/>
                </a:tc>
                <a:tc gridSpan="2">
                  <a:txBody>
                    <a:bodyPr/>
                    <a:lstStyle/>
                    <a:p>
                      <a:pPr algn="ctr"/>
                      <a:r>
                        <a:rPr lang="en-GB"/>
                        <a:t>Difference</a:t>
                      </a:r>
                    </a:p>
                  </a:txBody>
                  <a:tcPr/>
                </a:tc>
                <a:tc hMerge="1">
                  <a:txBody>
                    <a:bodyPr/>
                    <a:lstStyle/>
                    <a:p>
                      <a:pPr algn="l" rtl="0"/>
                      <a:endParaRPr lang="nl-NL"/>
                    </a:p>
                  </a:txBody>
                  <a:tcPr/>
                </a:tc>
                <a:extLst>
                  <a:ext uri="{0D108BD9-81ED-4DB2-BD59-A6C34878D82A}">
                    <a16:rowId xmlns:a16="http://schemas.microsoft.com/office/drawing/2014/main" val="4166684115"/>
                  </a:ext>
                </a:extLst>
              </a:tr>
              <a:tr h="370840">
                <a:tc>
                  <a:txBody>
                    <a:bodyPr/>
                    <a:lstStyle/>
                    <a:p>
                      <a:r>
                        <a:rPr lang="en-GB" b="1"/>
                        <a:t>Period</a:t>
                      </a:r>
                    </a:p>
                  </a:txBody>
                  <a:tcPr>
                    <a:solidFill>
                      <a:schemeClr val="accent2"/>
                    </a:solidFill>
                  </a:tcPr>
                </a:tc>
                <a:tc>
                  <a:txBody>
                    <a:bodyPr/>
                    <a:lstStyle/>
                    <a:p>
                      <a:pPr algn="ctr"/>
                      <a:r>
                        <a:rPr lang="en-GB" b="1"/>
                        <a:t>Consumption</a:t>
                      </a:r>
                    </a:p>
                  </a:txBody>
                  <a:tcPr>
                    <a:solidFill>
                      <a:schemeClr val="accent2"/>
                    </a:solidFill>
                  </a:tcPr>
                </a:tc>
                <a:tc>
                  <a:txBody>
                    <a:bodyPr/>
                    <a:lstStyle/>
                    <a:p>
                      <a:pPr algn="ctr"/>
                      <a:r>
                        <a:rPr lang="en-GB" b="1"/>
                        <a:t>Production</a:t>
                      </a:r>
                    </a:p>
                  </a:txBody>
                  <a:tcPr>
                    <a:solidFill>
                      <a:schemeClr val="accent2"/>
                    </a:solidFill>
                  </a:tcPr>
                </a:tc>
                <a:tc>
                  <a:txBody>
                    <a:bodyPr/>
                    <a:lstStyle/>
                    <a:p>
                      <a:pPr algn="ctr"/>
                      <a:r>
                        <a:rPr lang="en-GB" b="1"/>
                        <a:t>Consumption</a:t>
                      </a:r>
                    </a:p>
                  </a:txBody>
                  <a:tcPr>
                    <a:solidFill>
                      <a:schemeClr val="accent2"/>
                    </a:solidFill>
                  </a:tcPr>
                </a:tc>
                <a:tc>
                  <a:txBody>
                    <a:bodyPr/>
                    <a:lstStyle/>
                    <a:p>
                      <a:pPr algn="ctr"/>
                      <a:r>
                        <a:rPr lang="en-GB" b="1"/>
                        <a:t>Production</a:t>
                      </a:r>
                    </a:p>
                  </a:txBody>
                  <a:tcPr>
                    <a:solidFill>
                      <a:schemeClr val="accent2"/>
                    </a:solidFill>
                  </a:tcPr>
                </a:tc>
                <a:tc>
                  <a:txBody>
                    <a:bodyPr/>
                    <a:lstStyle/>
                    <a:p>
                      <a:pPr algn="ctr"/>
                      <a:r>
                        <a:rPr lang="en-GB" b="1"/>
                        <a:t>Consumption</a:t>
                      </a:r>
                    </a:p>
                  </a:txBody>
                  <a:tcPr>
                    <a:solidFill>
                      <a:schemeClr val="accent2"/>
                    </a:solidFill>
                  </a:tcPr>
                </a:tc>
                <a:tc>
                  <a:txBody>
                    <a:bodyPr/>
                    <a:lstStyle/>
                    <a:p>
                      <a:pPr algn="ctr"/>
                      <a:r>
                        <a:rPr lang="en-GB" b="1"/>
                        <a:t>Production</a:t>
                      </a:r>
                    </a:p>
                  </a:txBody>
                  <a:tcPr>
                    <a:solidFill>
                      <a:schemeClr val="accent2"/>
                    </a:solidFill>
                  </a:tcPr>
                </a:tc>
                <a:extLst>
                  <a:ext uri="{0D108BD9-81ED-4DB2-BD59-A6C34878D82A}">
                    <a16:rowId xmlns:a16="http://schemas.microsoft.com/office/drawing/2014/main" val="420096666"/>
                  </a:ext>
                </a:extLst>
              </a:tr>
              <a:tr h="370840">
                <a:tc>
                  <a:txBody>
                    <a:bodyPr/>
                    <a:lstStyle/>
                    <a:p>
                      <a:r>
                        <a:rPr lang="en-GB"/>
                        <a:t>Calendar day 1, OVP 1</a:t>
                      </a:r>
                    </a:p>
                  </a:txBody>
                  <a:tcPr/>
                </a:tc>
                <a:tc>
                  <a:txBody>
                    <a:bodyPr/>
                    <a:lstStyle/>
                    <a:p>
                      <a:pPr algn="ctr">
                        <a:tabLst>
                          <a:tab pos="896938" algn="l"/>
                        </a:tabLst>
                      </a:pPr>
                      <a:r>
                        <a:rPr lang="en-GB"/>
                        <a:t>100</a:t>
                      </a:r>
                    </a:p>
                  </a:txBody>
                  <a:tcPr/>
                </a:tc>
                <a:tc>
                  <a:txBody>
                    <a:bodyPr/>
                    <a:lstStyle/>
                    <a:p>
                      <a:pPr algn="ctr"/>
                      <a:r>
                        <a:rPr lang="en-GB"/>
                        <a:t>5</a:t>
                      </a:r>
                    </a:p>
                  </a:txBody>
                  <a:tcPr/>
                </a:tc>
                <a:tc>
                  <a:txBody>
                    <a:bodyPr/>
                    <a:lstStyle/>
                    <a:p>
                      <a:pPr algn="ctr"/>
                      <a:r>
                        <a:rPr lang="en-GB"/>
                        <a:t>102</a:t>
                      </a:r>
                    </a:p>
                  </a:txBody>
                  <a:tcPr/>
                </a:tc>
                <a:tc>
                  <a:txBody>
                    <a:bodyPr/>
                    <a:lstStyle/>
                    <a:p>
                      <a:pPr algn="ctr"/>
                      <a:r>
                        <a:rPr lang="en-GB"/>
                        <a:t>6</a:t>
                      </a:r>
                    </a:p>
                  </a:txBody>
                  <a:tcPr/>
                </a:tc>
                <a:tc>
                  <a:txBody>
                    <a:bodyPr/>
                    <a:lstStyle/>
                    <a:p>
                      <a:pPr algn="ctr"/>
                      <a:r>
                        <a:rPr lang="en-GB"/>
                        <a:t>2</a:t>
                      </a:r>
                    </a:p>
                  </a:txBody>
                  <a:tcPr/>
                </a:tc>
                <a:tc>
                  <a:txBody>
                    <a:bodyPr/>
                    <a:lstStyle/>
                    <a:p>
                      <a:pPr algn="ctr"/>
                      <a:r>
                        <a:rPr lang="en-GB"/>
                        <a:t>-1</a:t>
                      </a:r>
                    </a:p>
                  </a:txBody>
                  <a:tcPr/>
                </a:tc>
                <a:extLst>
                  <a:ext uri="{0D108BD9-81ED-4DB2-BD59-A6C34878D82A}">
                    <a16:rowId xmlns:a16="http://schemas.microsoft.com/office/drawing/2014/main" val="37642071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Calendar day 1, OVP 2</a:t>
                      </a:r>
                    </a:p>
                  </a:txBody>
                  <a:tcPr/>
                </a:tc>
                <a:tc>
                  <a:txBody>
                    <a:bodyPr/>
                    <a:lstStyle/>
                    <a:p>
                      <a:pPr algn="ctr"/>
                      <a:r>
                        <a:rPr lang="en-GB"/>
                        <a:t>105</a:t>
                      </a:r>
                    </a:p>
                  </a:txBody>
                  <a:tcPr/>
                </a:tc>
                <a:tc>
                  <a:txBody>
                    <a:bodyPr/>
                    <a:lstStyle/>
                    <a:p>
                      <a:pPr algn="ctr"/>
                      <a:r>
                        <a:rPr lang="en-GB"/>
                        <a:t>4</a:t>
                      </a:r>
                    </a:p>
                  </a:txBody>
                  <a:tcPr/>
                </a:tc>
                <a:tc>
                  <a:txBody>
                    <a:bodyPr/>
                    <a:lstStyle/>
                    <a:p>
                      <a:pPr algn="ctr"/>
                      <a:r>
                        <a:rPr lang="en-GB"/>
                        <a:t>104</a:t>
                      </a:r>
                    </a:p>
                  </a:txBody>
                  <a:tcPr/>
                </a:tc>
                <a:tc>
                  <a:txBody>
                    <a:bodyPr/>
                    <a:lstStyle/>
                    <a:p>
                      <a:pPr algn="ctr"/>
                      <a:r>
                        <a:rPr lang="en-GB"/>
                        <a:t>10</a:t>
                      </a:r>
                    </a:p>
                  </a:txBody>
                  <a:tcPr/>
                </a:tc>
                <a:tc>
                  <a:txBody>
                    <a:bodyPr/>
                    <a:lstStyle/>
                    <a:p>
                      <a:pPr algn="ctr"/>
                      <a:r>
                        <a:rPr lang="en-GB"/>
                        <a:t>-1</a:t>
                      </a:r>
                    </a:p>
                  </a:txBody>
                  <a:tcPr/>
                </a:tc>
                <a:tc>
                  <a:txBody>
                    <a:bodyPr/>
                    <a:lstStyle/>
                    <a:p>
                      <a:pPr algn="ctr"/>
                      <a:r>
                        <a:rPr lang="en-GB"/>
                        <a:t>6</a:t>
                      </a:r>
                    </a:p>
                  </a:txBody>
                  <a:tcPr/>
                </a:tc>
                <a:extLst>
                  <a:ext uri="{0D108BD9-81ED-4DB2-BD59-A6C34878D82A}">
                    <a16:rowId xmlns:a16="http://schemas.microsoft.com/office/drawing/2014/main" val="728574203"/>
                  </a:ext>
                </a:extLst>
              </a:tr>
              <a:tr h="370840">
                <a:tc>
                  <a:txBody>
                    <a:bodyPr/>
                    <a:lstStyle/>
                    <a:p>
                      <a:r>
                        <a:rPr lang="en-GB"/>
                        <a:t>….</a:t>
                      </a:r>
                    </a:p>
                  </a:txBody>
                  <a:tcPr/>
                </a:tc>
                <a:tc>
                  <a:txBody>
                    <a:bodyPr/>
                    <a:lstStyle/>
                    <a:p>
                      <a:pPr algn="ctr"/>
                      <a:r>
                        <a:rPr lang="en-GB"/>
                        <a:t>-</a:t>
                      </a:r>
                    </a:p>
                  </a:txBody>
                  <a:tcPr/>
                </a:tc>
                <a:tc>
                  <a:txBody>
                    <a:bodyPr/>
                    <a:lstStyle/>
                    <a:p>
                      <a:pPr algn="ctr"/>
                      <a:r>
                        <a:rPr lang="en-GB"/>
                        <a:t>-</a:t>
                      </a:r>
                    </a:p>
                  </a:txBody>
                  <a:tcPr/>
                </a:tc>
                <a:tc>
                  <a:txBody>
                    <a:bodyPr/>
                    <a:lstStyle/>
                    <a:p>
                      <a:pPr algn="ctr"/>
                      <a:r>
                        <a:rPr lang="en-GB"/>
                        <a:t>-</a:t>
                      </a:r>
                    </a:p>
                  </a:txBody>
                  <a:tcPr/>
                </a:tc>
                <a:tc>
                  <a:txBody>
                    <a:bodyPr/>
                    <a:lstStyle/>
                    <a:p>
                      <a:pPr algn="ctr"/>
                      <a:r>
                        <a:rPr lang="en-GB"/>
                        <a:t>-</a:t>
                      </a:r>
                    </a:p>
                  </a:txBody>
                  <a:tcPr/>
                </a:tc>
                <a:tc>
                  <a:txBody>
                    <a:bodyPr/>
                    <a:lstStyle/>
                    <a:p>
                      <a:pPr algn="ctr"/>
                      <a:r>
                        <a:rPr lang="en-GB"/>
                        <a:t>-</a:t>
                      </a:r>
                    </a:p>
                  </a:txBody>
                  <a:tcPr/>
                </a:tc>
                <a:tc>
                  <a:txBody>
                    <a:bodyPr/>
                    <a:lstStyle/>
                    <a:p>
                      <a:pPr algn="ctr"/>
                      <a:r>
                        <a:rPr lang="en-GB"/>
                        <a:t>-</a:t>
                      </a:r>
                    </a:p>
                  </a:txBody>
                  <a:tcPr/>
                </a:tc>
                <a:extLst>
                  <a:ext uri="{0D108BD9-81ED-4DB2-BD59-A6C34878D82A}">
                    <a16:rowId xmlns:a16="http://schemas.microsoft.com/office/drawing/2014/main" val="3245309530"/>
                  </a:ext>
                </a:extLst>
              </a:tr>
              <a:tr h="370840">
                <a:tc>
                  <a:txBody>
                    <a:bodyPr/>
                    <a:lstStyle/>
                    <a:p>
                      <a:r>
                        <a:rPr lang="en-GB"/>
                        <a:t>Calendar day 31, OVP 95</a:t>
                      </a:r>
                    </a:p>
                  </a:txBody>
                  <a:tcPr/>
                </a:tc>
                <a:tc>
                  <a:txBody>
                    <a:bodyPr/>
                    <a:lstStyle/>
                    <a:p>
                      <a:pPr algn="ctr"/>
                      <a:r>
                        <a:rPr lang="en-GB"/>
                        <a:t>108</a:t>
                      </a:r>
                    </a:p>
                  </a:txBody>
                  <a:tcPr/>
                </a:tc>
                <a:tc>
                  <a:txBody>
                    <a:bodyPr/>
                    <a:lstStyle/>
                    <a:p>
                      <a:pPr algn="ctr"/>
                      <a:r>
                        <a:rPr lang="en-GB"/>
                        <a:t>2</a:t>
                      </a:r>
                    </a:p>
                  </a:txBody>
                  <a:tcPr/>
                </a:tc>
                <a:tc>
                  <a:txBody>
                    <a:bodyPr/>
                    <a:lstStyle/>
                    <a:p>
                      <a:pPr algn="ctr"/>
                      <a:r>
                        <a:rPr lang="en-GB"/>
                        <a:t>115</a:t>
                      </a:r>
                    </a:p>
                  </a:txBody>
                  <a:tcPr/>
                </a:tc>
                <a:tc>
                  <a:txBody>
                    <a:bodyPr/>
                    <a:lstStyle/>
                    <a:p>
                      <a:pPr algn="ctr"/>
                      <a:r>
                        <a:rPr lang="en-GB"/>
                        <a:t>3</a:t>
                      </a:r>
                    </a:p>
                  </a:txBody>
                  <a:tcPr/>
                </a:tc>
                <a:tc>
                  <a:txBody>
                    <a:bodyPr/>
                    <a:lstStyle/>
                    <a:p>
                      <a:pPr algn="ctr"/>
                      <a:r>
                        <a:rPr lang="en-GB"/>
                        <a:t>7</a:t>
                      </a:r>
                    </a:p>
                  </a:txBody>
                  <a:tcPr/>
                </a:tc>
                <a:tc>
                  <a:txBody>
                    <a:bodyPr/>
                    <a:lstStyle/>
                    <a:p>
                      <a:pPr algn="ctr"/>
                      <a:r>
                        <a:rPr lang="en-GB"/>
                        <a:t>1</a:t>
                      </a:r>
                    </a:p>
                  </a:txBody>
                  <a:tcPr/>
                </a:tc>
                <a:extLst>
                  <a:ext uri="{0D108BD9-81ED-4DB2-BD59-A6C34878D82A}">
                    <a16:rowId xmlns:a16="http://schemas.microsoft.com/office/drawing/2014/main" val="27856276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Calendar day 31, OVP 96</a:t>
                      </a:r>
                    </a:p>
                  </a:txBody>
                  <a:tcPr/>
                </a:tc>
                <a:tc>
                  <a:txBody>
                    <a:bodyPr/>
                    <a:lstStyle/>
                    <a:p>
                      <a:pPr algn="ctr"/>
                      <a:r>
                        <a:rPr lang="en-GB"/>
                        <a:t>101</a:t>
                      </a:r>
                    </a:p>
                  </a:txBody>
                  <a:tcPr/>
                </a:tc>
                <a:tc>
                  <a:txBody>
                    <a:bodyPr/>
                    <a:lstStyle/>
                    <a:p>
                      <a:pPr algn="ctr"/>
                      <a:r>
                        <a:rPr lang="en-GB"/>
                        <a:t>3</a:t>
                      </a:r>
                    </a:p>
                  </a:txBody>
                  <a:tcPr/>
                </a:tc>
                <a:tc>
                  <a:txBody>
                    <a:bodyPr/>
                    <a:lstStyle/>
                    <a:p>
                      <a:pPr algn="ctr"/>
                      <a:r>
                        <a:rPr lang="en-GB"/>
                        <a:t>99</a:t>
                      </a:r>
                    </a:p>
                  </a:txBody>
                  <a:tcPr/>
                </a:tc>
                <a:tc>
                  <a:txBody>
                    <a:bodyPr/>
                    <a:lstStyle/>
                    <a:p>
                      <a:pPr algn="ctr"/>
                      <a:r>
                        <a:rPr lang="en-GB"/>
                        <a:t>2</a:t>
                      </a:r>
                    </a:p>
                  </a:txBody>
                  <a:tcPr/>
                </a:tc>
                <a:tc>
                  <a:txBody>
                    <a:bodyPr/>
                    <a:lstStyle/>
                    <a:p>
                      <a:pPr algn="ctr"/>
                      <a:r>
                        <a:rPr lang="en-GB"/>
                        <a:t>-2</a:t>
                      </a:r>
                    </a:p>
                  </a:txBody>
                  <a:tcPr/>
                </a:tc>
                <a:tc>
                  <a:txBody>
                    <a:bodyPr/>
                    <a:lstStyle/>
                    <a:p>
                      <a:pPr algn="ctr"/>
                      <a:r>
                        <a:rPr lang="en-GB"/>
                        <a:t>-1</a:t>
                      </a:r>
                    </a:p>
                  </a:txBody>
                  <a:tcPr/>
                </a:tc>
                <a:extLst>
                  <a:ext uri="{0D108BD9-81ED-4DB2-BD59-A6C34878D82A}">
                    <a16:rowId xmlns:a16="http://schemas.microsoft.com/office/drawing/2014/main" val="1501695289"/>
                  </a:ext>
                </a:extLst>
              </a:tr>
              <a:tr h="370840">
                <a:tc>
                  <a:txBody>
                    <a:bodyPr/>
                    <a:lstStyle/>
                    <a:p>
                      <a:r>
                        <a:rPr lang="en-GB" b="1"/>
                        <a:t>∑ Volumes per OVP</a:t>
                      </a:r>
                    </a:p>
                  </a:txBody>
                  <a:tcPr/>
                </a:tc>
                <a:tc>
                  <a:txBody>
                    <a:bodyPr/>
                    <a:lstStyle/>
                    <a:p>
                      <a:pPr algn="l" rtl="0"/>
                      <a:endParaRPr lang="nl-NL" b="1"/>
                    </a:p>
                  </a:txBody>
                  <a:tcPr/>
                </a:tc>
                <a:tc>
                  <a:txBody>
                    <a:bodyPr/>
                    <a:lstStyle/>
                    <a:p>
                      <a:pPr algn="l" rtl="0"/>
                      <a:endParaRPr lang="nl-NL" b="1"/>
                    </a:p>
                  </a:txBody>
                  <a:tcPr/>
                </a:tc>
                <a:tc>
                  <a:txBody>
                    <a:bodyPr/>
                    <a:lstStyle/>
                    <a:p>
                      <a:pPr algn="ctr"/>
                      <a:r>
                        <a:rPr lang="en-GB" b="1"/>
                        <a:t>1488246</a:t>
                      </a:r>
                    </a:p>
                  </a:txBody>
                  <a:tcPr/>
                </a:tc>
                <a:tc>
                  <a:txBody>
                    <a:bodyPr/>
                    <a:lstStyle/>
                    <a:p>
                      <a:pPr algn="ctr"/>
                      <a:r>
                        <a:rPr lang="en-GB" b="1"/>
                        <a:t>378890</a:t>
                      </a:r>
                    </a:p>
                  </a:txBody>
                  <a:tcPr/>
                </a:tc>
                <a:tc>
                  <a:txBody>
                    <a:bodyPr/>
                    <a:lstStyle/>
                    <a:p>
                      <a:pPr algn="l" rtl="0"/>
                      <a:endParaRPr lang="nl-NL"/>
                    </a:p>
                  </a:txBody>
                  <a:tcPr/>
                </a:tc>
                <a:tc>
                  <a:txBody>
                    <a:bodyPr/>
                    <a:lstStyle/>
                    <a:p>
                      <a:pPr algn="l" rtl="0"/>
                      <a:endParaRPr lang="nl-NL"/>
                    </a:p>
                  </a:txBody>
                  <a:tcPr/>
                </a:tc>
                <a:extLst>
                  <a:ext uri="{0D108BD9-81ED-4DB2-BD59-A6C34878D82A}">
                    <a16:rowId xmlns:a16="http://schemas.microsoft.com/office/drawing/2014/main" val="2694535618"/>
                  </a:ext>
                </a:extLst>
              </a:tr>
              <a:tr h="370840">
                <a:tc>
                  <a:txBody>
                    <a:bodyPr/>
                    <a:lstStyle/>
                    <a:p>
                      <a:r>
                        <a:rPr lang="en-GB" b="1"/>
                        <a:t>Monthly volume</a:t>
                      </a:r>
                    </a:p>
                  </a:txBody>
                  <a:tcPr/>
                </a:tc>
                <a:tc>
                  <a:txBody>
                    <a:bodyPr/>
                    <a:lstStyle/>
                    <a:p>
                      <a:pPr algn="ctr"/>
                      <a:r>
                        <a:rPr lang="en-GB" b="1"/>
                        <a:t>-</a:t>
                      </a:r>
                    </a:p>
                  </a:txBody>
                  <a:tcPr/>
                </a:tc>
                <a:tc>
                  <a:txBody>
                    <a:bodyPr/>
                    <a:lstStyle/>
                    <a:p>
                      <a:pPr algn="ctr"/>
                      <a:r>
                        <a:rPr lang="en-GB" b="1"/>
                        <a:t>-</a:t>
                      </a:r>
                    </a:p>
                  </a:txBody>
                  <a:tcPr/>
                </a:tc>
                <a:tc>
                  <a:txBody>
                    <a:bodyPr/>
                    <a:lstStyle/>
                    <a:p>
                      <a:pPr algn="ctr"/>
                      <a:r>
                        <a:rPr lang="en-GB" b="1"/>
                        <a:t>1495789</a:t>
                      </a:r>
                    </a:p>
                  </a:txBody>
                  <a:tcPr/>
                </a:tc>
                <a:tc>
                  <a:txBody>
                    <a:bodyPr/>
                    <a:lstStyle/>
                    <a:p>
                      <a:pPr algn="ctr"/>
                      <a:r>
                        <a:rPr lang="en-GB" b="1"/>
                        <a:t>381271</a:t>
                      </a:r>
                    </a:p>
                  </a:txBody>
                  <a:tcPr/>
                </a:tc>
                <a:tc>
                  <a:txBody>
                    <a:bodyPr/>
                    <a:lstStyle/>
                    <a:p>
                      <a:pPr algn="l" rtl="0"/>
                      <a:endParaRPr lang="nl-NL" b="1"/>
                    </a:p>
                  </a:txBody>
                  <a:tcPr/>
                </a:tc>
                <a:tc>
                  <a:txBody>
                    <a:bodyPr/>
                    <a:lstStyle/>
                    <a:p>
                      <a:pPr algn="l" rtl="0"/>
                      <a:endParaRPr lang="nl-NL" b="1"/>
                    </a:p>
                  </a:txBody>
                  <a:tcPr/>
                </a:tc>
                <a:extLst>
                  <a:ext uri="{0D108BD9-81ED-4DB2-BD59-A6C34878D82A}">
                    <a16:rowId xmlns:a16="http://schemas.microsoft.com/office/drawing/2014/main" val="2676274490"/>
                  </a:ext>
                </a:extLst>
              </a:tr>
              <a:tr h="225152">
                <a:tc>
                  <a:txBody>
                    <a:bodyPr/>
                    <a:lstStyle/>
                    <a:p>
                      <a:r>
                        <a:rPr lang="en-GB" b="1"/>
                        <a:t>Difference (per month)</a:t>
                      </a:r>
                    </a:p>
                  </a:txBody>
                  <a:tcPr/>
                </a:tc>
                <a:tc>
                  <a:txBody>
                    <a:bodyPr/>
                    <a:lstStyle/>
                    <a:p>
                      <a:pPr algn="ctr"/>
                      <a:r>
                        <a:rPr lang="en-GB" b="1"/>
                        <a:t>-</a:t>
                      </a:r>
                    </a:p>
                  </a:txBody>
                  <a:tcPr/>
                </a:tc>
                <a:tc>
                  <a:txBody>
                    <a:bodyPr/>
                    <a:lstStyle/>
                    <a:p>
                      <a:pPr algn="ctr"/>
                      <a:r>
                        <a:rPr lang="en-GB" b="1"/>
                        <a:t>-</a:t>
                      </a:r>
                    </a:p>
                  </a:txBody>
                  <a:tcPr/>
                </a:tc>
                <a:tc>
                  <a:txBody>
                    <a:bodyPr/>
                    <a:lstStyle/>
                    <a:p>
                      <a:pPr algn="l" rtl="0"/>
                      <a:endParaRPr lang="nl-NL" b="1"/>
                    </a:p>
                  </a:txBody>
                  <a:tcPr/>
                </a:tc>
                <a:tc>
                  <a:txBody>
                    <a:bodyPr/>
                    <a:lstStyle/>
                    <a:p>
                      <a:pPr algn="l" rtl="0"/>
                      <a:endParaRPr lang="nl-NL" b="1"/>
                    </a:p>
                  </a:txBody>
                  <a:tcPr/>
                </a:tc>
                <a:tc>
                  <a:txBody>
                    <a:bodyPr/>
                    <a:lstStyle/>
                    <a:p>
                      <a:pPr algn="ctr"/>
                      <a:r>
                        <a:rPr lang="en-GB" b="1"/>
                        <a:t>7543</a:t>
                      </a:r>
                    </a:p>
                  </a:txBody>
                  <a:tcPr/>
                </a:tc>
                <a:tc>
                  <a:txBody>
                    <a:bodyPr/>
                    <a:lstStyle/>
                    <a:p>
                      <a:pPr algn="ctr"/>
                      <a:r>
                        <a:rPr lang="en-GB" b="1"/>
                        <a:t>2381</a:t>
                      </a:r>
                    </a:p>
                  </a:txBody>
                  <a:tcPr/>
                </a:tc>
                <a:extLst>
                  <a:ext uri="{0D108BD9-81ED-4DB2-BD59-A6C34878D82A}">
                    <a16:rowId xmlns:a16="http://schemas.microsoft.com/office/drawing/2014/main" val="835309135"/>
                  </a:ext>
                </a:extLst>
              </a:tr>
            </a:tbl>
          </a:graphicData>
        </a:graphic>
      </p:graphicFrame>
      <p:sp>
        <p:nvSpPr>
          <p:cNvPr id="5" name="Tekstballon: rechthoek 4">
            <a:extLst>
              <a:ext uri="{FF2B5EF4-FFF2-40B4-BE49-F238E27FC236}">
                <a16:creationId xmlns:a16="http://schemas.microsoft.com/office/drawing/2014/main" id="{4D14C0F2-2AA5-1E38-4518-043030258CB1}"/>
              </a:ext>
            </a:extLst>
          </p:cNvPr>
          <p:cNvSpPr/>
          <p:nvPr/>
        </p:nvSpPr>
        <p:spPr>
          <a:xfrm>
            <a:off x="10658631" y="1195841"/>
            <a:ext cx="1428795" cy="360486"/>
          </a:xfrm>
          <a:prstGeom prst="wedgeRectCallout">
            <a:avLst>
              <a:gd name="adj1" fmla="val -53854"/>
              <a:gd name="adj2" fmla="val 343693"/>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Settlement with OVP price</a:t>
            </a:r>
          </a:p>
        </p:txBody>
      </p:sp>
      <p:sp>
        <p:nvSpPr>
          <p:cNvPr id="7" name="Tekstballon: rechthoek 6">
            <a:extLst>
              <a:ext uri="{FF2B5EF4-FFF2-40B4-BE49-F238E27FC236}">
                <a16:creationId xmlns:a16="http://schemas.microsoft.com/office/drawing/2014/main" id="{038FE7A7-2071-7A2C-B47E-EA48F1D48225}"/>
              </a:ext>
            </a:extLst>
          </p:cNvPr>
          <p:cNvSpPr/>
          <p:nvPr/>
        </p:nvSpPr>
        <p:spPr>
          <a:xfrm>
            <a:off x="1489982" y="1270377"/>
            <a:ext cx="2250831" cy="476744"/>
          </a:xfrm>
          <a:prstGeom prst="wedgeRectCallout">
            <a:avLst>
              <a:gd name="adj1" fmla="val 37537"/>
              <a:gd name="adj2" fmla="val 412768"/>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Allocation volume per OVP per energy direction</a:t>
            </a:r>
          </a:p>
        </p:txBody>
      </p:sp>
      <p:sp>
        <p:nvSpPr>
          <p:cNvPr id="8" name="Tekstballon: rechthoek 7">
            <a:extLst>
              <a:ext uri="{FF2B5EF4-FFF2-40B4-BE49-F238E27FC236}">
                <a16:creationId xmlns:a16="http://schemas.microsoft.com/office/drawing/2014/main" id="{5D856ECE-C52D-D2E1-467A-E8491986A2F2}"/>
              </a:ext>
            </a:extLst>
          </p:cNvPr>
          <p:cNvSpPr/>
          <p:nvPr/>
        </p:nvSpPr>
        <p:spPr>
          <a:xfrm>
            <a:off x="3616347" y="5574682"/>
            <a:ext cx="2250831" cy="685283"/>
          </a:xfrm>
          <a:prstGeom prst="wedgeRectCallout">
            <a:avLst>
              <a:gd name="adj1" fmla="val 48842"/>
              <a:gd name="adj2" fmla="val -184743"/>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Sum of all reconciliation volumes OVP in the concerned settlement month</a:t>
            </a:r>
          </a:p>
        </p:txBody>
      </p:sp>
      <p:sp>
        <p:nvSpPr>
          <p:cNvPr id="3" name="Tekstballon: rechthoek 2">
            <a:extLst>
              <a:ext uri="{FF2B5EF4-FFF2-40B4-BE49-F238E27FC236}">
                <a16:creationId xmlns:a16="http://schemas.microsoft.com/office/drawing/2014/main" id="{FF6E8CF3-BD77-1EFC-113B-E609250FF130}"/>
              </a:ext>
            </a:extLst>
          </p:cNvPr>
          <p:cNvSpPr/>
          <p:nvPr/>
        </p:nvSpPr>
        <p:spPr>
          <a:xfrm>
            <a:off x="8008128" y="1097129"/>
            <a:ext cx="2250831" cy="492114"/>
          </a:xfrm>
          <a:prstGeom prst="wedgeRectCallout">
            <a:avLst>
              <a:gd name="adj1" fmla="val -55021"/>
              <a:gd name="adj2" fmla="val 286319"/>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Volume for reconciliation per OVP per energy direction</a:t>
            </a:r>
          </a:p>
        </p:txBody>
      </p:sp>
      <p:sp>
        <p:nvSpPr>
          <p:cNvPr id="9" name="Tekstballon: rechthoek 8">
            <a:extLst>
              <a:ext uri="{FF2B5EF4-FFF2-40B4-BE49-F238E27FC236}">
                <a16:creationId xmlns:a16="http://schemas.microsoft.com/office/drawing/2014/main" id="{D4C23247-7B85-C8F5-72E2-1F653F862B46}"/>
              </a:ext>
            </a:extLst>
          </p:cNvPr>
          <p:cNvSpPr/>
          <p:nvPr/>
        </p:nvSpPr>
        <p:spPr>
          <a:xfrm>
            <a:off x="6398504" y="5807592"/>
            <a:ext cx="2250831" cy="685283"/>
          </a:xfrm>
          <a:prstGeom prst="wedgeRectCallout">
            <a:avLst>
              <a:gd name="adj1" fmla="val 260"/>
              <a:gd name="adj2" fmla="val -164109"/>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Monthly volume in the concerned reconciliation month</a:t>
            </a:r>
          </a:p>
        </p:txBody>
      </p:sp>
      <p:sp>
        <p:nvSpPr>
          <p:cNvPr id="10" name="Tekstballon: rechthoek 9">
            <a:extLst>
              <a:ext uri="{FF2B5EF4-FFF2-40B4-BE49-F238E27FC236}">
                <a16:creationId xmlns:a16="http://schemas.microsoft.com/office/drawing/2014/main" id="{12E00276-B5CD-0008-576D-4FC02BDB38AF}"/>
              </a:ext>
            </a:extLst>
          </p:cNvPr>
          <p:cNvSpPr/>
          <p:nvPr/>
        </p:nvSpPr>
        <p:spPr>
          <a:xfrm>
            <a:off x="9617214" y="5627349"/>
            <a:ext cx="1581829" cy="360486"/>
          </a:xfrm>
          <a:prstGeom prst="wedgeRectCallout">
            <a:avLst>
              <a:gd name="adj1" fmla="val -36959"/>
              <a:gd name="adj2" fmla="val -129627"/>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Settlement with month price</a:t>
            </a:r>
          </a:p>
        </p:txBody>
      </p:sp>
      <p:sp>
        <p:nvSpPr>
          <p:cNvPr id="6" name="Tijdelijke aanduiding voor dianummer 5">
            <a:extLst>
              <a:ext uri="{FF2B5EF4-FFF2-40B4-BE49-F238E27FC236}">
                <a16:creationId xmlns:a16="http://schemas.microsoft.com/office/drawing/2014/main" id="{0EFBF7C7-A099-C0EF-ED41-C8E0053B7D33}"/>
              </a:ext>
            </a:extLst>
          </p:cNvPr>
          <p:cNvSpPr>
            <a:spLocks noGrp="1"/>
          </p:cNvSpPr>
          <p:nvPr>
            <p:ph type="sldNum" sz="quarter" idx="12"/>
          </p:nvPr>
        </p:nvSpPr>
        <p:spPr/>
        <p:txBody>
          <a:bodyPr/>
          <a:lstStyle/>
          <a:p>
            <a:fld id="{6054F54E-B765-BA4C-B13B-E9FB5CE61C5D}" type="slidenum">
              <a:rPr lang="nl-NL" smtClean="0"/>
              <a:pPr/>
              <a:t>73</a:t>
            </a:fld>
            <a:endParaRPr lang="nl-NL"/>
          </a:p>
        </p:txBody>
      </p:sp>
    </p:spTree>
    <p:extLst>
      <p:ext uri="{BB962C8B-B14F-4D97-AF65-F5344CB8AC3E}">
        <p14:creationId xmlns:p14="http://schemas.microsoft.com/office/powerpoint/2010/main" val="37031349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a:xfrm>
            <a:off x="838200" y="128587"/>
            <a:ext cx="10785049" cy="1325563"/>
          </a:xfrm>
        </p:spPr>
        <p:txBody>
          <a:bodyPr/>
          <a:lstStyle/>
          <a:p>
            <a:r>
              <a:rPr lang="en-GB" dirty="0"/>
              <a:t>IC257 Reconciliation TMT – sector documentation</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60604480"/>
              </p:ext>
            </p:extLst>
          </p:nvPr>
        </p:nvGraphicFramePr>
        <p:xfrm>
          <a:off x="838200" y="1454150"/>
          <a:ext cx="10591800" cy="4367086"/>
        </p:xfrm>
        <a:graphic>
          <a:graphicData uri="http://schemas.openxmlformats.org/drawingml/2006/table">
            <a:tbl>
              <a:tblPr>
                <a:tableStyleId>{5C22544A-7EE6-4342-B048-85BDC9FD1C3A}</a:tableStyleId>
              </a:tblPr>
              <a:tblGrid>
                <a:gridCol w="10591800">
                  <a:extLst>
                    <a:ext uri="{9D8B030D-6E8A-4147-A177-3AD203B41FA5}">
                      <a16:colId xmlns:a16="http://schemas.microsoft.com/office/drawing/2014/main" val="3025026889"/>
                    </a:ext>
                  </a:extLst>
                </a:gridCol>
              </a:tblGrid>
              <a:tr h="370840">
                <a:tc>
                  <a:txBody>
                    <a:bodyPr/>
                    <a:lstStyle/>
                    <a:p>
                      <a:r>
                        <a:rPr lang="en-GB" sz="2000" b="1">
                          <a:solidFill>
                            <a:schemeClr val="accent1"/>
                          </a:solidFill>
                        </a:rPr>
                        <a:t>Issue document (IC)</a:t>
                      </a:r>
                    </a:p>
                  </a:txBody>
                  <a:tcPr>
                    <a:solidFill>
                      <a:schemeClr val="accent2"/>
                    </a:solidFill>
                  </a:tcPr>
                </a:tc>
                <a:extLst>
                  <a:ext uri="{0D108BD9-81ED-4DB2-BD59-A6C34878D82A}">
                    <a16:rowId xmlns:a16="http://schemas.microsoft.com/office/drawing/2014/main" val="3779063963"/>
                  </a:ext>
                </a:extLst>
              </a:tr>
              <a:tr h="294228">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b="1"/>
                        <a:t>IC257 ‘Settlement TMT’ v1.0, 18-10-2022</a:t>
                      </a:r>
                    </a:p>
                  </a:txBody>
                  <a:tcPr>
                    <a:solidFill>
                      <a:schemeClr val="bg2"/>
                    </a:solidFill>
                  </a:tcPr>
                </a:tc>
                <a:extLst>
                  <a:ext uri="{0D108BD9-81ED-4DB2-BD59-A6C34878D82A}">
                    <a16:rowId xmlns:a16="http://schemas.microsoft.com/office/drawing/2014/main" val="639579235"/>
                  </a:ext>
                </a:extLst>
              </a:tr>
              <a:tr h="370840">
                <a:tc>
                  <a:txBody>
                    <a:bodyPr/>
                    <a:lstStyle/>
                    <a:p>
                      <a:r>
                        <a:rPr lang="en-GB" sz="2000" b="1">
                          <a:solidFill>
                            <a:schemeClr val="accent1"/>
                          </a:solidFill>
                        </a:rPr>
                        <a:t>Business Requirement Specification (BRS)</a:t>
                      </a:r>
                    </a:p>
                  </a:txBody>
                  <a:tcPr>
                    <a:solidFill>
                      <a:schemeClr val="accent2"/>
                    </a:solidFill>
                  </a:tcPr>
                </a:tc>
                <a:extLst>
                  <a:ext uri="{0D108BD9-81ED-4DB2-BD59-A6C34878D82A}">
                    <a16:rowId xmlns:a16="http://schemas.microsoft.com/office/drawing/2014/main" val="1022176911"/>
                  </a:ext>
                </a:extLst>
              </a:tr>
              <a:tr h="37084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800" b="1">
                          <a:solidFill>
                            <a:schemeClr val="dk1"/>
                          </a:solidFill>
                          <a:latin typeface="+mn-lt"/>
                          <a:ea typeface="+mn-ea"/>
                          <a:cs typeface="+mn-cs"/>
                        </a:rPr>
                        <a:t>BRS ‘Reconciliation data’ v2.0, 19-01-2024</a:t>
                      </a:r>
                    </a:p>
                  </a:txBody>
                  <a:tcPr>
                    <a:solidFill>
                      <a:schemeClr val="bg2"/>
                    </a:solidFill>
                  </a:tcPr>
                </a:tc>
                <a:extLst>
                  <a:ext uri="{0D108BD9-81ED-4DB2-BD59-A6C34878D82A}">
                    <a16:rowId xmlns:a16="http://schemas.microsoft.com/office/drawing/2014/main" val="41021188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solidFill>
                        </a:rPr>
                        <a:t>Business service (BS)</a:t>
                      </a:r>
                    </a:p>
                  </a:txBody>
                  <a:tcPr>
                    <a:solidFill>
                      <a:schemeClr val="accent2"/>
                    </a:solidFill>
                  </a:tcPr>
                </a:tc>
                <a:extLst>
                  <a:ext uri="{0D108BD9-81ED-4DB2-BD59-A6C34878D82A}">
                    <a16:rowId xmlns:a16="http://schemas.microsoft.com/office/drawing/2014/main" val="1019679030"/>
                  </a:ext>
                </a:extLst>
              </a:tr>
              <a:tr h="370840">
                <a:tc>
                  <a:txBody>
                    <a:bodyPr/>
                    <a:lstStyle/>
                    <a:p>
                      <a:pPr marL="179388" indent="-179388">
                        <a:lnSpc>
                          <a:spcPct val="150000"/>
                        </a:lnSpc>
                        <a:buFont typeface="Arial" panose="020B0604020202020204" pitchFamily="34" charset="0"/>
                        <a:buChar char="•"/>
                      </a:pPr>
                      <a:r>
                        <a:rPr lang="en-GB" sz="1200" b="1" dirty="0"/>
                        <a:t>Business service ‘Exchange volumes for reconciliation electricity’ v3.0, 19-01-2024 </a:t>
                      </a:r>
                    </a:p>
                    <a:p>
                      <a:pPr marL="358775" lvl="1" indent="-179388">
                        <a:lnSpc>
                          <a:spcPct val="150000"/>
                        </a:lnSpc>
                        <a:buFont typeface="Arial" panose="020B0604020202020204" pitchFamily="34" charset="0"/>
                        <a:buChar char="•"/>
                      </a:pPr>
                      <a:r>
                        <a:rPr lang="en-GB" sz="1200" b="0" dirty="0"/>
                        <a:t>BSCMF0081 - Exchange aggregated volumes for reconciliation per grid area</a:t>
                      </a:r>
                    </a:p>
                    <a:p>
                      <a:pPr marL="358775" lvl="1" indent="-179388">
                        <a:lnSpc>
                          <a:spcPct val="150000"/>
                        </a:lnSpc>
                        <a:buFont typeface="Arial" panose="020B0604020202020204" pitchFamily="34" charset="0"/>
                        <a:buChar char="•"/>
                      </a:pPr>
                      <a:r>
                        <a:rPr lang="en-GB" sz="1200" b="0" dirty="0"/>
                        <a:t>BSCMF0082 - Exchange volumes for reconciliation per individual allocation point</a:t>
                      </a:r>
                    </a:p>
                    <a:p>
                      <a:pPr marL="358775" lvl="1" indent="-179388">
                        <a:lnSpc>
                          <a:spcPct val="150000"/>
                        </a:lnSpc>
                        <a:buFont typeface="Arial" panose="020B0604020202020204" pitchFamily="34" charset="0"/>
                        <a:buChar char="•"/>
                      </a:pPr>
                      <a:r>
                        <a:rPr lang="en-GB" sz="1200" b="0" dirty="0">
                          <a:solidFill>
                            <a:schemeClr val="bg1">
                              <a:lumMod val="75000"/>
                            </a:schemeClr>
                          </a:solidFill>
                        </a:rPr>
                        <a:t>BSCMF0083 - Exchange aggregated OVP volumes for reconciliation per grid area</a:t>
                      </a:r>
                    </a:p>
                    <a:p>
                      <a:pPr marL="358775" lvl="1" indent="-179388">
                        <a:lnSpc>
                          <a:spcPct val="150000"/>
                        </a:lnSpc>
                        <a:buFont typeface="Arial" panose="020B0604020202020204" pitchFamily="34" charset="0"/>
                        <a:buChar char="•"/>
                      </a:pPr>
                      <a:r>
                        <a:rPr lang="en-GB" sz="1200" b="0" dirty="0">
                          <a:solidFill>
                            <a:schemeClr val="bg1">
                              <a:lumMod val="75000"/>
                            </a:schemeClr>
                          </a:solidFill>
                        </a:rPr>
                        <a:t>BSCMF0084 - Exchange OVP volumes for reconciliation per individual allocation point</a:t>
                      </a:r>
                    </a:p>
                    <a:p>
                      <a:pPr marL="179388" indent="-179388">
                        <a:lnSpc>
                          <a:spcPct val="150000"/>
                        </a:lnSpc>
                        <a:buFont typeface="Arial" panose="020B0604020202020204" pitchFamily="34" charset="0"/>
                        <a:buChar char="•"/>
                      </a:pPr>
                      <a:r>
                        <a:rPr lang="en-GB" sz="1200" b="1" dirty="0">
                          <a:solidFill>
                            <a:schemeClr val="bg1">
                              <a:lumMod val="75000"/>
                            </a:schemeClr>
                          </a:solidFill>
                        </a:rPr>
                        <a:t>Business service ‘Exchange reconciliation results electricity’ v3.0, 19-01-2024</a:t>
                      </a:r>
                    </a:p>
                    <a:p>
                      <a:pPr marL="358775" lvl="1" indent="-179388" algn="l" defTabSz="914400" rtl="0" eaLnBrk="1" latinLnBrk="0" hangingPunct="1">
                        <a:lnSpc>
                          <a:spcPct val="150000"/>
                        </a:lnSpc>
                        <a:buFont typeface="Arial" panose="020B0604020202020204" pitchFamily="34" charset="0"/>
                        <a:buChar char="•"/>
                      </a:pPr>
                      <a:r>
                        <a:rPr lang="en-GB" sz="1200" b="0" dirty="0">
                          <a:solidFill>
                            <a:schemeClr val="bg1">
                              <a:lumMod val="75000"/>
                            </a:schemeClr>
                          </a:solidFill>
                          <a:latin typeface="+mn-lt"/>
                          <a:ea typeface="+mn-ea"/>
                          <a:cs typeface="+mn-cs"/>
                        </a:rPr>
                        <a:t>BSCMF0087 - Exchange reconciliation results and reconciliation results for aggregated volumes</a:t>
                      </a:r>
                    </a:p>
                    <a:p>
                      <a:pPr marL="358775" lvl="1" indent="-179070" algn="l" defTabSz="914400" rtl="0" eaLnBrk="1" latinLnBrk="0" hangingPunct="1">
                        <a:lnSpc>
                          <a:spcPct val="150000"/>
                        </a:lnSpc>
                        <a:buFont typeface="Arial" panose="020B0604020202020204" pitchFamily="34" charset="0"/>
                        <a:buChar char="•"/>
                      </a:pPr>
                      <a:r>
                        <a:rPr lang="en-GB" sz="1200" b="0" dirty="0">
                          <a:solidFill>
                            <a:schemeClr val="bg1">
                              <a:lumMod val="75000"/>
                            </a:schemeClr>
                          </a:solidFill>
                          <a:latin typeface="+mn-lt"/>
                          <a:ea typeface="+mn-ea"/>
                          <a:cs typeface="+mn-cs"/>
                        </a:rPr>
                        <a:t>BSCMF0088 - Exchange reconciliation results for aggregated OVP volumes</a:t>
                      </a:r>
                    </a:p>
                  </a:txBody>
                  <a:tcPr>
                    <a:solidFill>
                      <a:schemeClr val="bg2"/>
                    </a:solidFill>
                  </a:tcPr>
                </a:tc>
                <a:extLst>
                  <a:ext uri="{0D108BD9-81ED-4DB2-BD59-A6C34878D82A}">
                    <a16:rowId xmlns:a16="http://schemas.microsoft.com/office/drawing/2014/main" val="4135361628"/>
                  </a:ext>
                </a:extLst>
              </a:tr>
            </a:tbl>
          </a:graphicData>
        </a:graphic>
      </p:graphicFrame>
      <p:sp>
        <p:nvSpPr>
          <p:cNvPr id="3" name="Tijdelijke aanduiding voor dianummer 2">
            <a:extLst>
              <a:ext uri="{FF2B5EF4-FFF2-40B4-BE49-F238E27FC236}">
                <a16:creationId xmlns:a16="http://schemas.microsoft.com/office/drawing/2014/main" id="{88C886DD-DE11-4E0D-69DD-48E427F4DF34}"/>
              </a:ext>
            </a:extLst>
          </p:cNvPr>
          <p:cNvSpPr>
            <a:spLocks noGrp="1"/>
          </p:cNvSpPr>
          <p:nvPr>
            <p:ph type="sldNum" sz="quarter" idx="12"/>
          </p:nvPr>
        </p:nvSpPr>
        <p:spPr/>
        <p:txBody>
          <a:bodyPr/>
          <a:lstStyle/>
          <a:p>
            <a:fld id="{6054F54E-B765-BA4C-B13B-E9FB5CE61C5D}" type="slidenum">
              <a:rPr lang="nl-NL" smtClean="0"/>
              <a:pPr/>
              <a:t>74</a:t>
            </a:fld>
            <a:endParaRPr lang="nl-NL"/>
          </a:p>
        </p:txBody>
      </p:sp>
    </p:spTree>
    <p:extLst>
      <p:ext uri="{BB962C8B-B14F-4D97-AF65-F5344CB8AC3E}">
        <p14:creationId xmlns:p14="http://schemas.microsoft.com/office/powerpoint/2010/main" val="28553831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786B7-524F-4286-8C11-369D33C33556}"/>
              </a:ext>
            </a:extLst>
          </p:cNvPr>
          <p:cNvSpPr>
            <a:spLocks noGrp="1"/>
          </p:cNvSpPr>
          <p:nvPr>
            <p:ph type="title"/>
          </p:nvPr>
        </p:nvSpPr>
        <p:spPr/>
        <p:txBody>
          <a:bodyPr/>
          <a:lstStyle/>
          <a:p>
            <a:r>
              <a:rPr lang="en-GB"/>
              <a:t>IC280 L Reconciliation notifications PRF to XML</a:t>
            </a:r>
          </a:p>
        </p:txBody>
      </p:sp>
      <p:sp>
        <p:nvSpPr>
          <p:cNvPr id="3" name="Tijdelijke aanduiding voor inhoud 2">
            <a:extLst>
              <a:ext uri="{FF2B5EF4-FFF2-40B4-BE49-F238E27FC236}">
                <a16:creationId xmlns:a16="http://schemas.microsoft.com/office/drawing/2014/main" id="{4E9CCCC5-E204-477E-AC24-CBFDEF171A31}"/>
              </a:ext>
            </a:extLst>
          </p:cNvPr>
          <p:cNvSpPr>
            <a:spLocks noGrp="1"/>
          </p:cNvSpPr>
          <p:nvPr>
            <p:ph idx="1"/>
          </p:nvPr>
        </p:nvSpPr>
        <p:spPr>
          <a:xfrm>
            <a:off x="838199" y="1825625"/>
            <a:ext cx="11159359" cy="1240304"/>
          </a:xfrm>
        </p:spPr>
        <p:txBody>
          <a:bodyPr>
            <a:normAutofit/>
          </a:bodyPr>
          <a:lstStyle/>
          <a:p>
            <a:pPr marL="914400" lvl="2" indent="0">
              <a:buNone/>
            </a:pPr>
            <a:endParaRPr lang="nl-NL" b="1"/>
          </a:p>
          <a:p>
            <a:pPr marL="0" indent="0">
              <a:buNone/>
            </a:pPr>
            <a:endParaRPr lang="nl-NL" sz="3300"/>
          </a:p>
          <a:p>
            <a:pPr marL="0" indent="0">
              <a:buNone/>
            </a:pPr>
            <a:endParaRPr lang="nl-NL" sz="3300"/>
          </a:p>
          <a:p>
            <a:endParaRPr lang="nl-NL" sz="3300"/>
          </a:p>
        </p:txBody>
      </p:sp>
      <p:sp>
        <p:nvSpPr>
          <p:cNvPr id="5" name="Rectangle 1">
            <a:extLst>
              <a:ext uri="{FF2B5EF4-FFF2-40B4-BE49-F238E27FC236}">
                <a16:creationId xmlns:a16="http://schemas.microsoft.com/office/drawing/2014/main" id="{FE91F99B-9483-4CC3-8D31-8E54F02FDE41}"/>
              </a:ext>
            </a:extLst>
          </p:cNvPr>
          <p:cNvSpPr>
            <a:spLocks noChangeArrowheads="1"/>
          </p:cNvSpPr>
          <p:nvPr/>
        </p:nvSpPr>
        <p:spPr bwMode="auto">
          <a:xfrm>
            <a:off x="2944813" y="28686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sz="1800" b="0" i="0" u="none" strike="noStrike" cap="none" normalizeH="0" baseline="0">
                <a:ln>
                  <a:noFill/>
                </a:ln>
                <a:solidFill>
                  <a:schemeClr val="tx1"/>
                </a:solidFill>
                <a:effectLst/>
                <a:latin typeface="Arial" panose="020B0604020202020204" pitchFamily="34" charset="0"/>
              </a:rPr>
            </a:br>
            <a:endParaRPr kumimoji="0" lang="en-GB" sz="1800" b="0" i="0" u="none" strike="noStrike" cap="none" normalizeH="0" baseline="0">
              <a:ln>
                <a:noFill/>
              </a:ln>
              <a:solidFill>
                <a:schemeClr val="tx1"/>
              </a:solidFill>
              <a:effectLst/>
              <a:latin typeface="Arial" panose="020B0604020202020204" pitchFamily="34" charset="0"/>
            </a:endParaRPr>
          </a:p>
        </p:txBody>
      </p:sp>
      <p:sp>
        <p:nvSpPr>
          <p:cNvPr id="7" name="Tijdelijke aanduiding voor inhoud 2">
            <a:extLst>
              <a:ext uri="{FF2B5EF4-FFF2-40B4-BE49-F238E27FC236}">
                <a16:creationId xmlns:a16="http://schemas.microsoft.com/office/drawing/2014/main" id="{5FBD38A7-FF21-E6C3-F880-5E03E9807D70}"/>
              </a:ext>
            </a:extLst>
          </p:cNvPr>
          <p:cNvSpPr txBox="1">
            <a:spLocks/>
          </p:cNvSpPr>
          <p:nvPr/>
        </p:nvSpPr>
        <p:spPr>
          <a:xfrm>
            <a:off x="968188" y="2063190"/>
            <a:ext cx="10313894" cy="38408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Modification receipt</a:t>
            </a:r>
          </a:p>
          <a:p>
            <a:pPr lvl="1"/>
            <a:r>
              <a:rPr lang="en-GB"/>
              <a:t>Changed content</a:t>
            </a:r>
          </a:p>
          <a:p>
            <a:pPr lvl="1"/>
            <a:r>
              <a:rPr lang="en-GB"/>
              <a:t>Receipt per grid area-BRP-SUP</a:t>
            </a:r>
          </a:p>
          <a:p>
            <a:r>
              <a:rPr lang="en-GB"/>
              <a:t>Continues to be distributed from the DSO to the BRP</a:t>
            </a:r>
          </a:p>
        </p:txBody>
      </p:sp>
      <p:sp>
        <p:nvSpPr>
          <p:cNvPr id="4" name="Tijdelijke aanduiding voor dianummer 3">
            <a:extLst>
              <a:ext uri="{FF2B5EF4-FFF2-40B4-BE49-F238E27FC236}">
                <a16:creationId xmlns:a16="http://schemas.microsoft.com/office/drawing/2014/main" id="{AE8D5FF4-77F0-282A-6584-6C2615EEBA13}"/>
              </a:ext>
            </a:extLst>
          </p:cNvPr>
          <p:cNvSpPr>
            <a:spLocks noGrp="1"/>
          </p:cNvSpPr>
          <p:nvPr>
            <p:ph type="sldNum" sz="quarter" idx="12"/>
          </p:nvPr>
        </p:nvSpPr>
        <p:spPr/>
        <p:txBody>
          <a:bodyPr/>
          <a:lstStyle/>
          <a:p>
            <a:fld id="{6054F54E-B765-BA4C-B13B-E9FB5CE61C5D}" type="slidenum">
              <a:rPr lang="nl-NL" smtClean="0"/>
              <a:pPr/>
              <a:t>75</a:t>
            </a:fld>
            <a:endParaRPr lang="nl-NL"/>
          </a:p>
        </p:txBody>
      </p:sp>
    </p:spTree>
    <p:extLst>
      <p:ext uri="{BB962C8B-B14F-4D97-AF65-F5344CB8AC3E}">
        <p14:creationId xmlns:p14="http://schemas.microsoft.com/office/powerpoint/2010/main" val="18866413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p:txBody>
          <a:bodyPr/>
          <a:lstStyle/>
          <a:p>
            <a:r>
              <a:rPr lang="en-GB"/>
              <a:t>IC280 L – sector documentation</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837032509"/>
              </p:ext>
            </p:extLst>
          </p:nvPr>
        </p:nvGraphicFramePr>
        <p:xfrm>
          <a:off x="838200" y="1683493"/>
          <a:ext cx="10591800" cy="3393440"/>
        </p:xfrm>
        <a:graphic>
          <a:graphicData uri="http://schemas.openxmlformats.org/drawingml/2006/table">
            <a:tbl>
              <a:tblPr>
                <a:tableStyleId>{5C22544A-7EE6-4342-B048-85BDC9FD1C3A}</a:tableStyleId>
              </a:tblPr>
              <a:tblGrid>
                <a:gridCol w="10591800">
                  <a:extLst>
                    <a:ext uri="{9D8B030D-6E8A-4147-A177-3AD203B41FA5}">
                      <a16:colId xmlns:a16="http://schemas.microsoft.com/office/drawing/2014/main" val="3025026889"/>
                    </a:ext>
                  </a:extLst>
                </a:gridCol>
              </a:tblGrid>
              <a:tr h="370840">
                <a:tc>
                  <a:txBody>
                    <a:bodyPr/>
                    <a:lstStyle/>
                    <a:p>
                      <a:r>
                        <a:rPr lang="en-GB" sz="2000" b="1">
                          <a:solidFill>
                            <a:schemeClr val="accent1"/>
                          </a:solidFill>
                        </a:rPr>
                        <a:t>Issue document</a:t>
                      </a:r>
                    </a:p>
                  </a:txBody>
                  <a:tcPr>
                    <a:solidFill>
                      <a:schemeClr val="accent2"/>
                    </a:solidFill>
                  </a:tcPr>
                </a:tc>
                <a:extLst>
                  <a:ext uri="{0D108BD9-81ED-4DB2-BD59-A6C34878D82A}">
                    <a16:rowId xmlns:a16="http://schemas.microsoft.com/office/drawing/2014/main" val="37790639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N/A</a:t>
                      </a:r>
                    </a:p>
                  </a:txBody>
                  <a:tcPr>
                    <a:solidFill>
                      <a:schemeClr val="bg2"/>
                    </a:solidFill>
                  </a:tcPr>
                </a:tc>
                <a:extLst>
                  <a:ext uri="{0D108BD9-81ED-4DB2-BD59-A6C34878D82A}">
                    <a16:rowId xmlns:a16="http://schemas.microsoft.com/office/drawing/2014/main" val="639579235"/>
                  </a:ext>
                </a:extLst>
              </a:tr>
              <a:tr h="370840">
                <a:tc>
                  <a:txBody>
                    <a:bodyPr/>
                    <a:lstStyle/>
                    <a:p>
                      <a:r>
                        <a:rPr lang="en-GB" sz="2000" b="1">
                          <a:solidFill>
                            <a:schemeClr val="accent1"/>
                          </a:solidFill>
                        </a:rPr>
                        <a:t>Business Requirement Specification (BRS)</a:t>
                      </a:r>
                    </a:p>
                  </a:txBody>
                  <a:tcPr>
                    <a:solidFill>
                      <a:schemeClr val="accent2"/>
                    </a:solidFill>
                  </a:tcPr>
                </a:tc>
                <a:extLst>
                  <a:ext uri="{0D108BD9-81ED-4DB2-BD59-A6C34878D82A}">
                    <a16:rowId xmlns:a16="http://schemas.microsoft.com/office/drawing/2014/main" val="10221769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solidFill>
                            <a:schemeClr val="dk1"/>
                          </a:solidFill>
                          <a:latin typeface="+mn-lt"/>
                          <a:ea typeface="+mn-ea"/>
                          <a:cs typeface="+mn-cs"/>
                        </a:rPr>
                        <a:t>BRS ‘Reconciliation data’ v2.0, 19-01-2024</a:t>
                      </a:r>
                    </a:p>
                  </a:txBody>
                  <a:tcPr>
                    <a:solidFill>
                      <a:schemeClr val="bg2"/>
                    </a:solidFill>
                  </a:tcPr>
                </a:tc>
                <a:extLst>
                  <a:ext uri="{0D108BD9-81ED-4DB2-BD59-A6C34878D82A}">
                    <a16:rowId xmlns:a16="http://schemas.microsoft.com/office/drawing/2014/main" val="41021188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solidFill>
                        </a:rPr>
                        <a:t>Business service (BS)</a:t>
                      </a:r>
                    </a:p>
                  </a:txBody>
                  <a:tcPr>
                    <a:solidFill>
                      <a:schemeClr val="accent2"/>
                    </a:solidFill>
                  </a:tcPr>
                </a:tc>
                <a:extLst>
                  <a:ext uri="{0D108BD9-81ED-4DB2-BD59-A6C34878D82A}">
                    <a16:rowId xmlns:a16="http://schemas.microsoft.com/office/drawing/2014/main" val="1019679030"/>
                  </a:ext>
                </a:extLst>
              </a:tr>
              <a:tr h="370840">
                <a:tc>
                  <a:txBody>
                    <a:bodyPr/>
                    <a:lstStyle/>
                    <a:p>
                      <a:pPr marL="285750" indent="-285750">
                        <a:buFont typeface="Arial" panose="020B0604020202020204" pitchFamily="34" charset="0"/>
                        <a:buChar char="•"/>
                      </a:pPr>
                      <a:r>
                        <a:rPr lang="en-GB" sz="1800" b="1" dirty="0"/>
                        <a:t>Business service ‘Exchange volumes for reconciliation electricity’ v3.0, 19-01-2024 </a:t>
                      </a:r>
                    </a:p>
                    <a:p>
                      <a:pPr marL="465138" lvl="1" indent="-285750" algn="l" defTabSz="914400" rtl="0" eaLnBrk="1" latinLnBrk="0" hangingPunct="1">
                        <a:buFont typeface="Arial" panose="020B0604020202020204" pitchFamily="34" charset="0"/>
                        <a:buChar char="•"/>
                      </a:pPr>
                      <a:r>
                        <a:rPr lang="en-GB" sz="1800" b="0" dirty="0">
                          <a:solidFill>
                            <a:schemeClr val="dk1"/>
                          </a:solidFill>
                          <a:latin typeface="+mn-lt"/>
                          <a:ea typeface="+mn-ea"/>
                          <a:cs typeface="+mn-cs"/>
                        </a:rPr>
                        <a:t>BSCMF0086 - Exchange allocated volumes and determined volumes for reconciliation per individual allocation point*</a:t>
                      </a:r>
                    </a:p>
                    <a:p>
                      <a:pPr marL="285750" indent="-285750">
                        <a:buFont typeface="Arial" panose="020B0604020202020204" pitchFamily="34" charset="0"/>
                        <a:buChar char="•"/>
                      </a:pPr>
                      <a:r>
                        <a:rPr lang="en-GB" sz="1800" b="1" dirty="0">
                          <a:solidFill>
                            <a:schemeClr val="bg1">
                              <a:lumMod val="75000"/>
                            </a:schemeClr>
                          </a:solidFill>
                        </a:rPr>
                        <a:t>Business service ‘Exchange reconciliation results electricity’ v3.0, 19-01-2024</a:t>
                      </a:r>
                    </a:p>
                    <a:p>
                      <a:pPr marL="742950" lvl="1" indent="-285750">
                        <a:buFont typeface="Arial" panose="020B0604020202020204" pitchFamily="34" charset="0"/>
                        <a:buChar char="•"/>
                      </a:pPr>
                      <a:r>
                        <a:rPr lang="en-GB" sz="1800" b="0" dirty="0">
                          <a:solidFill>
                            <a:schemeClr val="bg1">
                              <a:lumMod val="75000"/>
                            </a:schemeClr>
                          </a:solidFill>
                          <a:latin typeface="+mn-lt"/>
                          <a:ea typeface="+mn-ea"/>
                          <a:cs typeface="+mn-cs"/>
                        </a:rPr>
                        <a:t>BSCMF0087 - Exchange reconciliation results for aggregated volumes</a:t>
                      </a:r>
                    </a:p>
                  </a:txBody>
                  <a:tcPr>
                    <a:solidFill>
                      <a:schemeClr val="bg2"/>
                    </a:solidFill>
                  </a:tcPr>
                </a:tc>
                <a:extLst>
                  <a:ext uri="{0D108BD9-81ED-4DB2-BD59-A6C34878D82A}">
                    <a16:rowId xmlns:a16="http://schemas.microsoft.com/office/drawing/2014/main" val="4135361628"/>
                  </a:ext>
                </a:extLst>
              </a:tr>
            </a:tbl>
          </a:graphicData>
        </a:graphic>
      </p:graphicFrame>
      <p:sp>
        <p:nvSpPr>
          <p:cNvPr id="3" name="Tekstvak 2">
            <a:extLst>
              <a:ext uri="{FF2B5EF4-FFF2-40B4-BE49-F238E27FC236}">
                <a16:creationId xmlns:a16="http://schemas.microsoft.com/office/drawing/2014/main" id="{9DE08577-97AD-C706-3809-CACDE657E840}"/>
              </a:ext>
            </a:extLst>
          </p:cNvPr>
          <p:cNvSpPr txBox="1"/>
          <p:nvPr/>
        </p:nvSpPr>
        <p:spPr>
          <a:xfrm>
            <a:off x="7425267" y="5718172"/>
            <a:ext cx="4004733" cy="161583"/>
          </a:xfrm>
          <a:prstGeom prst="rect">
            <a:avLst/>
          </a:prstGeom>
          <a:noFill/>
        </p:spPr>
        <p:txBody>
          <a:bodyPr wrap="square" lIns="0" tIns="0" rIns="0" bIns="0" rtlCol="0">
            <a:spAutoFit/>
          </a:bodyPr>
          <a:lstStyle/>
          <a:p>
            <a:r>
              <a:rPr lang="en-GB" sz="1050"/>
              <a:t>* No XSD, because exchange CSV via GBU/UD</a:t>
            </a:r>
          </a:p>
        </p:txBody>
      </p:sp>
      <p:sp>
        <p:nvSpPr>
          <p:cNvPr id="4" name="Tijdelijke aanduiding voor dianummer 3">
            <a:extLst>
              <a:ext uri="{FF2B5EF4-FFF2-40B4-BE49-F238E27FC236}">
                <a16:creationId xmlns:a16="http://schemas.microsoft.com/office/drawing/2014/main" id="{6DEF0965-90C8-809D-8B1B-D6B196CABF68}"/>
              </a:ext>
            </a:extLst>
          </p:cNvPr>
          <p:cNvSpPr>
            <a:spLocks noGrp="1"/>
          </p:cNvSpPr>
          <p:nvPr>
            <p:ph type="sldNum" sz="quarter" idx="12"/>
          </p:nvPr>
        </p:nvSpPr>
        <p:spPr/>
        <p:txBody>
          <a:bodyPr/>
          <a:lstStyle/>
          <a:p>
            <a:fld id="{6054F54E-B765-BA4C-B13B-E9FB5CE61C5D}" type="slidenum">
              <a:rPr lang="nl-NL" smtClean="0"/>
              <a:pPr/>
              <a:t>76</a:t>
            </a:fld>
            <a:endParaRPr lang="nl-NL"/>
          </a:p>
        </p:txBody>
      </p:sp>
    </p:spTree>
    <p:extLst>
      <p:ext uri="{BB962C8B-B14F-4D97-AF65-F5344CB8AC3E}">
        <p14:creationId xmlns:p14="http://schemas.microsoft.com/office/powerpoint/2010/main" val="34602673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B3441E3-71A8-B25A-3018-F81476E6C6FB}"/>
              </a:ext>
            </a:extLst>
          </p:cNvPr>
          <p:cNvPicPr>
            <a:picLocks noChangeAspect="1"/>
          </p:cNvPicPr>
          <p:nvPr/>
        </p:nvPicPr>
        <p:blipFill>
          <a:blip r:embed="rId3"/>
          <a:srcRect l="32" r="32"/>
          <a:stretch/>
        </p:blipFill>
        <p:spPr>
          <a:xfrm>
            <a:off x="730867" y="1026932"/>
            <a:ext cx="9964027" cy="4804135"/>
          </a:xfrm>
          <a:prstGeom prst="rect">
            <a:avLst/>
          </a:prstGeom>
        </p:spPr>
      </p:pic>
      <p:sp>
        <p:nvSpPr>
          <p:cNvPr id="2" name="Rechthoek 1">
            <a:extLst>
              <a:ext uri="{FF2B5EF4-FFF2-40B4-BE49-F238E27FC236}">
                <a16:creationId xmlns:a16="http://schemas.microsoft.com/office/drawing/2014/main" id="{F8E9C432-E47C-D54F-54F5-88A03B5EC85C}"/>
              </a:ext>
            </a:extLst>
          </p:cNvPr>
          <p:cNvSpPr/>
          <p:nvPr/>
        </p:nvSpPr>
        <p:spPr>
          <a:xfrm>
            <a:off x="7239786" y="1847654"/>
            <a:ext cx="3091991" cy="584461"/>
          </a:xfrm>
          <a:prstGeom prst="rect">
            <a:avLst/>
          </a:prstGeom>
          <a:noFill/>
          <a:ln w="889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ballon: rechthoek 2">
            <a:extLst>
              <a:ext uri="{FF2B5EF4-FFF2-40B4-BE49-F238E27FC236}">
                <a16:creationId xmlns:a16="http://schemas.microsoft.com/office/drawing/2014/main" id="{19697815-5867-0D40-F97B-7E0AEF43E252}"/>
              </a:ext>
            </a:extLst>
          </p:cNvPr>
          <p:cNvSpPr/>
          <p:nvPr/>
        </p:nvSpPr>
        <p:spPr>
          <a:xfrm>
            <a:off x="5486400" y="1007489"/>
            <a:ext cx="1497233" cy="476744"/>
          </a:xfrm>
          <a:prstGeom prst="wedgeRectCallout">
            <a:avLst>
              <a:gd name="adj1" fmla="val 66435"/>
              <a:gd name="adj2" fmla="val 171533"/>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rPr>
              <a:t>Electricity and gas</a:t>
            </a:r>
          </a:p>
        </p:txBody>
      </p:sp>
      <p:sp>
        <p:nvSpPr>
          <p:cNvPr id="4" name="Tijdelijke aanduiding voor dianummer 3">
            <a:extLst>
              <a:ext uri="{FF2B5EF4-FFF2-40B4-BE49-F238E27FC236}">
                <a16:creationId xmlns:a16="http://schemas.microsoft.com/office/drawing/2014/main" id="{0010304E-8FA3-5142-64D6-837ACA584A3C}"/>
              </a:ext>
            </a:extLst>
          </p:cNvPr>
          <p:cNvSpPr>
            <a:spLocks noGrp="1"/>
          </p:cNvSpPr>
          <p:nvPr>
            <p:ph type="sldNum" sz="quarter" idx="12"/>
          </p:nvPr>
        </p:nvSpPr>
        <p:spPr/>
        <p:txBody>
          <a:bodyPr/>
          <a:lstStyle/>
          <a:p>
            <a:fld id="{6054F54E-B765-BA4C-B13B-E9FB5CE61C5D}" type="slidenum">
              <a:rPr lang="nl-NL" smtClean="0"/>
              <a:pPr/>
              <a:t>77</a:t>
            </a:fld>
            <a:endParaRPr lang="nl-NL"/>
          </a:p>
        </p:txBody>
      </p:sp>
      <p:sp>
        <p:nvSpPr>
          <p:cNvPr id="5" name="Прямокутник 4">
            <a:extLst>
              <a:ext uri="{FF2B5EF4-FFF2-40B4-BE49-F238E27FC236}">
                <a16:creationId xmlns:a16="http://schemas.microsoft.com/office/drawing/2014/main" id="{EB9300BE-C588-6BEA-6B80-233E483B307F}"/>
              </a:ext>
            </a:extLst>
          </p:cNvPr>
          <p:cNvSpPr/>
          <p:nvPr/>
        </p:nvSpPr>
        <p:spPr>
          <a:xfrm>
            <a:off x="1184148" y="1465892"/>
            <a:ext cx="822341" cy="369332"/>
          </a:xfrm>
          <a:prstGeom prst="rect">
            <a:avLst/>
          </a:prstGeom>
        </p:spPr>
        <p:txBody>
          <a:bodyPr wrap="none" lIns="0" tIns="0" rIns="0" bIns="0">
            <a:spAutoFit/>
          </a:bodyPr>
          <a:lstStyle/>
          <a:p>
            <a:r>
              <a:rPr lang="en-GB" sz="2400" b="1">
                <a:latin typeface="Arial"/>
              </a:rPr>
              <a:t>IC252</a:t>
            </a:r>
          </a:p>
        </p:txBody>
      </p:sp>
      <p:sp>
        <p:nvSpPr>
          <p:cNvPr id="6" name="Прямокутник 5">
            <a:extLst>
              <a:ext uri="{FF2B5EF4-FFF2-40B4-BE49-F238E27FC236}">
                <a16:creationId xmlns:a16="http://schemas.microsoft.com/office/drawing/2014/main" id="{518A17C6-233E-9262-EFFD-141B51C56420}"/>
              </a:ext>
            </a:extLst>
          </p:cNvPr>
          <p:cNvSpPr/>
          <p:nvPr/>
        </p:nvSpPr>
        <p:spPr>
          <a:xfrm>
            <a:off x="1202005" y="1900809"/>
            <a:ext cx="5420105" cy="1360170"/>
          </a:xfrm>
          <a:prstGeom prst="rect">
            <a:avLst/>
          </a:prstGeom>
        </p:spPr>
        <p:txBody>
          <a:bodyPr lIns="0" tIns="0" rIns="0" bIns="0">
            <a:noAutofit/>
          </a:bodyPr>
          <a:lstStyle/>
          <a:p>
            <a:r>
              <a:rPr lang="en-GB" sz="4600" b="1" dirty="0">
                <a:latin typeface="Arial"/>
              </a:rPr>
              <a:t>Settlement process measurement errors GV</a:t>
            </a:r>
          </a:p>
        </p:txBody>
      </p:sp>
      <p:graphicFrame>
        <p:nvGraphicFramePr>
          <p:cNvPr id="8" name="Таблиця 7">
            <a:extLst>
              <a:ext uri="{FF2B5EF4-FFF2-40B4-BE49-F238E27FC236}">
                <a16:creationId xmlns:a16="http://schemas.microsoft.com/office/drawing/2014/main" id="{F1890178-50F2-F611-7DF4-B38E406020BE}"/>
              </a:ext>
            </a:extLst>
          </p:cNvPr>
          <p:cNvGraphicFramePr>
            <a:graphicFrameLocks noGrp="1"/>
          </p:cNvGraphicFramePr>
          <p:nvPr>
            <p:extLst>
              <p:ext uri="{D42A27DB-BD31-4B8C-83A1-F6EECF244321}">
                <p14:modId xmlns:p14="http://schemas.microsoft.com/office/powerpoint/2010/main" val="2158618067"/>
              </p:ext>
            </p:extLst>
          </p:nvPr>
        </p:nvGraphicFramePr>
        <p:xfrm>
          <a:off x="1202006" y="4279588"/>
          <a:ext cx="5420106" cy="720090"/>
        </p:xfrm>
        <a:graphic>
          <a:graphicData uri="http://schemas.openxmlformats.org/drawingml/2006/table">
            <a:tbl>
              <a:tblPr/>
              <a:tblGrid>
                <a:gridCol w="1037844">
                  <a:extLst>
                    <a:ext uri="{9D8B030D-6E8A-4147-A177-3AD203B41FA5}">
                      <a16:colId xmlns:a16="http://schemas.microsoft.com/office/drawing/2014/main" val="20000"/>
                    </a:ext>
                  </a:extLst>
                </a:gridCol>
                <a:gridCol w="2235708">
                  <a:extLst>
                    <a:ext uri="{9D8B030D-6E8A-4147-A177-3AD203B41FA5}">
                      <a16:colId xmlns:a16="http://schemas.microsoft.com/office/drawing/2014/main" val="20001"/>
                    </a:ext>
                  </a:extLst>
                </a:gridCol>
                <a:gridCol w="1042416">
                  <a:extLst>
                    <a:ext uri="{9D8B030D-6E8A-4147-A177-3AD203B41FA5}">
                      <a16:colId xmlns:a16="http://schemas.microsoft.com/office/drawing/2014/main" val="20002"/>
                    </a:ext>
                  </a:extLst>
                </a:gridCol>
                <a:gridCol w="1104138">
                  <a:extLst>
                    <a:ext uri="{9D8B030D-6E8A-4147-A177-3AD203B41FA5}">
                      <a16:colId xmlns:a16="http://schemas.microsoft.com/office/drawing/2014/main" val="20003"/>
                    </a:ext>
                  </a:extLst>
                </a:gridCol>
              </a:tblGrid>
              <a:tr h="16916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b="1">
                          <a:latin typeface="Arial" panose="020B0604020202020204" pitchFamily="34" charset="0"/>
                          <a:cs typeface="Arial" panose="020B0604020202020204" pitchFamily="34" charset="0"/>
                        </a:rPr>
                        <a:t>Number</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a:latin typeface="Arial" panose="020B0604020202020204" pitchFamily="34" charset="0"/>
                          <a:cs typeface="Arial" panose="020B0604020202020204" pitchFamily="34" charset="0"/>
                        </a:rPr>
                        <a:t>IC252</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b="1">
                          <a:latin typeface="Arial" panose="020B0604020202020204" pitchFamily="34" charset="0"/>
                          <a:cs typeface="Arial" panose="020B0604020202020204" pitchFamily="34" charset="0"/>
                        </a:rPr>
                        <a:t>Author(s)</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a:latin typeface="Arial" panose="020B0604020202020204" pitchFamily="34" charset="0"/>
                          <a:cs typeface="Arial" panose="020B0604020202020204" pitchFamily="34" charset="0"/>
                        </a:rPr>
                        <a:t>Emiel Zandvliet</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7602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b="1">
                          <a:latin typeface="Arial" panose="020B0604020202020204" pitchFamily="34" charset="0"/>
                          <a:cs typeface="Arial" panose="020B0604020202020204" pitchFamily="34" charset="0"/>
                        </a:rPr>
                        <a:t>Date</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a:latin typeface="Arial" panose="020B0604020202020204" pitchFamily="34" charset="0"/>
                          <a:cs typeface="Arial" panose="020B0604020202020204" pitchFamily="34" charset="0"/>
                        </a:rPr>
                        <a:t>13-01-2023</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1000">
                        <a:latin typeface="Arial" panose="020B0604020202020204" pitchFamily="34" charset="0"/>
                        <a:cs typeface="Arial" panose="020B0604020202020204" pitchFamily="34"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a:latin typeface="Arial" panose="020B0604020202020204" pitchFamily="34" charset="0"/>
                          <a:cs typeface="Arial" panose="020B0604020202020204" pitchFamily="34" charset="0"/>
                        </a:rPr>
                        <a:t>Joost Neuteboom</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8516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b="1">
                          <a:latin typeface="Arial" panose="020B0604020202020204" pitchFamily="34" charset="0"/>
                          <a:cs typeface="Arial" panose="020B0604020202020204" pitchFamily="34" charset="0"/>
                        </a:rPr>
                        <a:t>Version</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a:solidFill>
                            <a:srgbClr val="232323"/>
                          </a:solidFill>
                          <a:latin typeface="Arial" panose="020B0604020202020204" pitchFamily="34" charset="0"/>
                          <a:cs typeface="Arial" panose="020B0604020202020204" pitchFamily="34" charset="0"/>
                        </a:rPr>
                        <a:t>2.0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1000">
                        <a:latin typeface="Arial" panose="020B0604020202020204" pitchFamily="34" charset="0"/>
                        <a:cs typeface="Arial" panose="020B0604020202020204" pitchFamily="34"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1000">
                        <a:latin typeface="Arial" panose="020B0604020202020204" pitchFamily="34" charset="0"/>
                        <a:cs typeface="Arial" panose="020B0604020202020204" pitchFamily="34"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897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b="1">
                          <a:latin typeface="Arial" panose="020B0604020202020204" pitchFamily="34" charset="0"/>
                          <a:cs typeface="Arial" panose="020B0604020202020204" pitchFamily="34" charset="0"/>
                        </a:rPr>
                        <a:t>Status</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1000">
                          <a:latin typeface="Arial" panose="020B0604020202020204" pitchFamily="34" charset="0"/>
                          <a:cs typeface="Arial" panose="020B0604020202020204" pitchFamily="34" charset="0"/>
                        </a:rPr>
                        <a:t>Approved by SSG</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1000">
                        <a:latin typeface="Arial" panose="020B0604020202020204" pitchFamily="34" charset="0"/>
                        <a:cs typeface="Arial" panose="020B0604020202020204" pitchFamily="34"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1000" dirty="0">
                        <a:latin typeface="Arial" panose="020B0604020202020204" pitchFamily="34" charset="0"/>
                        <a:cs typeface="Arial" panose="020B0604020202020204" pitchFamily="34"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9" name="Таблиця 8">
            <a:extLst>
              <a:ext uri="{FF2B5EF4-FFF2-40B4-BE49-F238E27FC236}">
                <a16:creationId xmlns:a16="http://schemas.microsoft.com/office/drawing/2014/main" id="{21096D0E-A193-034D-3E09-4B2056A494AB}"/>
              </a:ext>
            </a:extLst>
          </p:cNvPr>
          <p:cNvGraphicFramePr>
            <a:graphicFrameLocks noGrp="1"/>
          </p:cNvGraphicFramePr>
          <p:nvPr>
            <p:extLst>
              <p:ext uri="{D42A27DB-BD31-4B8C-83A1-F6EECF244321}">
                <p14:modId xmlns:p14="http://schemas.microsoft.com/office/powerpoint/2010/main" val="1413857316"/>
              </p:ext>
            </p:extLst>
          </p:nvPr>
        </p:nvGraphicFramePr>
        <p:xfrm>
          <a:off x="7405197" y="1187496"/>
          <a:ext cx="2793492" cy="4148328"/>
        </p:xfrm>
        <a:graphic>
          <a:graphicData uri="http://schemas.openxmlformats.org/drawingml/2006/table">
            <a:tbl>
              <a:tblPr/>
              <a:tblGrid>
                <a:gridCol w="1218438">
                  <a:extLst>
                    <a:ext uri="{9D8B030D-6E8A-4147-A177-3AD203B41FA5}">
                      <a16:colId xmlns:a16="http://schemas.microsoft.com/office/drawing/2014/main" val="20000"/>
                    </a:ext>
                  </a:extLst>
                </a:gridCol>
                <a:gridCol w="1575054">
                  <a:extLst>
                    <a:ext uri="{9D8B030D-6E8A-4147-A177-3AD203B41FA5}">
                      <a16:colId xmlns:a16="http://schemas.microsoft.com/office/drawing/2014/main" val="20001"/>
                    </a:ext>
                  </a:extLst>
                </a:gridCol>
              </a:tblGrid>
              <a:tr h="24247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l" rtl="0"/>
                      <a:endParaRPr sz="1200" b="1" dirty="0">
                        <a:latin typeface="Arial" panose="020B0604020202020204" pitchFamily="34" charset="0"/>
                        <a:cs typeface="Arial" panose="020B0604020202020204" pitchFamily="34" charset="0"/>
                      </a:endParaRPr>
                    </a:p>
                  </a:txBody>
                  <a:tcPr marL="0" marR="0" marT="0" marB="0" anchor="ctr">
                    <a:lnL w="12700" cmpd="sng">
                      <a:solidFill>
                        <a:prstClr val="black"/>
                      </a:solidFill>
                      <a:prstDash val="solid"/>
                    </a:lnL>
                    <a:lnR w="12700" cap="flat" cmpd="sng" algn="ctr">
                      <a:noFill/>
                      <a:prstDash val="solid"/>
                      <a:round/>
                      <a:headEnd type="none" w="med" len="med"/>
                      <a:tailEnd type="none" w="med" len="me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ECB1E"/>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spcBef>
                          <a:spcPts val="0"/>
                        </a:spcBef>
                      </a:pPr>
                      <a:r>
                        <a:rPr lang="en-GB" sz="800" b="1">
                          <a:latin typeface="Arial" panose="020B0604020202020204" pitchFamily="34" charset="0"/>
                          <a:cs typeface="Arial" panose="020B0604020202020204" pitchFamily="34" charset="0"/>
                        </a:rPr>
                        <a:t>Does the issue have impact on..?</a:t>
                      </a:r>
                    </a:p>
                  </a:txBody>
                  <a:tcPr marL="0" marR="72000" marT="0" marB="0" anchor="ctr">
                    <a:lnL w="12700" cap="flat" cmpd="sng" algn="ctr">
                      <a:noFill/>
                      <a:prstDash val="solid"/>
                      <a:round/>
                      <a:headEnd type="none" w="med" len="med"/>
                      <a:tailEnd type="none" w="med" len="me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ECB1E"/>
                    </a:solidFill>
                  </a:tcPr>
                </a:tc>
                <a:extLst>
                  <a:ext uri="{0D108BD9-81ED-4DB2-BD59-A6C34878D82A}">
                    <a16:rowId xmlns:a16="http://schemas.microsoft.com/office/drawing/2014/main" val="10000"/>
                  </a:ext>
                </a:extLst>
              </a:tr>
              <a:tr h="23088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Large consumers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031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r>
                        <a:rPr lang="en-GB" sz="800" b="1" noProof="0">
                          <a:latin typeface="Arial" panose="020B0604020202020204" pitchFamily="34" charset="0"/>
                          <a:cs typeface="Arial" panose="020B0604020202020204" pitchFamily="34" charset="0"/>
                        </a:rPr>
                        <a:t>Small consumers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r>
                        <a:rPr lang="en-GB" sz="800" b="1" noProof="0">
                          <a:latin typeface="Arial" panose="020B0604020202020204" pitchFamily="34" charset="0"/>
                          <a:cs typeface="Arial" panose="020B0604020202020204" pitchFamily="34" charset="0"/>
                        </a:rPr>
                        <a:t>No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974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Electricity</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6060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Gas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0802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r>
                        <a:rPr lang="en-GB" sz="800" b="1">
                          <a:latin typeface="Arial" panose="020B0604020202020204" pitchFamily="34" charset="0"/>
                          <a:cs typeface="Arial" panose="020B0604020202020204" pitchFamily="34" charset="0"/>
                        </a:rPr>
                        <a:t>DSO/CDSO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r>
                        <a:rPr lang="en-GB" sz="800" b="1">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088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TSO-E</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SUP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317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MRP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BRP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317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Codes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i="1">
                          <a:latin typeface="Arial" panose="020B0604020202020204" pitchFamily="34" charset="0"/>
                          <a:cs typeface="Arial" panose="020B0604020202020204" pitchFamily="34" charset="0"/>
                        </a:rPr>
                        <a:t>Information code</a:t>
                      </a:r>
                    </a:p>
                  </a:txBody>
                  <a:tcPr marL="0" marR="0"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Messages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286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Chain processes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4231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Privacy</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Yes</a:t>
                      </a:r>
                    </a:p>
                  </a:txBody>
                  <a:tcPr marL="0" marR="0"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21742">
                <a:tc rowSpan="2"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r">
                        <a:lnSpc>
                          <a:spcPts val="1476"/>
                        </a:lnSpc>
                      </a:pPr>
                      <a:r>
                        <a:rPr lang="en-GB" sz="800" b="1">
                          <a:latin typeface="Arial" panose="020B0604020202020204" pitchFamily="34" charset="0"/>
                          <a:cs typeface="Arial" panose="020B0604020202020204" pitchFamily="34" charset="0"/>
                        </a:rPr>
                        <a:t>Is the issue release dependent/independent and what is the entry date of the issue?</a:t>
                      </a:r>
                    </a:p>
                  </a:txBody>
                  <a:tcPr marL="0" marR="7200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ECB1E"/>
                    </a:solidFill>
                  </a:tcPr>
                </a:tc>
                <a:tc rowSpan="2" hMerge="1">
                  <a:txBody>
                    <a:bodyPr/>
                    <a:lstStyle/>
                    <a:p>
                      <a:endParaRPr sz="1100"/>
                    </a:p>
                  </a:txBody>
                  <a:tcPr marL="0" marR="0" marT="0" marB="0"/>
                </a:tc>
                <a:extLst>
                  <a:ext uri="{0D108BD9-81ED-4DB2-BD59-A6C34878D82A}">
                    <a16:rowId xmlns:a16="http://schemas.microsoft.com/office/drawing/2014/main" val="10014"/>
                  </a:ext>
                </a:extLst>
              </a:tr>
              <a:tr h="162306">
                <a:tc gridSpan="2" vMerge="1">
                  <a:txBody>
                    <a:bodyPr/>
                    <a:lstStyle/>
                    <a:p>
                      <a:endParaRPr sz="800"/>
                    </a:p>
                  </a:txBody>
                  <a:tcPr marL="0" marR="0" marT="0" marB="0"/>
                </a:tc>
                <a:tc hMerge="1" vMerge="1">
                  <a:txBody>
                    <a:bodyPr/>
                    <a:lstStyle/>
                    <a:p>
                      <a:endParaRPr sz="800"/>
                    </a:p>
                  </a:txBody>
                  <a:tcPr marL="0" marR="0" marT="0" marB="0"/>
                </a:tc>
                <a:extLst>
                  <a:ext uri="{0D108BD9-81ED-4DB2-BD59-A6C34878D82A}">
                    <a16:rowId xmlns:a16="http://schemas.microsoft.com/office/drawing/2014/main" val="10015"/>
                  </a:ext>
                </a:extLst>
              </a:tr>
              <a:tr h="2286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Release dependent</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solidFill>
                            <a:srgbClr val="232323"/>
                          </a:solidFill>
                          <a:latin typeface="Arial" panose="020B0604020202020204" pitchFamily="34" charset="0"/>
                          <a:cs typeface="Arial" panose="020B0604020202020204" pitchFamily="34" charset="0"/>
                        </a:rPr>
                        <a:t>Yes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3088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Release independent</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No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40012603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p:txBody>
          <a:bodyPr/>
          <a:lstStyle/>
          <a:p>
            <a:r>
              <a:rPr lang="en-GB" sz="4400"/>
              <a:t>IC252 Settlement process measurement errors GV – overview</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122182324"/>
              </p:ext>
            </p:extLst>
          </p:nvPr>
        </p:nvGraphicFramePr>
        <p:xfrm>
          <a:off x="838200" y="1683493"/>
          <a:ext cx="10591800" cy="3403600"/>
        </p:xfrm>
        <a:graphic>
          <a:graphicData uri="http://schemas.openxmlformats.org/drawingml/2006/table">
            <a:tbl>
              <a:tblPr>
                <a:tableStyleId>{5C22544A-7EE6-4342-B048-85BDC9FD1C3A}</a:tableStyleId>
              </a:tblPr>
              <a:tblGrid>
                <a:gridCol w="2439168">
                  <a:extLst>
                    <a:ext uri="{9D8B030D-6E8A-4147-A177-3AD203B41FA5}">
                      <a16:colId xmlns:a16="http://schemas.microsoft.com/office/drawing/2014/main" val="3025026889"/>
                    </a:ext>
                  </a:extLst>
                </a:gridCol>
                <a:gridCol w="8152632">
                  <a:extLst>
                    <a:ext uri="{9D8B030D-6E8A-4147-A177-3AD203B41FA5}">
                      <a16:colId xmlns:a16="http://schemas.microsoft.com/office/drawing/2014/main" val="2802637333"/>
                    </a:ext>
                  </a:extLst>
                </a:gridCol>
              </a:tblGrid>
              <a:tr h="370840">
                <a:tc>
                  <a:txBody>
                    <a:bodyPr/>
                    <a:lstStyle/>
                    <a:p>
                      <a:r>
                        <a:rPr lang="en-GB" b="1" dirty="0">
                          <a:solidFill>
                            <a:schemeClr val="accent1"/>
                          </a:solidFill>
                        </a:rPr>
                        <a:t>Metering data</a:t>
                      </a:r>
                    </a:p>
                  </a:txBody>
                  <a:tcPr>
                    <a:solidFill>
                      <a:schemeClr val="accent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Monthly volumes or annual volumes (following measurement error) after reconciliation</a:t>
                      </a:r>
                    </a:p>
                  </a:txBody>
                  <a:tcPr/>
                </a:tc>
                <a:extLst>
                  <a:ext uri="{0D108BD9-81ED-4DB2-BD59-A6C34878D82A}">
                    <a16:rowId xmlns:a16="http://schemas.microsoft.com/office/drawing/2014/main" val="3779063963"/>
                  </a:ext>
                </a:extLst>
              </a:tr>
              <a:tr h="370840">
                <a:tc>
                  <a:txBody>
                    <a:bodyPr/>
                    <a:lstStyle/>
                    <a:p>
                      <a:r>
                        <a:rPr lang="en-GB" b="1">
                          <a:solidFill>
                            <a:schemeClr val="accent1"/>
                          </a:solidFill>
                        </a:rPr>
                        <a:t>Period</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Settlement per calendar month (month M)</a:t>
                      </a:r>
                    </a:p>
                  </a:txBody>
                  <a:tcPr/>
                </a:tc>
                <a:extLst>
                  <a:ext uri="{0D108BD9-81ED-4DB2-BD59-A6C34878D82A}">
                    <a16:rowId xmlns:a16="http://schemas.microsoft.com/office/drawing/2014/main" val="1022176911"/>
                  </a:ext>
                </a:extLst>
              </a:tr>
              <a:tr h="370840">
                <a:tc>
                  <a:txBody>
                    <a:bodyPr/>
                    <a:lstStyle/>
                    <a:p>
                      <a:r>
                        <a:rPr lang="en-GB" b="1">
                          <a:solidFill>
                            <a:schemeClr val="accent1"/>
                          </a:solidFill>
                        </a:rPr>
                        <a:t>Frequency</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Monthly</a:t>
                      </a:r>
                    </a:p>
                  </a:txBody>
                  <a:tcPr/>
                </a:tc>
                <a:extLst>
                  <a:ext uri="{0D108BD9-81ED-4DB2-BD59-A6C34878D82A}">
                    <a16:rowId xmlns:a16="http://schemas.microsoft.com/office/drawing/2014/main" val="4135361628"/>
                  </a:ext>
                </a:extLst>
              </a:tr>
              <a:tr h="370840">
                <a:tc>
                  <a:txBody>
                    <a:bodyPr/>
                    <a:lstStyle/>
                    <a:p>
                      <a:r>
                        <a:rPr lang="en-GB" b="1">
                          <a:solidFill>
                            <a:schemeClr val="accent1"/>
                          </a:solidFill>
                        </a:rPr>
                        <a:t>To be settled volumes</a:t>
                      </a:r>
                    </a:p>
                  </a:txBody>
                  <a:tcPr>
                    <a:solidFill>
                      <a:schemeClr val="accent2"/>
                    </a:solidFill>
                  </a:tcPr>
                </a:tc>
                <a:tc>
                  <a:txBody>
                    <a:bodyPr/>
                    <a:lstStyle/>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Difference with last notification with measurement data</a:t>
                      </a:r>
                    </a:p>
                    <a:p>
                      <a:pPr marL="285750" lvl="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After reconciliation</a:t>
                      </a:r>
                    </a:p>
                  </a:txBody>
                  <a:tcPr/>
                </a:tc>
                <a:extLst>
                  <a:ext uri="{0D108BD9-81ED-4DB2-BD59-A6C34878D82A}">
                    <a16:rowId xmlns:a16="http://schemas.microsoft.com/office/drawing/2014/main" val="1243795508"/>
                  </a:ext>
                </a:extLst>
              </a:tr>
              <a:tr h="370840">
                <a:tc>
                  <a:txBody>
                    <a:bodyPr/>
                    <a:lstStyle/>
                    <a:p>
                      <a:r>
                        <a:rPr lang="en-GB" b="1">
                          <a:solidFill>
                            <a:schemeClr val="accent1"/>
                          </a:solidFill>
                        </a:rPr>
                        <a:t>Responsibilities</a:t>
                      </a:r>
                    </a:p>
                  </a:txBody>
                  <a:tcPr>
                    <a:solidFill>
                      <a:schemeClr val="accent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SO: supply monthly volumes/annual volumes and volume differences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SO: calculation volume differences</a:t>
                      </a:r>
                    </a:p>
                  </a:txBody>
                  <a:tcPr/>
                </a:tc>
                <a:extLst>
                  <a:ext uri="{0D108BD9-81ED-4DB2-BD59-A6C34878D82A}">
                    <a16:rowId xmlns:a16="http://schemas.microsoft.com/office/drawing/2014/main" val="194478136"/>
                  </a:ext>
                </a:extLst>
              </a:tr>
              <a:tr h="370840">
                <a:tc>
                  <a:txBody>
                    <a:bodyPr/>
                    <a:lstStyle/>
                    <a:p>
                      <a:r>
                        <a:rPr lang="en-GB" b="1">
                          <a:solidFill>
                            <a:schemeClr val="accent1"/>
                          </a:solidFill>
                        </a:rPr>
                        <a:t>Prices</a:t>
                      </a:r>
                    </a:p>
                  </a:txBody>
                  <a:tcPr>
                    <a:solidFill>
                      <a:schemeClr val="accent2"/>
                    </a:solidFill>
                  </a:tcPr>
                </a:tc>
                <a:tc>
                  <a:txBody>
                    <a:bodyPr/>
                    <a:lstStyle/>
                    <a:p>
                      <a:pPr marL="28575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Month prices</a:t>
                      </a:r>
                    </a:p>
                  </a:txBody>
                  <a:tcPr/>
                </a:tc>
                <a:extLst>
                  <a:ext uri="{0D108BD9-81ED-4DB2-BD59-A6C34878D82A}">
                    <a16:rowId xmlns:a16="http://schemas.microsoft.com/office/drawing/2014/main" val="3490317680"/>
                  </a:ext>
                </a:extLst>
              </a:tr>
              <a:tr h="370840">
                <a:tc>
                  <a:txBody>
                    <a:bodyPr/>
                    <a:lstStyle/>
                    <a:p>
                      <a:r>
                        <a:rPr lang="en-GB" b="1">
                          <a:solidFill>
                            <a:schemeClr val="accent1"/>
                          </a:solidFill>
                        </a:rPr>
                        <a:t>Settlement</a:t>
                      </a:r>
                    </a:p>
                  </a:txBody>
                  <a:tcPr>
                    <a:solidFill>
                      <a:schemeClr val="accent2"/>
                    </a:solidFill>
                  </a:tcPr>
                </a:tc>
                <a:tc>
                  <a:txBody>
                    <a:bodyPr/>
                    <a:lstStyle/>
                    <a:p>
                      <a:pPr marL="285750" indent="-285750" algn="l" defTabSz="914400" rtl="0" eaLnBrk="1" latinLnBrk="0" hangingPunct="1">
                        <a:buFont typeface="Arial" panose="020B0604020202020204" pitchFamily="34" charset="0"/>
                        <a:buChar char="•"/>
                      </a:pPr>
                      <a:r>
                        <a:rPr lang="en-GB" sz="1800">
                          <a:solidFill>
                            <a:schemeClr val="dk1"/>
                          </a:solidFill>
                          <a:latin typeface="+mn-lt"/>
                          <a:ea typeface="+mn-ea"/>
                          <a:cs typeface="+mn-cs"/>
                        </a:rPr>
                        <a:t>Between SO and the SUP</a:t>
                      </a:r>
                    </a:p>
                  </a:txBody>
                  <a:tcPr/>
                </a:tc>
                <a:extLst>
                  <a:ext uri="{0D108BD9-81ED-4DB2-BD59-A6C34878D82A}">
                    <a16:rowId xmlns:a16="http://schemas.microsoft.com/office/drawing/2014/main" val="2012607291"/>
                  </a:ext>
                </a:extLst>
              </a:tr>
            </a:tbl>
          </a:graphicData>
        </a:graphic>
      </p:graphicFrame>
      <p:sp>
        <p:nvSpPr>
          <p:cNvPr id="3" name="Tekstballon: rechthoek 2">
            <a:extLst>
              <a:ext uri="{FF2B5EF4-FFF2-40B4-BE49-F238E27FC236}">
                <a16:creationId xmlns:a16="http://schemas.microsoft.com/office/drawing/2014/main" id="{43B5399B-E240-392B-DAB4-1BFCA18BA6CD}"/>
              </a:ext>
            </a:extLst>
          </p:cNvPr>
          <p:cNvSpPr/>
          <p:nvPr/>
        </p:nvSpPr>
        <p:spPr>
          <a:xfrm>
            <a:off x="6134100" y="5087093"/>
            <a:ext cx="1497233" cy="476744"/>
          </a:xfrm>
          <a:prstGeom prst="wedgeRectCallout">
            <a:avLst>
              <a:gd name="adj1" fmla="val -65155"/>
              <a:gd name="adj2" fmla="val -140885"/>
            </a:avLst>
          </a:prstGeom>
          <a:solidFill>
            <a:schemeClr val="accent3">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No role for BRP and </a:t>
            </a:r>
            <a:r>
              <a:rPr lang="en-GB" sz="1200" b="1" dirty="0" err="1">
                <a:solidFill>
                  <a:schemeClr val="tx1"/>
                </a:solidFill>
              </a:rPr>
              <a:t>TenneT</a:t>
            </a:r>
            <a:endParaRPr lang="en-GB" sz="1200" b="1" dirty="0">
              <a:solidFill>
                <a:schemeClr val="tx1"/>
              </a:solidFill>
            </a:endParaRPr>
          </a:p>
        </p:txBody>
      </p:sp>
      <p:sp>
        <p:nvSpPr>
          <p:cNvPr id="4" name="Tijdelijke aanduiding voor dianummer 3">
            <a:extLst>
              <a:ext uri="{FF2B5EF4-FFF2-40B4-BE49-F238E27FC236}">
                <a16:creationId xmlns:a16="http://schemas.microsoft.com/office/drawing/2014/main" id="{2601D1EE-CDD9-8F90-A081-D97FD765D4A1}"/>
              </a:ext>
            </a:extLst>
          </p:cNvPr>
          <p:cNvSpPr>
            <a:spLocks noGrp="1"/>
          </p:cNvSpPr>
          <p:nvPr>
            <p:ph type="sldNum" sz="quarter" idx="12"/>
          </p:nvPr>
        </p:nvSpPr>
        <p:spPr/>
        <p:txBody>
          <a:bodyPr/>
          <a:lstStyle/>
          <a:p>
            <a:fld id="{6054F54E-B765-BA4C-B13B-E9FB5CE61C5D}" type="slidenum">
              <a:rPr lang="nl-NL" smtClean="0"/>
              <a:pPr/>
              <a:t>78</a:t>
            </a:fld>
            <a:endParaRPr lang="nl-NL"/>
          </a:p>
        </p:txBody>
      </p:sp>
    </p:spTree>
    <p:extLst>
      <p:ext uri="{BB962C8B-B14F-4D97-AF65-F5344CB8AC3E}">
        <p14:creationId xmlns:p14="http://schemas.microsoft.com/office/powerpoint/2010/main" val="8369160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E8731A-10A8-EB11-0885-6C32DAF48D48}"/>
              </a:ext>
            </a:extLst>
          </p:cNvPr>
          <p:cNvSpPr>
            <a:spLocks noGrp="1"/>
          </p:cNvSpPr>
          <p:nvPr>
            <p:ph type="title"/>
          </p:nvPr>
        </p:nvSpPr>
        <p:spPr>
          <a:xfrm>
            <a:off x="838199" y="365125"/>
            <a:ext cx="11058427" cy="1325563"/>
          </a:xfrm>
        </p:spPr>
        <p:txBody>
          <a:bodyPr>
            <a:normAutofit fontScale="90000"/>
          </a:bodyPr>
          <a:lstStyle/>
          <a:p>
            <a:r>
              <a:rPr lang="en-GB" dirty="0"/>
              <a:t>IC252 Settlement process measurement errors GV – process flow</a:t>
            </a:r>
            <a:br>
              <a:rPr lang="en-GB" dirty="0"/>
            </a:br>
            <a:endParaRPr lang="en-GB" dirty="0"/>
          </a:p>
        </p:txBody>
      </p:sp>
      <p:sp>
        <p:nvSpPr>
          <p:cNvPr id="5" name="Rechthoek 4">
            <a:extLst>
              <a:ext uri="{FF2B5EF4-FFF2-40B4-BE49-F238E27FC236}">
                <a16:creationId xmlns:a16="http://schemas.microsoft.com/office/drawing/2014/main" id="{52CE7F22-2001-1790-0F48-FD33D3C55F11}"/>
              </a:ext>
            </a:extLst>
          </p:cNvPr>
          <p:cNvSpPr/>
          <p:nvPr/>
        </p:nvSpPr>
        <p:spPr>
          <a:xfrm>
            <a:off x="659875" y="1449363"/>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SO</a:t>
            </a:r>
          </a:p>
        </p:txBody>
      </p:sp>
      <p:sp>
        <p:nvSpPr>
          <p:cNvPr id="6" name="Rechthoek 5">
            <a:extLst>
              <a:ext uri="{FF2B5EF4-FFF2-40B4-BE49-F238E27FC236}">
                <a16:creationId xmlns:a16="http://schemas.microsoft.com/office/drawing/2014/main" id="{6B0C9269-2E12-E0A7-0AB4-0B2E10EFB726}"/>
              </a:ext>
            </a:extLst>
          </p:cNvPr>
          <p:cNvSpPr/>
          <p:nvPr/>
        </p:nvSpPr>
        <p:spPr>
          <a:xfrm>
            <a:off x="1206632" y="1437585"/>
            <a:ext cx="180052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Determine settlements </a:t>
            </a:r>
            <a:br>
              <a:rPr lang="en-GB" dirty="0">
                <a:solidFill>
                  <a:schemeClr val="tx1"/>
                </a:solidFill>
              </a:rPr>
            </a:br>
            <a:r>
              <a:rPr lang="en-GB" sz="1200" dirty="0">
                <a:solidFill>
                  <a:schemeClr val="tx1"/>
                </a:solidFill>
              </a:rPr>
              <a:t>per allocation point</a:t>
            </a:r>
            <a:endParaRPr lang="en-GB" dirty="0">
              <a:solidFill>
                <a:schemeClr val="tx1"/>
              </a:solidFill>
            </a:endParaRPr>
          </a:p>
        </p:txBody>
      </p:sp>
      <p:sp>
        <p:nvSpPr>
          <p:cNvPr id="7" name="Rechthoek 6">
            <a:extLst>
              <a:ext uri="{FF2B5EF4-FFF2-40B4-BE49-F238E27FC236}">
                <a16:creationId xmlns:a16="http://schemas.microsoft.com/office/drawing/2014/main" id="{B6FB3FA9-1A6F-5C14-4E5F-4E6386DC284D}"/>
              </a:ext>
            </a:extLst>
          </p:cNvPr>
          <p:cNvSpPr/>
          <p:nvPr/>
        </p:nvSpPr>
        <p:spPr>
          <a:xfrm>
            <a:off x="659875" y="2655743"/>
            <a:ext cx="11236751" cy="1225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t" anchorCtr="0"/>
          <a:lstStyle/>
          <a:p>
            <a:pPr algn="ctr"/>
            <a:r>
              <a:rPr lang="en-GB">
                <a:solidFill>
                  <a:schemeClr val="tx1"/>
                </a:solidFill>
              </a:rPr>
              <a:t>SUP</a:t>
            </a:r>
          </a:p>
        </p:txBody>
      </p:sp>
      <p:sp>
        <p:nvSpPr>
          <p:cNvPr id="18" name="Stroomdiagram: Document 17">
            <a:extLst>
              <a:ext uri="{FF2B5EF4-FFF2-40B4-BE49-F238E27FC236}">
                <a16:creationId xmlns:a16="http://schemas.microsoft.com/office/drawing/2014/main" id="{1A87381A-B9FD-C714-A261-667C7A5EFEE0}"/>
              </a:ext>
            </a:extLst>
          </p:cNvPr>
          <p:cNvSpPr/>
          <p:nvPr/>
        </p:nvSpPr>
        <p:spPr>
          <a:xfrm>
            <a:off x="3329686" y="2696406"/>
            <a:ext cx="1439999"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Collection-settlement request</a:t>
            </a:r>
          </a:p>
          <a:p>
            <a:pPr algn="ctr"/>
            <a:r>
              <a:rPr lang="en-GB" sz="1000" i="1">
                <a:solidFill>
                  <a:schemeClr val="tx1"/>
                </a:solidFill>
              </a:rPr>
              <a:t>per product type</a:t>
            </a:r>
          </a:p>
        </p:txBody>
      </p:sp>
      <p:cxnSp>
        <p:nvCxnSpPr>
          <p:cNvPr id="19" name="Verbindingslijn: gebogen 18">
            <a:extLst>
              <a:ext uri="{FF2B5EF4-FFF2-40B4-BE49-F238E27FC236}">
                <a16:creationId xmlns:a16="http://schemas.microsoft.com/office/drawing/2014/main" id="{439BD04D-96A4-24B1-A8AA-5FF898AD3B9C}"/>
              </a:ext>
            </a:extLst>
          </p:cNvPr>
          <p:cNvCxnSpPr>
            <a:cxnSpLocks/>
            <a:stCxn id="57" idx="2"/>
            <a:endCxn id="18" idx="0"/>
          </p:cNvCxnSpPr>
          <p:nvPr/>
        </p:nvCxnSpPr>
        <p:spPr>
          <a:xfrm rot="16200000" flipH="1">
            <a:off x="3780455" y="2427174"/>
            <a:ext cx="538461"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hthoek 21">
            <a:extLst>
              <a:ext uri="{FF2B5EF4-FFF2-40B4-BE49-F238E27FC236}">
                <a16:creationId xmlns:a16="http://schemas.microsoft.com/office/drawing/2014/main" id="{5ED916F8-1148-32BF-FBE9-EDEE4F367FC7}"/>
              </a:ext>
            </a:extLst>
          </p:cNvPr>
          <p:cNvSpPr/>
          <p:nvPr/>
        </p:nvSpPr>
        <p:spPr>
          <a:xfrm>
            <a:off x="5304898" y="2696405"/>
            <a:ext cx="1439999"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Evaluate collection-settlement request</a:t>
            </a:r>
          </a:p>
        </p:txBody>
      </p:sp>
      <p:cxnSp>
        <p:nvCxnSpPr>
          <p:cNvPr id="23" name="Verbindingslijn: gebogen 22">
            <a:extLst>
              <a:ext uri="{FF2B5EF4-FFF2-40B4-BE49-F238E27FC236}">
                <a16:creationId xmlns:a16="http://schemas.microsoft.com/office/drawing/2014/main" id="{385AE2B7-D9D1-54D9-802B-74290F67D3B2}"/>
              </a:ext>
            </a:extLst>
          </p:cNvPr>
          <p:cNvCxnSpPr>
            <a:cxnSpLocks/>
            <a:stCxn id="18" idx="3"/>
            <a:endCxn id="22" idx="1"/>
          </p:cNvCxnSpPr>
          <p:nvPr/>
        </p:nvCxnSpPr>
        <p:spPr>
          <a:xfrm flipV="1">
            <a:off x="4769685" y="3056405"/>
            <a:ext cx="535213"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57" name="Rechthoek 56">
            <a:extLst>
              <a:ext uri="{FF2B5EF4-FFF2-40B4-BE49-F238E27FC236}">
                <a16:creationId xmlns:a16="http://schemas.microsoft.com/office/drawing/2014/main" id="{98E26473-114A-51E4-E068-9BF8F9F55E04}"/>
              </a:ext>
            </a:extLst>
          </p:cNvPr>
          <p:cNvSpPr/>
          <p:nvPr/>
        </p:nvSpPr>
        <p:spPr>
          <a:xfrm>
            <a:off x="3329685" y="1437945"/>
            <a:ext cx="1440000" cy="720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Collect settlements</a:t>
            </a:r>
          </a:p>
          <a:p>
            <a:pPr algn="ctr"/>
            <a:r>
              <a:rPr lang="en-GB" sz="1000" i="1">
                <a:solidFill>
                  <a:schemeClr val="tx1"/>
                </a:solidFill>
              </a:rPr>
              <a:t>per product type</a:t>
            </a:r>
          </a:p>
        </p:txBody>
      </p:sp>
      <p:cxnSp>
        <p:nvCxnSpPr>
          <p:cNvPr id="58" name="Verbindingslijn: gebogen 57">
            <a:extLst>
              <a:ext uri="{FF2B5EF4-FFF2-40B4-BE49-F238E27FC236}">
                <a16:creationId xmlns:a16="http://schemas.microsoft.com/office/drawing/2014/main" id="{38348956-1026-9545-4C1F-A53678C30BCC}"/>
              </a:ext>
            </a:extLst>
          </p:cNvPr>
          <p:cNvCxnSpPr>
            <a:cxnSpLocks/>
            <a:stCxn id="6" idx="3"/>
            <a:endCxn id="57" idx="1"/>
          </p:cNvCxnSpPr>
          <p:nvPr/>
        </p:nvCxnSpPr>
        <p:spPr>
          <a:xfrm>
            <a:off x="3007152" y="1797585"/>
            <a:ext cx="322533" cy="36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Stroomdiagram: Document 69">
            <a:extLst>
              <a:ext uri="{FF2B5EF4-FFF2-40B4-BE49-F238E27FC236}">
                <a16:creationId xmlns:a16="http://schemas.microsoft.com/office/drawing/2014/main" id="{C3F36DA8-02BC-8A60-2EDE-0ADBB40EA165}"/>
              </a:ext>
            </a:extLst>
          </p:cNvPr>
          <p:cNvSpPr/>
          <p:nvPr/>
        </p:nvSpPr>
        <p:spPr>
          <a:xfrm>
            <a:off x="5306110" y="1437585"/>
            <a:ext cx="1439999"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Answer</a:t>
            </a:r>
          </a:p>
        </p:txBody>
      </p:sp>
      <p:cxnSp>
        <p:nvCxnSpPr>
          <p:cNvPr id="71" name="Verbindingslijn: gebogen 70">
            <a:extLst>
              <a:ext uri="{FF2B5EF4-FFF2-40B4-BE49-F238E27FC236}">
                <a16:creationId xmlns:a16="http://schemas.microsoft.com/office/drawing/2014/main" id="{67D63322-C22A-565D-3E00-25C8EFFEE8C4}"/>
              </a:ext>
            </a:extLst>
          </p:cNvPr>
          <p:cNvCxnSpPr>
            <a:cxnSpLocks/>
            <a:stCxn id="22" idx="0"/>
            <a:endCxn id="70" idx="2"/>
          </p:cNvCxnSpPr>
          <p:nvPr/>
        </p:nvCxnSpPr>
        <p:spPr>
          <a:xfrm rot="5400000" flipH="1" flipV="1">
            <a:off x="5732294" y="2402589"/>
            <a:ext cx="586420" cy="121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Verbindingslijn: gebogen 74">
            <a:extLst>
              <a:ext uri="{FF2B5EF4-FFF2-40B4-BE49-F238E27FC236}">
                <a16:creationId xmlns:a16="http://schemas.microsoft.com/office/drawing/2014/main" id="{E2234CB2-AEEE-6109-8067-94E82DB365B1}"/>
              </a:ext>
            </a:extLst>
          </p:cNvPr>
          <p:cNvCxnSpPr>
            <a:cxnSpLocks/>
            <a:stCxn id="70" idx="1"/>
            <a:endCxn id="57" idx="3"/>
          </p:cNvCxnSpPr>
          <p:nvPr/>
        </p:nvCxnSpPr>
        <p:spPr>
          <a:xfrm rot="10800000" flipV="1">
            <a:off x="4769686" y="1797585"/>
            <a:ext cx="536425" cy="36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83" name="Stroomdiagram: Document 82">
            <a:extLst>
              <a:ext uri="{FF2B5EF4-FFF2-40B4-BE49-F238E27FC236}">
                <a16:creationId xmlns:a16="http://schemas.microsoft.com/office/drawing/2014/main" id="{AC2144F4-833E-6612-5036-477205150AE3}"/>
              </a:ext>
            </a:extLst>
          </p:cNvPr>
          <p:cNvSpPr/>
          <p:nvPr/>
        </p:nvSpPr>
        <p:spPr>
          <a:xfrm>
            <a:off x="7493711" y="1916161"/>
            <a:ext cx="1439999" cy="720000"/>
          </a:xfrm>
          <a:prstGeom prst="flowChartDocumen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Invoice*</a:t>
            </a:r>
          </a:p>
        </p:txBody>
      </p:sp>
      <p:cxnSp>
        <p:nvCxnSpPr>
          <p:cNvPr id="84" name="Verbindingslijn: gebogen 83">
            <a:extLst>
              <a:ext uri="{FF2B5EF4-FFF2-40B4-BE49-F238E27FC236}">
                <a16:creationId xmlns:a16="http://schemas.microsoft.com/office/drawing/2014/main" id="{AFC02244-2067-F59B-4E35-DAD55B2FF190}"/>
              </a:ext>
            </a:extLst>
          </p:cNvPr>
          <p:cNvCxnSpPr>
            <a:cxnSpLocks/>
            <a:stCxn id="22" idx="3"/>
            <a:endCxn id="83" idx="2"/>
          </p:cNvCxnSpPr>
          <p:nvPr/>
        </p:nvCxnSpPr>
        <p:spPr>
          <a:xfrm flipV="1">
            <a:off x="6744897" y="2588561"/>
            <a:ext cx="1468814" cy="46784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Verbindingslijn: gebogen 87">
            <a:extLst>
              <a:ext uri="{FF2B5EF4-FFF2-40B4-BE49-F238E27FC236}">
                <a16:creationId xmlns:a16="http://schemas.microsoft.com/office/drawing/2014/main" id="{6F5DF177-739E-045D-D6B6-AA641DA0DAAD}"/>
              </a:ext>
            </a:extLst>
          </p:cNvPr>
          <p:cNvCxnSpPr>
            <a:cxnSpLocks/>
            <a:endCxn id="83" idx="0"/>
          </p:cNvCxnSpPr>
          <p:nvPr/>
        </p:nvCxnSpPr>
        <p:spPr>
          <a:xfrm>
            <a:off x="6732195" y="1705060"/>
            <a:ext cx="1481516" cy="21110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91" name="Tekstvak 90">
            <a:extLst>
              <a:ext uri="{FF2B5EF4-FFF2-40B4-BE49-F238E27FC236}">
                <a16:creationId xmlns:a16="http://schemas.microsoft.com/office/drawing/2014/main" id="{D9B1DC53-7E28-3EF6-C929-771D2CE57AC7}"/>
              </a:ext>
            </a:extLst>
          </p:cNvPr>
          <p:cNvSpPr txBox="1"/>
          <p:nvPr/>
        </p:nvSpPr>
        <p:spPr>
          <a:xfrm>
            <a:off x="1116689" y="3951375"/>
            <a:ext cx="10779937" cy="461665"/>
          </a:xfrm>
          <a:prstGeom prst="rect">
            <a:avLst/>
          </a:prstGeom>
          <a:noFill/>
        </p:spPr>
        <p:txBody>
          <a:bodyPr wrap="square" rtlCol="0">
            <a:spAutoFit/>
          </a:bodyPr>
          <a:lstStyle/>
          <a:p>
            <a:r>
              <a:rPr lang="en-GB" sz="1200"/>
              <a:t>* The party that is the net recipient for the collection-settlement report sends the invoice to the counter party. The invoice is subject to a lower limit of €50</a:t>
            </a:r>
          </a:p>
          <a:p>
            <a:endParaRPr lang="nl-NL" sz="1200"/>
          </a:p>
        </p:txBody>
      </p:sp>
      <p:sp>
        <p:nvSpPr>
          <p:cNvPr id="3" name="Tijdelijke aanduiding voor dianummer 2">
            <a:extLst>
              <a:ext uri="{FF2B5EF4-FFF2-40B4-BE49-F238E27FC236}">
                <a16:creationId xmlns:a16="http://schemas.microsoft.com/office/drawing/2014/main" id="{A528276C-654C-FCD2-5B3F-0DAB1F7FF230}"/>
              </a:ext>
            </a:extLst>
          </p:cNvPr>
          <p:cNvSpPr>
            <a:spLocks noGrp="1"/>
          </p:cNvSpPr>
          <p:nvPr>
            <p:ph type="sldNum" sz="quarter" idx="12"/>
          </p:nvPr>
        </p:nvSpPr>
        <p:spPr/>
        <p:txBody>
          <a:bodyPr/>
          <a:lstStyle/>
          <a:p>
            <a:fld id="{6054F54E-B765-BA4C-B13B-E9FB5CE61C5D}" type="slidenum">
              <a:rPr lang="nl-NL" smtClean="0"/>
              <a:pPr/>
              <a:t>79</a:t>
            </a:fld>
            <a:endParaRPr lang="nl-NL"/>
          </a:p>
        </p:txBody>
      </p:sp>
    </p:spTree>
    <p:extLst>
      <p:ext uri="{BB962C8B-B14F-4D97-AF65-F5344CB8AC3E}">
        <p14:creationId xmlns:p14="http://schemas.microsoft.com/office/powerpoint/2010/main" val="35108196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p:txBody>
          <a:bodyPr/>
          <a:lstStyle/>
          <a:p>
            <a:r>
              <a:rPr lang="en-GB"/>
              <a:t>IC252 Settlement process measurement errors GV – sector documentation</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1755893777"/>
              </p:ext>
            </p:extLst>
          </p:nvPr>
        </p:nvGraphicFramePr>
        <p:xfrm>
          <a:off x="838200" y="1683493"/>
          <a:ext cx="10591800" cy="2570480"/>
        </p:xfrm>
        <a:graphic>
          <a:graphicData uri="http://schemas.openxmlformats.org/drawingml/2006/table">
            <a:tbl>
              <a:tblPr>
                <a:tableStyleId>{5C22544A-7EE6-4342-B048-85BDC9FD1C3A}</a:tableStyleId>
              </a:tblPr>
              <a:tblGrid>
                <a:gridCol w="10591800">
                  <a:extLst>
                    <a:ext uri="{9D8B030D-6E8A-4147-A177-3AD203B41FA5}">
                      <a16:colId xmlns:a16="http://schemas.microsoft.com/office/drawing/2014/main" val="3025026889"/>
                    </a:ext>
                  </a:extLst>
                </a:gridCol>
              </a:tblGrid>
              <a:tr h="370840">
                <a:tc>
                  <a:txBody>
                    <a:bodyPr/>
                    <a:lstStyle/>
                    <a:p>
                      <a:r>
                        <a:rPr lang="en-GB" sz="2000" b="1">
                          <a:solidFill>
                            <a:schemeClr val="accent1"/>
                          </a:solidFill>
                        </a:rPr>
                        <a:t>Issue document</a:t>
                      </a:r>
                    </a:p>
                  </a:txBody>
                  <a:tcPr>
                    <a:solidFill>
                      <a:schemeClr val="accent2"/>
                    </a:solidFill>
                  </a:tcPr>
                </a:tc>
                <a:extLst>
                  <a:ext uri="{0D108BD9-81ED-4DB2-BD59-A6C34878D82A}">
                    <a16:rowId xmlns:a16="http://schemas.microsoft.com/office/drawing/2014/main" val="37790639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IC252 Settlement process measurement errors GV’ v2.0, 13-01-2023</a:t>
                      </a:r>
                    </a:p>
                  </a:txBody>
                  <a:tcPr>
                    <a:solidFill>
                      <a:schemeClr val="bg2"/>
                    </a:solidFill>
                  </a:tcPr>
                </a:tc>
                <a:extLst>
                  <a:ext uri="{0D108BD9-81ED-4DB2-BD59-A6C34878D82A}">
                    <a16:rowId xmlns:a16="http://schemas.microsoft.com/office/drawing/2014/main" val="639579235"/>
                  </a:ext>
                </a:extLst>
              </a:tr>
              <a:tr h="370840">
                <a:tc>
                  <a:txBody>
                    <a:bodyPr/>
                    <a:lstStyle/>
                    <a:p>
                      <a:r>
                        <a:rPr lang="en-GB" sz="2000" b="1">
                          <a:solidFill>
                            <a:schemeClr val="accent1"/>
                          </a:solidFill>
                        </a:rPr>
                        <a:t>Business Requirement Specification (BRS)</a:t>
                      </a:r>
                    </a:p>
                  </a:txBody>
                  <a:tcPr>
                    <a:solidFill>
                      <a:schemeClr val="accent2"/>
                    </a:solidFill>
                  </a:tcPr>
                </a:tc>
                <a:extLst>
                  <a:ext uri="{0D108BD9-81ED-4DB2-BD59-A6C34878D82A}">
                    <a16:rowId xmlns:a16="http://schemas.microsoft.com/office/drawing/2014/main" val="10221769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solidFill>
                            <a:schemeClr val="dk1"/>
                          </a:solidFill>
                          <a:latin typeface="+mn-lt"/>
                          <a:ea typeface="+mn-ea"/>
                          <a:cs typeface="+mn-cs"/>
                        </a:rPr>
                        <a:t>BRS ‘Reconciliation data’ v2.0, 19-01-2024</a:t>
                      </a:r>
                    </a:p>
                  </a:txBody>
                  <a:tcPr>
                    <a:solidFill>
                      <a:schemeClr val="bg2"/>
                    </a:solidFill>
                  </a:tcPr>
                </a:tc>
                <a:extLst>
                  <a:ext uri="{0D108BD9-81ED-4DB2-BD59-A6C34878D82A}">
                    <a16:rowId xmlns:a16="http://schemas.microsoft.com/office/drawing/2014/main" val="41021188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solidFill>
                        </a:rPr>
                        <a:t>Business service (BS)</a:t>
                      </a:r>
                    </a:p>
                  </a:txBody>
                  <a:tcPr>
                    <a:solidFill>
                      <a:schemeClr val="accent2"/>
                    </a:solidFill>
                  </a:tcPr>
                </a:tc>
                <a:extLst>
                  <a:ext uri="{0D108BD9-81ED-4DB2-BD59-A6C34878D82A}">
                    <a16:rowId xmlns:a16="http://schemas.microsoft.com/office/drawing/2014/main" val="1019679030"/>
                  </a:ext>
                </a:extLst>
              </a:tr>
              <a:tr h="370840">
                <a:tc>
                  <a:txBody>
                    <a:bodyPr/>
                    <a:lstStyle/>
                    <a:p>
                      <a:pPr marL="285750" indent="-285750">
                        <a:buFont typeface="Arial" panose="020B0604020202020204" pitchFamily="34" charset="0"/>
                        <a:buChar char="•"/>
                      </a:pPr>
                      <a:r>
                        <a:rPr lang="en-GB" sz="1800" b="1" dirty="0"/>
                        <a:t>Business service ‘Exchange collection-settlement request’ v3.0, 19-01-2024</a:t>
                      </a:r>
                    </a:p>
                    <a:p>
                      <a:pPr marL="465138" lvl="1" indent="-285750" algn="l" defTabSz="914400" rtl="0" eaLnBrk="1" latinLnBrk="0" hangingPunct="1">
                        <a:buFont typeface="Arial" panose="020B0604020202020204" pitchFamily="34" charset="0"/>
                        <a:buChar char="•"/>
                      </a:pPr>
                      <a:r>
                        <a:rPr lang="en-GB" sz="1800" b="0" dirty="0">
                          <a:solidFill>
                            <a:schemeClr val="dk1"/>
                          </a:solidFill>
                          <a:latin typeface="+mn-lt"/>
                          <a:ea typeface="+mn-ea"/>
                          <a:cs typeface="+mn-cs"/>
                        </a:rPr>
                        <a:t>BSCMF0090 - Exchange collection-settlement request</a:t>
                      </a:r>
                    </a:p>
                  </a:txBody>
                  <a:tcPr>
                    <a:solidFill>
                      <a:schemeClr val="bg2"/>
                    </a:solidFill>
                  </a:tcPr>
                </a:tc>
                <a:extLst>
                  <a:ext uri="{0D108BD9-81ED-4DB2-BD59-A6C34878D82A}">
                    <a16:rowId xmlns:a16="http://schemas.microsoft.com/office/drawing/2014/main" val="4135361628"/>
                  </a:ext>
                </a:extLst>
              </a:tr>
            </a:tbl>
          </a:graphicData>
        </a:graphic>
      </p:graphicFrame>
      <p:sp>
        <p:nvSpPr>
          <p:cNvPr id="3" name="Tijdelijke aanduiding voor dianummer 2">
            <a:extLst>
              <a:ext uri="{FF2B5EF4-FFF2-40B4-BE49-F238E27FC236}">
                <a16:creationId xmlns:a16="http://schemas.microsoft.com/office/drawing/2014/main" id="{936F4ED8-60EE-6C42-5407-7BA30ACB7EDE}"/>
              </a:ext>
            </a:extLst>
          </p:cNvPr>
          <p:cNvSpPr>
            <a:spLocks noGrp="1"/>
          </p:cNvSpPr>
          <p:nvPr>
            <p:ph type="sldNum" sz="quarter" idx="12"/>
          </p:nvPr>
        </p:nvSpPr>
        <p:spPr/>
        <p:txBody>
          <a:bodyPr/>
          <a:lstStyle/>
          <a:p>
            <a:fld id="{6054F54E-B765-BA4C-B13B-E9FB5CE61C5D}" type="slidenum">
              <a:rPr lang="nl-NL" smtClean="0"/>
              <a:pPr/>
              <a:t>80</a:t>
            </a:fld>
            <a:endParaRPr lang="nl-NL"/>
          </a:p>
        </p:txBody>
      </p:sp>
    </p:spTree>
    <p:extLst>
      <p:ext uri="{BB962C8B-B14F-4D97-AF65-F5344CB8AC3E}">
        <p14:creationId xmlns:p14="http://schemas.microsoft.com/office/powerpoint/2010/main" val="22714614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E9CCCC5-E204-477E-AC24-CBFDEF171A31}"/>
              </a:ext>
            </a:extLst>
          </p:cNvPr>
          <p:cNvSpPr>
            <a:spLocks noGrp="1"/>
          </p:cNvSpPr>
          <p:nvPr>
            <p:ph idx="1"/>
          </p:nvPr>
        </p:nvSpPr>
        <p:spPr>
          <a:xfrm>
            <a:off x="838199" y="1825625"/>
            <a:ext cx="11159359" cy="4125856"/>
          </a:xfrm>
        </p:spPr>
        <p:txBody>
          <a:bodyPr>
            <a:normAutofit/>
          </a:bodyPr>
          <a:lstStyle/>
          <a:p>
            <a:pPr marL="914400" lvl="2" indent="0">
              <a:buNone/>
            </a:pPr>
            <a:endParaRPr lang="nl-NL" b="1"/>
          </a:p>
          <a:p>
            <a:pPr marL="0" indent="0">
              <a:buNone/>
            </a:pPr>
            <a:endParaRPr lang="nl-NL" sz="3300"/>
          </a:p>
          <a:p>
            <a:pPr marL="0" indent="0">
              <a:buNone/>
            </a:pPr>
            <a:endParaRPr lang="nl-NL" sz="3300"/>
          </a:p>
          <a:p>
            <a:endParaRPr lang="nl-NL" sz="3300"/>
          </a:p>
        </p:txBody>
      </p:sp>
      <p:sp>
        <p:nvSpPr>
          <p:cNvPr id="5" name="Rectangle 1">
            <a:extLst>
              <a:ext uri="{FF2B5EF4-FFF2-40B4-BE49-F238E27FC236}">
                <a16:creationId xmlns:a16="http://schemas.microsoft.com/office/drawing/2014/main" id="{FE91F99B-9483-4CC3-8D31-8E54F02FDE41}"/>
              </a:ext>
            </a:extLst>
          </p:cNvPr>
          <p:cNvSpPr>
            <a:spLocks noChangeArrowheads="1"/>
          </p:cNvSpPr>
          <p:nvPr/>
        </p:nvSpPr>
        <p:spPr bwMode="auto">
          <a:xfrm>
            <a:off x="2944813" y="28686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sz="1800" b="0" i="0" u="none" strike="noStrike" cap="none" normalizeH="0" baseline="0">
                <a:ln>
                  <a:noFill/>
                </a:ln>
                <a:solidFill>
                  <a:schemeClr val="tx1"/>
                </a:solidFill>
                <a:effectLst/>
                <a:latin typeface="Arial" panose="020B0604020202020204" pitchFamily="34" charset="0"/>
              </a:rPr>
            </a:br>
            <a:endParaRPr kumimoji="0" lang="en-GB" sz="1800" b="0" i="0" u="none" strike="noStrike" cap="none" normalizeH="0" baseline="0">
              <a:ln>
                <a:noFill/>
              </a:ln>
              <a:solidFill>
                <a:schemeClr val="tx1"/>
              </a:solidFill>
              <a:effectLst/>
              <a:latin typeface="Arial" panose="020B0604020202020204" pitchFamily="34" charset="0"/>
            </a:endParaRPr>
          </a:p>
        </p:txBody>
      </p:sp>
      <p:pic>
        <p:nvPicPr>
          <p:cNvPr id="6" name="Afbeelding 5">
            <a:extLst>
              <a:ext uri="{FF2B5EF4-FFF2-40B4-BE49-F238E27FC236}">
                <a16:creationId xmlns:a16="http://schemas.microsoft.com/office/drawing/2014/main" id="{552379D9-EA9E-473D-8D75-A97A9AC9CB84}"/>
              </a:ext>
            </a:extLst>
          </p:cNvPr>
          <p:cNvPicPr>
            <a:picLocks noChangeAspect="1"/>
          </p:cNvPicPr>
          <p:nvPr/>
        </p:nvPicPr>
        <p:blipFill>
          <a:blip r:embed="rId2"/>
          <a:srcRect/>
          <a:stretch/>
        </p:blipFill>
        <p:spPr>
          <a:xfrm>
            <a:off x="843801" y="1499646"/>
            <a:ext cx="9299673" cy="4451835"/>
          </a:xfrm>
          <a:prstGeom prst="rect">
            <a:avLst/>
          </a:prstGeom>
        </p:spPr>
      </p:pic>
      <p:sp>
        <p:nvSpPr>
          <p:cNvPr id="2" name="Tijdelijke aanduiding voor dianummer 1">
            <a:extLst>
              <a:ext uri="{FF2B5EF4-FFF2-40B4-BE49-F238E27FC236}">
                <a16:creationId xmlns:a16="http://schemas.microsoft.com/office/drawing/2014/main" id="{93FF3A3D-0CB3-7733-5368-2123E881433F}"/>
              </a:ext>
            </a:extLst>
          </p:cNvPr>
          <p:cNvSpPr>
            <a:spLocks noGrp="1"/>
          </p:cNvSpPr>
          <p:nvPr>
            <p:ph type="sldNum" sz="quarter" idx="12"/>
          </p:nvPr>
        </p:nvSpPr>
        <p:spPr/>
        <p:txBody>
          <a:bodyPr/>
          <a:lstStyle/>
          <a:p>
            <a:fld id="{6054F54E-B765-BA4C-B13B-E9FB5CE61C5D}" type="slidenum">
              <a:rPr lang="nl-NL" smtClean="0"/>
              <a:pPr/>
              <a:t>81</a:t>
            </a:fld>
            <a:endParaRPr lang="nl-NL"/>
          </a:p>
        </p:txBody>
      </p:sp>
      <p:sp>
        <p:nvSpPr>
          <p:cNvPr id="4" name="Прямокутник 3">
            <a:extLst>
              <a:ext uri="{FF2B5EF4-FFF2-40B4-BE49-F238E27FC236}">
                <a16:creationId xmlns:a16="http://schemas.microsoft.com/office/drawing/2014/main" id="{66F84F87-3CB4-6116-EF43-BEF3753B6050}"/>
              </a:ext>
            </a:extLst>
          </p:cNvPr>
          <p:cNvSpPr/>
          <p:nvPr/>
        </p:nvSpPr>
        <p:spPr>
          <a:xfrm>
            <a:off x="997690" y="1957485"/>
            <a:ext cx="891270" cy="400110"/>
          </a:xfrm>
          <a:prstGeom prst="rect">
            <a:avLst/>
          </a:prstGeom>
        </p:spPr>
        <p:txBody>
          <a:bodyPr wrap="none" lIns="0" tIns="0" rIns="0" bIns="0">
            <a:spAutoFit/>
          </a:bodyPr>
          <a:lstStyle/>
          <a:p>
            <a:r>
              <a:rPr lang="en-GB" sz="2600" b="1">
                <a:latin typeface="Arial"/>
              </a:rPr>
              <a:t>IC279</a:t>
            </a:r>
          </a:p>
        </p:txBody>
      </p:sp>
      <p:sp>
        <p:nvSpPr>
          <p:cNvPr id="7" name="Прямокутник 6">
            <a:extLst>
              <a:ext uri="{FF2B5EF4-FFF2-40B4-BE49-F238E27FC236}">
                <a16:creationId xmlns:a16="http://schemas.microsoft.com/office/drawing/2014/main" id="{79D80C95-2E8E-815F-4E73-D98C5F7EA890}"/>
              </a:ext>
            </a:extLst>
          </p:cNvPr>
          <p:cNvSpPr/>
          <p:nvPr/>
        </p:nvSpPr>
        <p:spPr>
          <a:xfrm>
            <a:off x="928116" y="2391331"/>
            <a:ext cx="4893968" cy="677108"/>
          </a:xfrm>
          <a:prstGeom prst="rect">
            <a:avLst/>
          </a:prstGeom>
        </p:spPr>
        <p:txBody>
          <a:bodyPr wrap="none" lIns="0" tIns="0" rIns="0" bIns="0">
            <a:spAutoFit/>
          </a:bodyPr>
          <a:lstStyle/>
          <a:p>
            <a:r>
              <a:rPr lang="en-GB" sz="4400" b="1">
                <a:latin typeface="Arial"/>
              </a:rPr>
              <a:t>Settlement Prices</a:t>
            </a:r>
          </a:p>
        </p:txBody>
      </p:sp>
      <p:graphicFrame>
        <p:nvGraphicFramePr>
          <p:cNvPr id="8" name="Таблиця 7">
            <a:extLst>
              <a:ext uri="{FF2B5EF4-FFF2-40B4-BE49-F238E27FC236}">
                <a16:creationId xmlns:a16="http://schemas.microsoft.com/office/drawing/2014/main" id="{5A0DC103-1AB4-C6E3-AAEF-10D25F1D56E1}"/>
              </a:ext>
            </a:extLst>
          </p:cNvPr>
          <p:cNvGraphicFramePr>
            <a:graphicFrameLocks noGrp="1"/>
          </p:cNvGraphicFramePr>
          <p:nvPr>
            <p:extLst>
              <p:ext uri="{D42A27DB-BD31-4B8C-83A1-F6EECF244321}">
                <p14:modId xmlns:p14="http://schemas.microsoft.com/office/powerpoint/2010/main" val="46259708"/>
              </p:ext>
            </p:extLst>
          </p:nvPr>
        </p:nvGraphicFramePr>
        <p:xfrm>
          <a:off x="7251367" y="1718381"/>
          <a:ext cx="2811780" cy="4178808"/>
        </p:xfrm>
        <a:graphic>
          <a:graphicData uri="http://schemas.openxmlformats.org/drawingml/2006/table">
            <a:tbl>
              <a:tblPr/>
              <a:tblGrid>
                <a:gridCol w="1218438">
                  <a:extLst>
                    <a:ext uri="{9D8B030D-6E8A-4147-A177-3AD203B41FA5}">
                      <a16:colId xmlns:a16="http://schemas.microsoft.com/office/drawing/2014/main" val="20000"/>
                    </a:ext>
                  </a:extLst>
                </a:gridCol>
                <a:gridCol w="1593342">
                  <a:extLst>
                    <a:ext uri="{9D8B030D-6E8A-4147-A177-3AD203B41FA5}">
                      <a16:colId xmlns:a16="http://schemas.microsoft.com/office/drawing/2014/main" val="20001"/>
                    </a:ext>
                  </a:extLst>
                </a:gridCol>
              </a:tblGrid>
              <a:tr h="242316">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r"/>
                      <a:r>
                        <a:rPr lang="en-GB" sz="800" b="1">
                          <a:latin typeface="Arial" panose="020B0604020202020204" pitchFamily="34" charset="0"/>
                          <a:cs typeface="Arial" panose="020B0604020202020204" pitchFamily="34" charset="0"/>
                        </a:rPr>
                        <a:t>Does the issue have impact on..?</a:t>
                      </a:r>
                    </a:p>
                  </a:txBody>
                  <a:tcPr marL="0" marR="7200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2E1FF"/>
                    </a:solidFill>
                  </a:tcPr>
                </a:tc>
                <a:tc hMerge="1">
                  <a:txBody>
                    <a:bodyPr/>
                    <a:lstStyle/>
                    <a:p>
                      <a:endParaRPr sz="1200"/>
                    </a:p>
                  </a:txBody>
                  <a:tcPr marL="0" marR="0" marT="0" marB="0"/>
                </a:tc>
                <a:extLst>
                  <a:ext uri="{0D108BD9-81ED-4DB2-BD59-A6C34878D82A}">
                    <a16:rowId xmlns:a16="http://schemas.microsoft.com/office/drawing/2014/main" val="10000"/>
                  </a:ext>
                </a:extLst>
              </a:tr>
              <a:tr h="23545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Large consumers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Small consumers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Electricity</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Gas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lgn="l" rtl="0"/>
                      <a:endParaRPr sz="800" b="1" dirty="0">
                        <a:latin typeface="Arial" panose="020B0604020202020204" pitchFamily="34" charset="0"/>
                        <a:cs typeface="Arial" panose="020B0604020202020204" pitchFamily="34" charset="0"/>
                      </a:endParaRP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545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DSO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4003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TSO</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SUP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545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MRP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lgn="l" rtl="0"/>
                      <a:endParaRPr sz="800" b="1">
                        <a:latin typeface="Arial" panose="020B0604020202020204" pitchFamily="34" charset="0"/>
                        <a:cs typeface="Arial" panose="020B0604020202020204" pitchFamily="34" charset="0"/>
                      </a:endParaRP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BRP</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Codes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0">
                          <a:latin typeface="Arial" panose="020B0604020202020204" pitchFamily="34" charset="0"/>
                          <a:cs typeface="Arial" panose="020B0604020202020204" pitchFamily="34" charset="0"/>
                        </a:rPr>
                        <a:t>Net code Electricity</a:t>
                      </a:r>
                    </a:p>
                  </a:txBody>
                  <a:tcPr marL="0" marR="0"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Messages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Chain processes</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4003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Privacy</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lgn="l" rtl="0"/>
                      <a:endParaRPr sz="800" b="1" dirty="0">
                        <a:latin typeface="Arial" panose="020B0604020202020204" pitchFamily="34" charset="0"/>
                        <a:cs typeface="Arial" panose="020B0604020202020204" pitchFamily="34" charset="0"/>
                      </a:endParaRP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0886">
                <a:tc rowSpan="2"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584200" indent="0" algn="r">
                        <a:lnSpc>
                          <a:spcPts val="1458"/>
                        </a:lnSpc>
                      </a:pPr>
                      <a:r>
                        <a:rPr lang="en-GB" sz="750" b="1">
                          <a:latin typeface="Arial" panose="020B0604020202020204" pitchFamily="34" charset="0"/>
                          <a:cs typeface="Arial" panose="020B0604020202020204" pitchFamily="34" charset="0"/>
                        </a:rPr>
                        <a:t>Is the issue release dependent/independent and what is the entry date of the issue?</a:t>
                      </a:r>
                    </a:p>
                  </a:txBody>
                  <a:tcPr marL="0" marR="7200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2E1FF"/>
                    </a:solidFill>
                  </a:tcPr>
                </a:tc>
                <a:tc rowSpan="2" hMerge="1">
                  <a:txBody>
                    <a:bodyPr/>
                    <a:lstStyle/>
                    <a:p>
                      <a:endParaRPr sz="1100"/>
                    </a:p>
                  </a:txBody>
                  <a:tcPr marL="0" marR="0" marT="0" marB="0"/>
                </a:tc>
                <a:extLst>
                  <a:ext uri="{0D108BD9-81ED-4DB2-BD59-A6C34878D82A}">
                    <a16:rowId xmlns:a16="http://schemas.microsoft.com/office/drawing/2014/main" val="10014"/>
                  </a:ext>
                </a:extLst>
              </a:tr>
              <a:tr h="153162">
                <a:tc gridSpan="2" vMerge="1">
                  <a:txBody>
                    <a:bodyPr/>
                    <a:lstStyle/>
                    <a:p>
                      <a:endParaRPr sz="800"/>
                    </a:p>
                  </a:txBody>
                  <a:tcPr marL="0" marR="0" marT="0" marB="0"/>
                </a:tc>
                <a:tc hMerge="1" vMerge="1">
                  <a:txBody>
                    <a:bodyPr/>
                    <a:lstStyle/>
                    <a:p>
                      <a:endParaRPr sz="800"/>
                    </a:p>
                  </a:txBody>
                  <a:tcPr marL="0" marR="0" marT="0" marB="0"/>
                </a:tc>
                <a:extLst>
                  <a:ext uri="{0D108BD9-81ED-4DB2-BD59-A6C34878D82A}">
                    <a16:rowId xmlns:a16="http://schemas.microsoft.com/office/drawing/2014/main" val="10015"/>
                  </a:ext>
                </a:extLst>
              </a:tr>
              <a:tr h="23774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Release dependent</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X</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263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r>
                        <a:rPr lang="en-GB" sz="800" b="1">
                          <a:latin typeface="Arial" panose="020B0604020202020204" pitchFamily="34" charset="0"/>
                          <a:cs typeface="Arial" panose="020B0604020202020204" pitchFamily="34" charset="0"/>
                        </a:rPr>
                        <a:t>Release independent</a:t>
                      </a: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lgn="l" rtl="0"/>
                      <a:endParaRPr sz="800" b="1" dirty="0">
                        <a:latin typeface="Arial" panose="020B0604020202020204" pitchFamily="34" charset="0"/>
                        <a:cs typeface="Arial" panose="020B0604020202020204" pitchFamily="34" charset="0"/>
                      </a:endParaRPr>
                    </a:p>
                  </a:txBody>
                  <a:tcPr marL="0" marR="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31396938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786B7-524F-4286-8C11-369D33C33556}"/>
              </a:ext>
            </a:extLst>
          </p:cNvPr>
          <p:cNvSpPr>
            <a:spLocks noGrp="1"/>
          </p:cNvSpPr>
          <p:nvPr>
            <p:ph type="title"/>
          </p:nvPr>
        </p:nvSpPr>
        <p:spPr/>
        <p:txBody>
          <a:bodyPr/>
          <a:lstStyle/>
          <a:p>
            <a:r>
              <a:rPr lang="en-GB"/>
              <a:t>IC279 Reconciliation prices</a:t>
            </a:r>
          </a:p>
        </p:txBody>
      </p:sp>
      <p:sp>
        <p:nvSpPr>
          <p:cNvPr id="3" name="Tijdelijke aanduiding voor inhoud 2">
            <a:extLst>
              <a:ext uri="{FF2B5EF4-FFF2-40B4-BE49-F238E27FC236}">
                <a16:creationId xmlns:a16="http://schemas.microsoft.com/office/drawing/2014/main" id="{4E9CCCC5-E204-477E-AC24-CBFDEF171A31}"/>
              </a:ext>
            </a:extLst>
          </p:cNvPr>
          <p:cNvSpPr>
            <a:spLocks noGrp="1"/>
          </p:cNvSpPr>
          <p:nvPr>
            <p:ph idx="1"/>
          </p:nvPr>
        </p:nvSpPr>
        <p:spPr>
          <a:xfrm>
            <a:off x="838200" y="1500433"/>
            <a:ext cx="10430435" cy="1535411"/>
          </a:xfrm>
        </p:spPr>
        <p:txBody>
          <a:bodyPr>
            <a:normAutofit lnSpcReduction="10000"/>
          </a:bodyPr>
          <a:lstStyle/>
          <a:p>
            <a:r>
              <a:rPr lang="en-GB"/>
              <a:t>Three (new) types of reconciliation prices are distinguished: </a:t>
            </a:r>
          </a:p>
          <a:p>
            <a:pPr lvl="1"/>
            <a:r>
              <a:rPr lang="en-GB"/>
              <a:t>Reconciliation price OVP</a:t>
            </a:r>
          </a:p>
          <a:p>
            <a:pPr lvl="1"/>
            <a:r>
              <a:rPr lang="en-GB"/>
              <a:t>Reconciliation price per month without tariff period</a:t>
            </a:r>
          </a:p>
          <a:p>
            <a:pPr lvl="1"/>
            <a:r>
              <a:rPr lang="en-GB"/>
              <a:t>Reconciliation price per month per tariff period (normal and low)</a:t>
            </a:r>
          </a:p>
          <a:p>
            <a:pPr marL="914400" lvl="2" indent="0">
              <a:buNone/>
            </a:pPr>
            <a:endParaRPr lang="nl-NL" sz="1400" b="1"/>
          </a:p>
          <a:p>
            <a:pPr marL="0" indent="0">
              <a:buNone/>
            </a:pPr>
            <a:endParaRPr lang="nl-NL" sz="2000"/>
          </a:p>
          <a:p>
            <a:pPr marL="0" indent="0">
              <a:buNone/>
            </a:pPr>
            <a:endParaRPr lang="nl-NL" sz="2000"/>
          </a:p>
          <a:p>
            <a:endParaRPr lang="nl-NL" sz="2000"/>
          </a:p>
        </p:txBody>
      </p:sp>
      <p:sp>
        <p:nvSpPr>
          <p:cNvPr id="5" name="Rectangle 1">
            <a:extLst>
              <a:ext uri="{FF2B5EF4-FFF2-40B4-BE49-F238E27FC236}">
                <a16:creationId xmlns:a16="http://schemas.microsoft.com/office/drawing/2014/main" id="{FE91F99B-9483-4CC3-8D31-8E54F02FDE41}"/>
              </a:ext>
            </a:extLst>
          </p:cNvPr>
          <p:cNvSpPr>
            <a:spLocks noChangeArrowheads="1"/>
          </p:cNvSpPr>
          <p:nvPr/>
        </p:nvSpPr>
        <p:spPr bwMode="auto">
          <a:xfrm>
            <a:off x="2944813" y="28686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sz="1800" b="0" i="0" u="none" strike="noStrike" cap="none" normalizeH="0" baseline="0">
                <a:ln>
                  <a:noFill/>
                </a:ln>
                <a:solidFill>
                  <a:schemeClr val="tx1"/>
                </a:solidFill>
                <a:effectLst/>
                <a:latin typeface="Arial" panose="020B0604020202020204" pitchFamily="34" charset="0"/>
              </a:rPr>
            </a:br>
            <a:endParaRPr kumimoji="0" lang="en-GB"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el 8">
            <a:extLst>
              <a:ext uri="{FF2B5EF4-FFF2-40B4-BE49-F238E27FC236}">
                <a16:creationId xmlns:a16="http://schemas.microsoft.com/office/drawing/2014/main" id="{FB948183-5702-4D54-8309-0FFE41016B4D}"/>
              </a:ext>
            </a:extLst>
          </p:cNvPr>
          <p:cNvGraphicFramePr>
            <a:graphicFrameLocks noGrp="1"/>
          </p:cNvGraphicFramePr>
          <p:nvPr/>
        </p:nvGraphicFramePr>
        <p:xfrm>
          <a:off x="1129553" y="3429000"/>
          <a:ext cx="9216955" cy="1759520"/>
        </p:xfrm>
        <a:graphic>
          <a:graphicData uri="http://schemas.openxmlformats.org/drawingml/2006/table">
            <a:tbl>
              <a:tblPr firstRow="1" bandRow="1">
                <a:tableStyleId>{5C22544A-7EE6-4342-B048-85BDC9FD1C3A}</a:tableStyleId>
              </a:tblPr>
              <a:tblGrid>
                <a:gridCol w="1557086">
                  <a:extLst>
                    <a:ext uri="{9D8B030D-6E8A-4147-A177-3AD203B41FA5}">
                      <a16:colId xmlns:a16="http://schemas.microsoft.com/office/drawing/2014/main" val="3337222843"/>
                    </a:ext>
                  </a:extLst>
                </a:gridCol>
                <a:gridCol w="744718">
                  <a:extLst>
                    <a:ext uri="{9D8B030D-6E8A-4147-A177-3AD203B41FA5}">
                      <a16:colId xmlns:a16="http://schemas.microsoft.com/office/drawing/2014/main" val="1591443123"/>
                    </a:ext>
                  </a:extLst>
                </a:gridCol>
                <a:gridCol w="6915151">
                  <a:extLst>
                    <a:ext uri="{9D8B030D-6E8A-4147-A177-3AD203B41FA5}">
                      <a16:colId xmlns:a16="http://schemas.microsoft.com/office/drawing/2014/main" val="1309280071"/>
                    </a:ext>
                  </a:extLst>
                </a:gridCol>
              </a:tblGrid>
              <a:tr h="0">
                <a:tc>
                  <a:txBody>
                    <a:bodyPr/>
                    <a:lstStyle/>
                    <a:p>
                      <a:pPr>
                        <a:lnSpc>
                          <a:spcPts val="1400"/>
                        </a:lnSpc>
                      </a:pPr>
                      <a:r>
                        <a:rPr lang="en-GB" sz="1400">
                          <a:effectLst/>
                        </a:rPr>
                        <a:t>Allocation group</a:t>
                      </a:r>
                    </a:p>
                  </a:txBody>
                  <a:tcPr/>
                </a:tc>
                <a:tc>
                  <a:txBody>
                    <a:bodyPr/>
                    <a:lstStyle/>
                    <a:p>
                      <a:pPr>
                        <a:lnSpc>
                          <a:spcPts val="1400"/>
                        </a:lnSpc>
                      </a:pPr>
                      <a:r>
                        <a:rPr lang="en-GB" sz="1400">
                          <a:effectLst/>
                          <a:latin typeface="Calibri" panose="020F0502020204030204" pitchFamily="34" charset="0"/>
                          <a:ea typeface="Times New Roman" panose="02020603050405020304" pitchFamily="18" charset="0"/>
                          <a:cs typeface="Times New Roman" panose="02020603050405020304" pitchFamily="18" charset="0"/>
                        </a:rPr>
                        <a:t>Issue</a:t>
                      </a:r>
                    </a:p>
                  </a:txBody>
                  <a:tcPr/>
                </a:tc>
                <a:tc>
                  <a:txBody>
                    <a:bodyPr/>
                    <a:lstStyle/>
                    <a:p>
                      <a:pPr>
                        <a:lnSpc>
                          <a:spcPts val="1400"/>
                        </a:lnSpc>
                      </a:pPr>
                      <a:r>
                        <a:rPr lang="en-GB" sz="1400"/>
                        <a:t>Reconciliation price</a:t>
                      </a:r>
                    </a:p>
                  </a:txBody>
                  <a:tcPr/>
                </a:tc>
                <a:extLst>
                  <a:ext uri="{0D108BD9-81ED-4DB2-BD59-A6C34878D82A}">
                    <a16:rowId xmlns:a16="http://schemas.microsoft.com/office/drawing/2014/main" val="3631510977"/>
                  </a:ext>
                </a:extLst>
              </a:tr>
              <a:tr h="187794">
                <a:tc>
                  <a:txBody>
                    <a:bodyPr/>
                    <a:lstStyle/>
                    <a:p>
                      <a:pPr>
                        <a:lnSpc>
                          <a:spcPts val="1400"/>
                        </a:lnSpc>
                      </a:pPr>
                      <a:r>
                        <a:rPr lang="en-GB" sz="1400">
                          <a:effectLst/>
                        </a:rPr>
                        <a:t>KV SMA </a:t>
                      </a:r>
                    </a:p>
                  </a:txBody>
                  <a:tcPr/>
                </a:tc>
                <a:tc>
                  <a:txBody>
                    <a:bodyPr/>
                    <a:lstStyle/>
                    <a:p>
                      <a:pPr>
                        <a:lnSpc>
                          <a:spcPts val="1400"/>
                        </a:lnSpc>
                      </a:pPr>
                      <a:r>
                        <a:rPr lang="en-GB" sz="1400">
                          <a:effectLst/>
                          <a:latin typeface="Calibri" panose="020F0502020204030204" pitchFamily="34" charset="0"/>
                          <a:ea typeface="Times New Roman" panose="02020603050405020304" pitchFamily="18" charset="0"/>
                          <a:cs typeface="Times New Roman" panose="02020603050405020304" pitchFamily="18" charset="0"/>
                        </a:rPr>
                        <a:t>IC275</a:t>
                      </a:r>
                    </a:p>
                  </a:txBody>
                  <a:tcPr/>
                </a:tc>
                <a:tc>
                  <a:txBody>
                    <a:bodyPr/>
                    <a:lstStyle/>
                    <a:p>
                      <a:pPr marL="179388" indent="-179388">
                        <a:lnSpc>
                          <a:spcPts val="1400"/>
                        </a:lnSpc>
                        <a:buFont typeface="Arial" panose="020B0604020202020204" pitchFamily="34" charset="0"/>
                        <a:buChar char="•"/>
                      </a:pPr>
                      <a:r>
                        <a:rPr lang="en-GB" sz="1400">
                          <a:effectLst/>
                        </a:rPr>
                        <a:t>Month price without tariff period</a:t>
                      </a:r>
                    </a:p>
                  </a:txBody>
                  <a:tcPr/>
                </a:tc>
                <a:extLst>
                  <a:ext uri="{0D108BD9-81ED-4DB2-BD59-A6C34878D82A}">
                    <a16:rowId xmlns:a16="http://schemas.microsoft.com/office/drawing/2014/main" val="658045358"/>
                  </a:ext>
                </a:extLst>
              </a:tr>
              <a:tr h="187794">
                <a:tc>
                  <a:txBody>
                    <a:bodyPr/>
                    <a:lstStyle/>
                    <a:p>
                      <a:pPr>
                        <a:lnSpc>
                          <a:spcPts val="1400"/>
                        </a:lnSpc>
                      </a:pPr>
                      <a:r>
                        <a:rPr lang="en-GB" sz="1400">
                          <a:effectLst/>
                          <a:latin typeface="Calibri" panose="020F0502020204030204" pitchFamily="34" charset="0"/>
                          <a:ea typeface="Times New Roman" panose="02020603050405020304" pitchFamily="18" charset="0"/>
                          <a:cs typeface="Times New Roman" panose="02020603050405020304" pitchFamily="18" charset="0"/>
                        </a:rPr>
                        <a:t>GV TMT</a:t>
                      </a:r>
                    </a:p>
                  </a:txBody>
                  <a:tcPr/>
                </a:tc>
                <a:tc>
                  <a:txBody>
                    <a:bodyPr/>
                    <a:lstStyle/>
                    <a:p>
                      <a:pPr marL="0" indent="0">
                        <a:lnSpc>
                          <a:spcPts val="1400"/>
                        </a:lnSpc>
                        <a:buFont typeface="Arial" panose="020B0604020202020204" pitchFamily="34" charset="0"/>
                        <a:buNone/>
                      </a:pPr>
                      <a:r>
                        <a:rPr lang="en-GB" sz="1400">
                          <a:effectLst/>
                          <a:latin typeface="Calibri" panose="020F0502020204030204" pitchFamily="34" charset="0"/>
                          <a:ea typeface="Times New Roman" panose="02020603050405020304" pitchFamily="18" charset="0"/>
                          <a:cs typeface="Times New Roman" panose="02020603050405020304" pitchFamily="18" charset="0"/>
                        </a:rPr>
                        <a:t>IC257</a:t>
                      </a:r>
                    </a:p>
                  </a:txBody>
                  <a:tcPr/>
                </a:tc>
                <a:tc>
                  <a:txBody>
                    <a:bodyPr/>
                    <a:lstStyle/>
                    <a:p>
                      <a:pPr marL="171450" indent="-171450">
                        <a:lnSpc>
                          <a:spcPts val="1400"/>
                        </a:lnSpc>
                        <a:buFont typeface="Arial" panose="020B0604020202020204" pitchFamily="34" charset="0"/>
                        <a:buChar char="•"/>
                      </a:pPr>
                      <a:r>
                        <a:rPr lang="en-GB" sz="1400">
                          <a:effectLst/>
                        </a:rPr>
                        <a:t>OVP price (OVP volume)</a:t>
                      </a:r>
                    </a:p>
                    <a:p>
                      <a:pPr marL="171450" indent="-171450">
                        <a:lnSpc>
                          <a:spcPts val="1400"/>
                        </a:lnSpc>
                        <a:buFont typeface="Arial" panose="020B0604020202020204" pitchFamily="34" charset="0"/>
                        <a:buChar char="•"/>
                      </a:pPr>
                      <a:r>
                        <a:rPr lang="en-GB" sz="1400">
                          <a:effectLst/>
                        </a:rPr>
                        <a:t>Month price without tariff period (monthly volumes)</a:t>
                      </a:r>
                    </a:p>
                  </a:txBody>
                  <a:tcPr/>
                </a:tc>
                <a:extLst>
                  <a:ext uri="{0D108BD9-81ED-4DB2-BD59-A6C34878D82A}">
                    <a16:rowId xmlns:a16="http://schemas.microsoft.com/office/drawing/2014/main" val="3242992485"/>
                  </a:ext>
                </a:extLst>
              </a:tr>
              <a:tr h="317052">
                <a:tc>
                  <a:txBody>
                    <a:bodyPr/>
                    <a:lstStyle/>
                    <a:p>
                      <a:pPr>
                        <a:lnSpc>
                          <a:spcPts val="1400"/>
                        </a:lnSpc>
                      </a:pPr>
                      <a:r>
                        <a:rPr lang="en-GB" sz="1400">
                          <a:effectLst/>
                          <a:latin typeface="Calibri" panose="020F0502020204030204" pitchFamily="34" charset="0"/>
                          <a:ea typeface="Times New Roman" panose="02020603050405020304" pitchFamily="18" charset="0"/>
                          <a:cs typeface="Times New Roman" panose="02020603050405020304" pitchFamily="18" charset="0"/>
                        </a:rPr>
                        <a:t>KV PRF and GV PRF</a:t>
                      </a:r>
                    </a:p>
                  </a:txBody>
                  <a:tcPr/>
                </a:tc>
                <a:tc>
                  <a:txBody>
                    <a:bodyPr/>
                    <a:lstStyle/>
                    <a:p>
                      <a:pPr marL="0" indent="0" algn="l" defTabSz="914400" rtl="0" eaLnBrk="1" latinLnBrk="0" hangingPunct="1">
                        <a:lnSpc>
                          <a:spcPts val="1400"/>
                        </a:lnSpc>
                        <a:buFont typeface="Arial" panose="020B0604020202020204" pitchFamily="34" charset="0"/>
                        <a:buNone/>
                      </a:pPr>
                      <a:r>
                        <a:rPr lang="en-GB" sz="1400">
                          <a:solidFill>
                            <a:schemeClr val="dk1"/>
                          </a:solidFill>
                          <a:effectLst/>
                          <a:latin typeface="+mn-lt"/>
                          <a:ea typeface="+mn-ea"/>
                          <a:cs typeface="+mn-cs"/>
                        </a:rPr>
                        <a:t>IC280L</a:t>
                      </a:r>
                    </a:p>
                  </a:txBody>
                  <a:tcPr/>
                </a:tc>
                <a:tc>
                  <a:txBody>
                    <a:bodyPr/>
                    <a:lstStyle/>
                    <a:p>
                      <a:pPr marL="171450" indent="-171450" algn="l" defTabSz="914400" rtl="0" eaLnBrk="1" latinLnBrk="0" hangingPunct="1">
                        <a:lnSpc>
                          <a:spcPts val="1400"/>
                        </a:lnSpc>
                        <a:buFont typeface="Arial" panose="020B0604020202020204" pitchFamily="34" charset="0"/>
                        <a:buChar char="•"/>
                      </a:pPr>
                      <a:r>
                        <a:rPr lang="en-GB" sz="1400">
                          <a:solidFill>
                            <a:schemeClr val="dk1"/>
                          </a:solidFill>
                          <a:effectLst/>
                          <a:latin typeface="+mn-lt"/>
                          <a:ea typeface="+mn-ea"/>
                          <a:cs typeface="+mn-cs"/>
                        </a:rPr>
                        <a:t>Month price per tariff period</a:t>
                      </a:r>
                    </a:p>
                  </a:txBody>
                  <a:tcPr/>
                </a:tc>
                <a:extLst>
                  <a:ext uri="{0D108BD9-81ED-4DB2-BD59-A6C34878D82A}">
                    <a16:rowId xmlns:a16="http://schemas.microsoft.com/office/drawing/2014/main" val="675146464"/>
                  </a:ext>
                </a:extLst>
              </a:tr>
              <a:tr h="317052">
                <a:tc>
                  <a:txBody>
                    <a:bodyPr/>
                    <a:lstStyle/>
                    <a:p>
                      <a:pPr>
                        <a:lnSpc>
                          <a:spcPts val="1400"/>
                        </a:lnSpc>
                      </a:pPr>
                      <a:r>
                        <a:rPr lang="en-GB" sz="1400">
                          <a:effectLst/>
                          <a:latin typeface="Calibri" panose="020F0502020204030204" pitchFamily="34" charset="0"/>
                          <a:ea typeface="Times New Roman" panose="02020603050405020304" pitchFamily="18" charset="0"/>
                          <a:cs typeface="Times New Roman" panose="02020603050405020304" pitchFamily="18" charset="0"/>
                        </a:rPr>
                        <a:t>GV</a:t>
                      </a:r>
                    </a:p>
                  </a:txBody>
                  <a:tcPr/>
                </a:tc>
                <a:tc>
                  <a:txBody>
                    <a:bodyPr/>
                    <a:lstStyle/>
                    <a:p>
                      <a:pPr marL="0" indent="0" algn="l" defTabSz="914400" rtl="0" eaLnBrk="1" latinLnBrk="0" hangingPunct="1">
                        <a:lnSpc>
                          <a:spcPts val="1400"/>
                        </a:lnSpc>
                        <a:buFont typeface="Arial" panose="020B0604020202020204" pitchFamily="34" charset="0"/>
                        <a:buNone/>
                      </a:pPr>
                      <a:r>
                        <a:rPr lang="en-GB" sz="1400">
                          <a:solidFill>
                            <a:schemeClr val="dk1"/>
                          </a:solidFill>
                          <a:effectLst/>
                          <a:latin typeface="+mn-lt"/>
                          <a:ea typeface="+mn-ea"/>
                          <a:cs typeface="+mn-cs"/>
                        </a:rPr>
                        <a:t>IC252</a:t>
                      </a:r>
                    </a:p>
                  </a:txBody>
                  <a:tcPr/>
                </a:tc>
                <a:tc>
                  <a:txBody>
                    <a:bodyPr/>
                    <a:lstStyle/>
                    <a:p>
                      <a:pPr marL="171450" marR="0" lvl="0" indent="-171450" algn="l" defTabSz="914400" rtl="0" eaLnBrk="1" fontAlgn="auto" latinLnBrk="0" hangingPunct="1">
                        <a:lnSpc>
                          <a:spcPts val="1400"/>
                        </a:lnSpc>
                        <a:spcBef>
                          <a:spcPts val="0"/>
                        </a:spcBef>
                        <a:spcAft>
                          <a:spcPts val="0"/>
                        </a:spcAft>
                        <a:buClrTx/>
                        <a:buSzTx/>
                        <a:buFont typeface="Arial" panose="020B0604020202020204" pitchFamily="34" charset="0"/>
                        <a:buChar char="•"/>
                        <a:tabLst/>
                        <a:defRPr/>
                      </a:pPr>
                      <a:r>
                        <a:rPr lang="en-GB" sz="1400">
                          <a:effectLst/>
                        </a:rPr>
                        <a:t>Month price without tariff period</a:t>
                      </a:r>
                    </a:p>
                  </a:txBody>
                  <a:tcPr/>
                </a:tc>
                <a:extLst>
                  <a:ext uri="{0D108BD9-81ED-4DB2-BD59-A6C34878D82A}">
                    <a16:rowId xmlns:a16="http://schemas.microsoft.com/office/drawing/2014/main" val="1654870133"/>
                  </a:ext>
                </a:extLst>
              </a:tr>
            </a:tbl>
          </a:graphicData>
        </a:graphic>
      </p:graphicFrame>
      <p:sp>
        <p:nvSpPr>
          <p:cNvPr id="4" name="Tijdelijke aanduiding voor dianummer 3">
            <a:extLst>
              <a:ext uri="{FF2B5EF4-FFF2-40B4-BE49-F238E27FC236}">
                <a16:creationId xmlns:a16="http://schemas.microsoft.com/office/drawing/2014/main" id="{F0BA81FD-5FE7-5E06-9215-DC89C28C5DAC}"/>
              </a:ext>
            </a:extLst>
          </p:cNvPr>
          <p:cNvSpPr>
            <a:spLocks noGrp="1"/>
          </p:cNvSpPr>
          <p:nvPr>
            <p:ph type="sldNum" sz="quarter" idx="12"/>
          </p:nvPr>
        </p:nvSpPr>
        <p:spPr/>
        <p:txBody>
          <a:bodyPr/>
          <a:lstStyle/>
          <a:p>
            <a:fld id="{6054F54E-B765-BA4C-B13B-E9FB5CE61C5D}" type="slidenum">
              <a:rPr lang="nl-NL" smtClean="0"/>
              <a:pPr/>
              <a:t>82</a:t>
            </a:fld>
            <a:endParaRPr lang="nl-NL"/>
          </a:p>
        </p:txBody>
      </p:sp>
    </p:spTree>
    <p:extLst>
      <p:ext uri="{BB962C8B-B14F-4D97-AF65-F5344CB8AC3E}">
        <p14:creationId xmlns:p14="http://schemas.microsoft.com/office/powerpoint/2010/main" val="3530992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C8A6C-2C3C-E054-23C5-600F92600091}"/>
              </a:ext>
            </a:extLst>
          </p:cNvPr>
          <p:cNvSpPr>
            <a:spLocks noGrp="1"/>
          </p:cNvSpPr>
          <p:nvPr>
            <p:ph type="title"/>
          </p:nvPr>
        </p:nvSpPr>
        <p:spPr/>
        <p:txBody>
          <a:bodyPr/>
          <a:lstStyle/>
          <a:p>
            <a:r>
              <a:rPr lang="en-GB" sz="4400"/>
              <a:t>IC279 Reconciliation prices</a:t>
            </a:r>
          </a:p>
        </p:txBody>
      </p:sp>
      <p:graphicFrame>
        <p:nvGraphicFramePr>
          <p:cNvPr id="5" name="Tabel 5">
            <a:extLst>
              <a:ext uri="{FF2B5EF4-FFF2-40B4-BE49-F238E27FC236}">
                <a16:creationId xmlns:a16="http://schemas.microsoft.com/office/drawing/2014/main" id="{CA1C3AC3-8C7D-06B6-32BE-11E6B70ED2E8}"/>
              </a:ext>
            </a:extLst>
          </p:cNvPr>
          <p:cNvGraphicFramePr>
            <a:graphicFrameLocks noGrp="1"/>
          </p:cNvGraphicFramePr>
          <p:nvPr>
            <p:extLst>
              <p:ext uri="{D42A27DB-BD31-4B8C-83A1-F6EECF244321}">
                <p14:modId xmlns:p14="http://schemas.microsoft.com/office/powerpoint/2010/main" val="382923339"/>
              </p:ext>
            </p:extLst>
          </p:nvPr>
        </p:nvGraphicFramePr>
        <p:xfrm>
          <a:off x="838200" y="1683493"/>
          <a:ext cx="10591800" cy="2301240"/>
        </p:xfrm>
        <a:graphic>
          <a:graphicData uri="http://schemas.openxmlformats.org/drawingml/2006/table">
            <a:tbl>
              <a:tblPr>
                <a:tableStyleId>{5C22544A-7EE6-4342-B048-85BDC9FD1C3A}</a:tableStyleId>
              </a:tblPr>
              <a:tblGrid>
                <a:gridCol w="10591800">
                  <a:extLst>
                    <a:ext uri="{9D8B030D-6E8A-4147-A177-3AD203B41FA5}">
                      <a16:colId xmlns:a16="http://schemas.microsoft.com/office/drawing/2014/main" val="3025026889"/>
                    </a:ext>
                  </a:extLst>
                </a:gridCol>
              </a:tblGrid>
              <a:tr h="370840">
                <a:tc>
                  <a:txBody>
                    <a:bodyPr/>
                    <a:lstStyle/>
                    <a:p>
                      <a:r>
                        <a:rPr lang="en-GB" sz="2000" b="1">
                          <a:solidFill>
                            <a:schemeClr val="accent1"/>
                          </a:solidFill>
                        </a:rPr>
                        <a:t>Issue document</a:t>
                      </a:r>
                    </a:p>
                  </a:txBody>
                  <a:tcPr>
                    <a:solidFill>
                      <a:schemeClr val="accent2"/>
                    </a:solidFill>
                  </a:tcPr>
                </a:tc>
                <a:extLst>
                  <a:ext uri="{0D108BD9-81ED-4DB2-BD59-A6C34878D82A}">
                    <a16:rowId xmlns:a16="http://schemas.microsoft.com/office/drawing/2014/main" val="37790639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IC279 ‘Settlement prices’, v1.0, 18-10-2022</a:t>
                      </a:r>
                    </a:p>
                  </a:txBody>
                  <a:tcPr>
                    <a:solidFill>
                      <a:schemeClr val="bg2"/>
                    </a:solidFill>
                  </a:tcPr>
                </a:tc>
                <a:extLst>
                  <a:ext uri="{0D108BD9-81ED-4DB2-BD59-A6C34878D82A}">
                    <a16:rowId xmlns:a16="http://schemas.microsoft.com/office/drawing/2014/main" val="639579235"/>
                  </a:ext>
                </a:extLst>
              </a:tr>
              <a:tr h="370840">
                <a:tc>
                  <a:txBody>
                    <a:bodyPr/>
                    <a:lstStyle/>
                    <a:p>
                      <a:r>
                        <a:rPr lang="en-GB" sz="2000" b="1">
                          <a:solidFill>
                            <a:schemeClr val="accent1"/>
                          </a:solidFill>
                        </a:rPr>
                        <a:t>Business Requirement Specification (BRS)</a:t>
                      </a:r>
                    </a:p>
                  </a:txBody>
                  <a:tcPr>
                    <a:solidFill>
                      <a:schemeClr val="accent2"/>
                    </a:solidFill>
                  </a:tcPr>
                </a:tc>
                <a:extLst>
                  <a:ext uri="{0D108BD9-81ED-4DB2-BD59-A6C34878D82A}">
                    <a16:rowId xmlns:a16="http://schemas.microsoft.com/office/drawing/2014/main" val="10221769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solidFill>
                            <a:schemeClr val="dk1"/>
                          </a:solidFill>
                          <a:latin typeface="+mn-lt"/>
                          <a:ea typeface="+mn-ea"/>
                          <a:cs typeface="+mn-cs"/>
                        </a:rPr>
                        <a:t>BRS ‘Reconciliation data’ v2.0, 19-01-2024</a:t>
                      </a:r>
                    </a:p>
                  </a:txBody>
                  <a:tcPr>
                    <a:solidFill>
                      <a:schemeClr val="bg2"/>
                    </a:solidFill>
                  </a:tcPr>
                </a:tc>
                <a:extLst>
                  <a:ext uri="{0D108BD9-81ED-4DB2-BD59-A6C34878D82A}">
                    <a16:rowId xmlns:a16="http://schemas.microsoft.com/office/drawing/2014/main" val="410211882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solidFill>
                        </a:rPr>
                        <a:t>Business service (BS)</a:t>
                      </a:r>
                    </a:p>
                  </a:txBody>
                  <a:tcPr>
                    <a:solidFill>
                      <a:schemeClr val="accent2"/>
                    </a:solidFill>
                  </a:tcPr>
                </a:tc>
                <a:extLst>
                  <a:ext uri="{0D108BD9-81ED-4DB2-BD59-A6C34878D82A}">
                    <a16:rowId xmlns:a16="http://schemas.microsoft.com/office/drawing/2014/main" val="1019679030"/>
                  </a:ext>
                </a:extLst>
              </a:tr>
              <a:tr h="370840">
                <a:tc>
                  <a:txBody>
                    <a:bodyPr/>
                    <a:lstStyle/>
                    <a:p>
                      <a:pPr marL="285750" indent="-285750">
                        <a:buFont typeface="Arial" panose="020B0604020202020204" pitchFamily="34" charset="0"/>
                        <a:buChar char="•"/>
                      </a:pPr>
                      <a:r>
                        <a:rPr lang="en-GB" sz="1800" b="1" dirty="0">
                          <a:solidFill>
                            <a:srgbClr val="FF0000"/>
                          </a:solidFill>
                        </a:rPr>
                        <a:t>Being carried out. Will be completed in Q1 2024</a:t>
                      </a:r>
                    </a:p>
                  </a:txBody>
                  <a:tcPr>
                    <a:solidFill>
                      <a:schemeClr val="bg2"/>
                    </a:solidFill>
                  </a:tcPr>
                </a:tc>
                <a:extLst>
                  <a:ext uri="{0D108BD9-81ED-4DB2-BD59-A6C34878D82A}">
                    <a16:rowId xmlns:a16="http://schemas.microsoft.com/office/drawing/2014/main" val="4135361628"/>
                  </a:ext>
                </a:extLst>
              </a:tr>
            </a:tbl>
          </a:graphicData>
        </a:graphic>
      </p:graphicFrame>
      <p:sp>
        <p:nvSpPr>
          <p:cNvPr id="3" name="Tijdelijke aanduiding voor dianummer 2">
            <a:extLst>
              <a:ext uri="{FF2B5EF4-FFF2-40B4-BE49-F238E27FC236}">
                <a16:creationId xmlns:a16="http://schemas.microsoft.com/office/drawing/2014/main" id="{4E160E3E-4EF2-F9C4-87A4-273CAAF87B0A}"/>
              </a:ext>
            </a:extLst>
          </p:cNvPr>
          <p:cNvSpPr>
            <a:spLocks noGrp="1"/>
          </p:cNvSpPr>
          <p:nvPr>
            <p:ph type="sldNum" sz="quarter" idx="12"/>
          </p:nvPr>
        </p:nvSpPr>
        <p:spPr/>
        <p:txBody>
          <a:bodyPr/>
          <a:lstStyle/>
          <a:p>
            <a:fld id="{6054F54E-B765-BA4C-B13B-E9FB5CE61C5D}" type="slidenum">
              <a:rPr lang="nl-NL" smtClean="0"/>
              <a:pPr/>
              <a:t>83</a:t>
            </a:fld>
            <a:endParaRPr lang="nl-NL"/>
          </a:p>
        </p:txBody>
      </p:sp>
    </p:spTree>
    <p:extLst>
      <p:ext uri="{BB962C8B-B14F-4D97-AF65-F5344CB8AC3E}">
        <p14:creationId xmlns:p14="http://schemas.microsoft.com/office/powerpoint/2010/main" val="25037325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a:t>Impact on the market role SUP</a:t>
            </a:r>
          </a:p>
        </p:txBody>
      </p:sp>
      <p:sp>
        <p:nvSpPr>
          <p:cNvPr id="3" name="Tijdelijke aanduiding voor dianummer 2">
            <a:extLst>
              <a:ext uri="{FF2B5EF4-FFF2-40B4-BE49-F238E27FC236}">
                <a16:creationId xmlns:a16="http://schemas.microsoft.com/office/drawing/2014/main" id="{5FE524CC-B81F-A29C-FF72-53CD430E4A19}"/>
              </a:ext>
            </a:extLst>
          </p:cNvPr>
          <p:cNvSpPr>
            <a:spLocks noGrp="1"/>
          </p:cNvSpPr>
          <p:nvPr>
            <p:ph type="sldNum" sz="quarter" idx="12"/>
          </p:nvPr>
        </p:nvSpPr>
        <p:spPr/>
        <p:txBody>
          <a:bodyPr/>
          <a:lstStyle/>
          <a:p>
            <a:fld id="{6054F54E-B765-BA4C-B13B-E9FB5CE61C5D}" type="slidenum">
              <a:rPr lang="nl-NL" smtClean="0"/>
              <a:t>84</a:t>
            </a:fld>
            <a:endParaRPr lang="nl-NL"/>
          </a:p>
        </p:txBody>
      </p:sp>
    </p:spTree>
    <p:extLst>
      <p:ext uri="{BB962C8B-B14F-4D97-AF65-F5344CB8AC3E}">
        <p14:creationId xmlns:p14="http://schemas.microsoft.com/office/powerpoint/2010/main" val="40760472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p:txBody>
          <a:bodyPr/>
          <a:lstStyle/>
          <a:p>
            <a:r>
              <a:rPr lang="en-GB"/>
              <a:t>Introduction impact on market roles</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3315954282"/>
              </p:ext>
            </p:extLst>
          </p:nvPr>
        </p:nvGraphicFramePr>
        <p:xfrm>
          <a:off x="838200" y="1859973"/>
          <a:ext cx="10515600" cy="3103316"/>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821387">
                <a:tc>
                  <a:txBody>
                    <a:bodyPr/>
                    <a:lstStyle/>
                    <a:p>
                      <a:r>
                        <a:rPr lang="en-GB" sz="2000" b="1">
                          <a:solidFill>
                            <a:schemeClr val="tx1"/>
                          </a:solidFill>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800">
                          <a:solidFill>
                            <a:schemeClr val="tx1"/>
                          </a:solidFill>
                        </a:rPr>
                        <a:t>This describes the component of Tranche 3 that has an impact on the market role</a:t>
                      </a:r>
                    </a:p>
                    <a:p>
                      <a:pPr marL="285750" indent="-285750">
                        <a:buFont typeface="Arial" panose="020B0604020202020204" pitchFamily="34" charset="0"/>
                        <a:buChar char="•"/>
                      </a:pPr>
                      <a:r>
                        <a:rPr lang="en-GB" sz="1800">
                          <a:solidFill>
                            <a:schemeClr val="tx1"/>
                          </a:solidFill>
                        </a:rPr>
                        <a:t>A separate table has been created per component</a:t>
                      </a:r>
                    </a:p>
                    <a:p>
                      <a:pPr marL="285750" indent="-285750">
                        <a:buFont typeface="Arial" panose="020B0604020202020204" pitchFamily="34" charset="0"/>
                        <a:buChar char="•"/>
                      </a:pPr>
                      <a:r>
                        <a:rPr lang="en-GB" sz="1800">
                          <a:solidFill>
                            <a:schemeClr val="tx1"/>
                          </a:solidFill>
                        </a:rPr>
                        <a:t>The aim was to provide the most comprehensive overview possible per market role</a:t>
                      </a:r>
                    </a:p>
                  </a:txBody>
                  <a:tcPr/>
                </a:tc>
                <a:extLst>
                  <a:ext uri="{0D108BD9-81ED-4DB2-BD59-A6C34878D82A}">
                    <a16:rowId xmlns:a16="http://schemas.microsoft.com/office/drawing/2014/main" val="3653044781"/>
                  </a:ext>
                </a:extLst>
              </a:tr>
              <a:tr h="813188">
                <a:tc>
                  <a:txBody>
                    <a:bodyPr/>
                    <a:lstStyle/>
                    <a:p>
                      <a:r>
                        <a:rPr lang="en-GB" sz="2000" b="1">
                          <a:solidFill>
                            <a:schemeClr val="tx1"/>
                          </a:solidFill>
                        </a:rPr>
                        <a:t>Process and system impact *</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800" dirty="0">
                          <a:solidFill>
                            <a:schemeClr val="tx1"/>
                          </a:solidFill>
                        </a:rPr>
                        <a:t>This describes the process and system impact that must be </a:t>
                      </a:r>
                      <a:r>
                        <a:rPr lang="en-GB" sz="1800" b="1" u="sng" dirty="0">
                          <a:solidFill>
                            <a:schemeClr val="tx1"/>
                          </a:solidFill>
                        </a:rPr>
                        <a:t>structurally </a:t>
                      </a:r>
                      <a:r>
                        <a:rPr lang="en-GB" sz="1800" dirty="0">
                          <a:solidFill>
                            <a:schemeClr val="tx1"/>
                          </a:solidFill>
                        </a:rPr>
                        <a:t>incorporated as a result of Tranche 3</a:t>
                      </a:r>
                    </a:p>
                  </a:txBody>
                  <a:tcPr/>
                </a:tc>
                <a:extLst>
                  <a:ext uri="{0D108BD9-81ED-4DB2-BD59-A6C34878D82A}">
                    <a16:rowId xmlns:a16="http://schemas.microsoft.com/office/drawing/2014/main" val="3752631224"/>
                  </a:ext>
                </a:extLst>
              </a:tr>
              <a:tr h="1101408">
                <a:tc>
                  <a:txBody>
                    <a:bodyPr/>
                    <a:lstStyle/>
                    <a:p>
                      <a:r>
                        <a:rPr lang="en-GB" sz="2000" b="1">
                          <a:solidFill>
                            <a:schemeClr val="tx1"/>
                          </a:solidFill>
                        </a:rPr>
                        <a:t>Transition impact *</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800" dirty="0">
                          <a:solidFill>
                            <a:schemeClr val="tx1"/>
                          </a:solidFill>
                        </a:rPr>
                        <a:t>This describes the impact that only applies to the implementation of Tranche 3. This is thus </a:t>
                      </a:r>
                      <a:r>
                        <a:rPr lang="en-GB" sz="1800" b="1" u="sng" dirty="0">
                          <a:solidFill>
                            <a:schemeClr val="tx1"/>
                          </a:solidFill>
                        </a:rPr>
                        <a:t>one-off</a:t>
                      </a:r>
                      <a:r>
                        <a:rPr lang="en-GB" sz="1800" dirty="0">
                          <a:solidFill>
                            <a:schemeClr val="tx1"/>
                          </a:solidFill>
                        </a:rPr>
                        <a:t> impact concerning the implementation of Tranche 3</a:t>
                      </a:r>
                    </a:p>
                  </a:txBody>
                  <a:tcPr/>
                </a:tc>
                <a:extLst>
                  <a:ext uri="{0D108BD9-81ED-4DB2-BD59-A6C34878D82A}">
                    <a16:rowId xmlns:a16="http://schemas.microsoft.com/office/drawing/2014/main" val="3583387031"/>
                  </a:ext>
                </a:extLst>
              </a:tr>
            </a:tbl>
          </a:graphicData>
        </a:graphic>
      </p:graphicFrame>
      <p:sp>
        <p:nvSpPr>
          <p:cNvPr id="3" name="Tekstvak 2">
            <a:extLst>
              <a:ext uri="{FF2B5EF4-FFF2-40B4-BE49-F238E27FC236}">
                <a16:creationId xmlns:a16="http://schemas.microsoft.com/office/drawing/2014/main" id="{3D2CEFC5-DA5A-4FB1-97BE-C72C5A88BDD1}"/>
              </a:ext>
            </a:extLst>
          </p:cNvPr>
          <p:cNvSpPr txBox="1"/>
          <p:nvPr/>
        </p:nvSpPr>
        <p:spPr>
          <a:xfrm>
            <a:off x="838200" y="5132574"/>
            <a:ext cx="10515600" cy="646331"/>
          </a:xfrm>
          <a:prstGeom prst="rect">
            <a:avLst/>
          </a:prstGeom>
          <a:noFill/>
        </p:spPr>
        <p:txBody>
          <a:bodyPr wrap="square" rtlCol="0">
            <a:spAutoFit/>
          </a:bodyPr>
          <a:lstStyle/>
          <a:p>
            <a:r>
              <a:rPr lang="en-GB" b="1">
                <a:solidFill>
                  <a:srgbClr val="FF0000"/>
                </a:solidFill>
              </a:rPr>
              <a:t>* This is a general estimate for the impact on market roles and the first step to having the actual impact for an individual market party determined by the concerned market party itself!</a:t>
            </a:r>
          </a:p>
        </p:txBody>
      </p:sp>
      <p:sp>
        <p:nvSpPr>
          <p:cNvPr id="5" name="Tijdelijke aanduiding voor dianummer 4">
            <a:extLst>
              <a:ext uri="{FF2B5EF4-FFF2-40B4-BE49-F238E27FC236}">
                <a16:creationId xmlns:a16="http://schemas.microsoft.com/office/drawing/2014/main" id="{684A988A-099D-A8DF-44F8-17E17C0D035F}"/>
              </a:ext>
            </a:extLst>
          </p:cNvPr>
          <p:cNvSpPr>
            <a:spLocks noGrp="1"/>
          </p:cNvSpPr>
          <p:nvPr>
            <p:ph type="sldNum" sz="quarter" idx="12"/>
          </p:nvPr>
        </p:nvSpPr>
        <p:spPr/>
        <p:txBody>
          <a:bodyPr/>
          <a:lstStyle/>
          <a:p>
            <a:fld id="{6054F54E-B765-BA4C-B13B-E9FB5CE61C5D}" type="slidenum">
              <a:rPr lang="nl-NL" smtClean="0"/>
              <a:pPr/>
              <a:t>85</a:t>
            </a:fld>
            <a:endParaRPr lang="nl-NL"/>
          </a:p>
        </p:txBody>
      </p:sp>
    </p:spTree>
    <p:extLst>
      <p:ext uri="{BB962C8B-B14F-4D97-AF65-F5344CB8AC3E}">
        <p14:creationId xmlns:p14="http://schemas.microsoft.com/office/powerpoint/2010/main" val="19515016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i="1"/>
              <a:t>IC275 ‘Reconciliation SMA’</a:t>
            </a:r>
          </a:p>
        </p:txBody>
      </p:sp>
      <p:sp>
        <p:nvSpPr>
          <p:cNvPr id="3" name="Tijdelijke aanduiding voor dianummer 2">
            <a:extLst>
              <a:ext uri="{FF2B5EF4-FFF2-40B4-BE49-F238E27FC236}">
                <a16:creationId xmlns:a16="http://schemas.microsoft.com/office/drawing/2014/main" id="{5FE524CC-B81F-A29C-FF72-53CD430E4A19}"/>
              </a:ext>
            </a:extLst>
          </p:cNvPr>
          <p:cNvSpPr>
            <a:spLocks noGrp="1"/>
          </p:cNvSpPr>
          <p:nvPr>
            <p:ph type="sldNum" sz="quarter" idx="12"/>
          </p:nvPr>
        </p:nvSpPr>
        <p:spPr/>
        <p:txBody>
          <a:bodyPr/>
          <a:lstStyle/>
          <a:p>
            <a:fld id="{6054F54E-B765-BA4C-B13B-E9FB5CE61C5D}" type="slidenum">
              <a:rPr lang="nl-NL" smtClean="0"/>
              <a:t>86</a:t>
            </a:fld>
            <a:endParaRPr lang="nl-NL"/>
          </a:p>
        </p:txBody>
      </p:sp>
    </p:spTree>
    <p:extLst>
      <p:ext uri="{BB962C8B-B14F-4D97-AF65-F5344CB8AC3E}">
        <p14:creationId xmlns:p14="http://schemas.microsoft.com/office/powerpoint/2010/main" val="10603280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p:txBody>
          <a:bodyPr/>
          <a:lstStyle/>
          <a:p>
            <a:r>
              <a:rPr lang="en-GB"/>
              <a:t>IC275 – Month-transition readings SMA</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3451555541"/>
              </p:ext>
            </p:extLst>
          </p:nvPr>
        </p:nvGraphicFramePr>
        <p:xfrm>
          <a:off x="899160" y="1649507"/>
          <a:ext cx="10515600" cy="2804920"/>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1259394">
                <a:tc>
                  <a:txBody>
                    <a:bodyPr/>
                    <a:lstStyle/>
                    <a:p>
                      <a:pPr marL="0" algn="l" defTabSz="914400" rtl="0" eaLnBrk="1" latinLnBrk="0" hangingPunct="1"/>
                      <a:r>
                        <a:rPr lang="en-GB" sz="2000" b="1">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800">
                          <a:solidFill>
                            <a:schemeClr val="tx1"/>
                          </a:solidFill>
                        </a:rPr>
                        <a:t>For the new reconciliation process SMA, the DSO will calculate month-transition readings if they cannot be read from the smart meter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solidFill>
                            <a:schemeClr val="tx1"/>
                          </a:solidFill>
                        </a:rPr>
                        <a:t>The DSO will distribute the meter readings and consumption to the SUP via the regular processes</a:t>
                      </a:r>
                    </a:p>
                  </a:txBody>
                  <a:tcPr/>
                </a:tc>
                <a:extLst>
                  <a:ext uri="{0D108BD9-81ED-4DB2-BD59-A6C34878D82A}">
                    <a16:rowId xmlns:a16="http://schemas.microsoft.com/office/drawing/2014/main" val="3653044781"/>
                  </a:ext>
                </a:extLst>
              </a:tr>
              <a:tr h="603460">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solidFill>
                            <a:schemeClr val="tx1"/>
                          </a:solidFill>
                          <a:latin typeface="+mn-lt"/>
                          <a:ea typeface="+mn-ea"/>
                          <a:cs typeface="+mn-cs"/>
                        </a:rPr>
                        <a:t>Distribution by DSO is a regular process via existing notifications.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solidFill>
                            <a:schemeClr val="tx1"/>
                          </a:solidFill>
                          <a:latin typeface="+mn-lt"/>
                          <a:ea typeface="+mn-ea"/>
                          <a:cs typeface="+mn-cs"/>
                        </a:rPr>
                        <a:t>Month-transition reading calculated by DSO</a:t>
                      </a:r>
                    </a:p>
                  </a:txBody>
                  <a:tcPr/>
                </a:tc>
                <a:extLst>
                  <a:ext uri="{0D108BD9-81ED-4DB2-BD59-A6C34878D82A}">
                    <a16:rowId xmlns:a16="http://schemas.microsoft.com/office/drawing/2014/main" val="3752631224"/>
                  </a:ext>
                </a:extLst>
              </a:tr>
              <a:tr h="844486">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800">
                          <a:solidFill>
                            <a:schemeClr val="tx1"/>
                          </a:solidFill>
                        </a:rPr>
                        <a:t>The first month-transition where this process starts is the functional go-live date for Tranche 3</a:t>
                      </a:r>
                    </a:p>
                  </a:txBody>
                  <a:tcPr/>
                </a:tc>
                <a:extLst>
                  <a:ext uri="{0D108BD9-81ED-4DB2-BD59-A6C34878D82A}">
                    <a16:rowId xmlns:a16="http://schemas.microsoft.com/office/drawing/2014/main" val="3583387031"/>
                  </a:ext>
                </a:extLst>
              </a:tr>
            </a:tbl>
          </a:graphicData>
        </a:graphic>
      </p:graphicFrame>
      <p:graphicFrame>
        <p:nvGraphicFramePr>
          <p:cNvPr id="3" name="Tabel 4">
            <a:extLst>
              <a:ext uri="{FF2B5EF4-FFF2-40B4-BE49-F238E27FC236}">
                <a16:creationId xmlns:a16="http://schemas.microsoft.com/office/drawing/2014/main" id="{F78CD86B-9338-8D2E-99AB-41717E65A2D1}"/>
              </a:ext>
            </a:extLst>
          </p:cNvPr>
          <p:cNvGraphicFramePr>
            <a:graphicFrameLocks noGrp="1"/>
          </p:cNvGraphicFramePr>
          <p:nvPr>
            <p:extLst>
              <p:ext uri="{D42A27DB-BD31-4B8C-83A1-F6EECF244321}">
                <p14:modId xmlns:p14="http://schemas.microsoft.com/office/powerpoint/2010/main" val="2824818311"/>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5" name="Tijdelijke aanduiding voor dianummer 4">
            <a:extLst>
              <a:ext uri="{FF2B5EF4-FFF2-40B4-BE49-F238E27FC236}">
                <a16:creationId xmlns:a16="http://schemas.microsoft.com/office/drawing/2014/main" id="{90B11D07-D61E-1A77-A764-92693AB81C9E}"/>
              </a:ext>
            </a:extLst>
          </p:cNvPr>
          <p:cNvSpPr>
            <a:spLocks noGrp="1"/>
          </p:cNvSpPr>
          <p:nvPr>
            <p:ph type="sldNum" sz="quarter" idx="12"/>
          </p:nvPr>
        </p:nvSpPr>
        <p:spPr/>
        <p:txBody>
          <a:bodyPr/>
          <a:lstStyle/>
          <a:p>
            <a:fld id="{6054F54E-B765-BA4C-B13B-E9FB5CE61C5D}" type="slidenum">
              <a:rPr lang="nl-NL" smtClean="0"/>
              <a:pPr/>
              <a:t>87</a:t>
            </a:fld>
            <a:endParaRPr lang="nl-NL"/>
          </a:p>
        </p:txBody>
      </p:sp>
    </p:spTree>
    <p:extLst>
      <p:ext uri="{BB962C8B-B14F-4D97-AF65-F5344CB8AC3E}">
        <p14:creationId xmlns:p14="http://schemas.microsoft.com/office/powerpoint/2010/main" val="41859898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a:xfrm>
            <a:off x="838199" y="365125"/>
            <a:ext cx="10726784" cy="1325563"/>
          </a:xfrm>
        </p:spPr>
        <p:txBody>
          <a:bodyPr/>
          <a:lstStyle/>
          <a:p>
            <a:r>
              <a:rPr lang="en-GB"/>
              <a:t>IC275 – volumes for reconciliation SMA</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11452764"/>
              </p:ext>
            </p:extLst>
          </p:nvPr>
        </p:nvGraphicFramePr>
        <p:xfrm>
          <a:off x="943791" y="1690689"/>
          <a:ext cx="10515600" cy="2900829"/>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1204911">
                <a:tc>
                  <a:txBody>
                    <a:bodyPr/>
                    <a:lstStyle/>
                    <a:p>
                      <a:pPr marL="0" algn="l" defTabSz="914400" rtl="0" eaLnBrk="1" latinLnBrk="0" hangingPunct="1"/>
                      <a:r>
                        <a:rPr lang="en-GB" sz="2000" b="1">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The DSO determines the aggregated volumes per calendar month based on the determined (monthly) volumes</a:t>
                      </a:r>
                    </a:p>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The DSO makes the aggregated volumes available to the SUP on M+5 per BRP/SUP</a:t>
                      </a:r>
                    </a:p>
                  </a:txBody>
                  <a:tcPr/>
                </a:tc>
                <a:extLst>
                  <a:ext uri="{0D108BD9-81ED-4DB2-BD59-A6C34878D82A}">
                    <a16:rowId xmlns:a16="http://schemas.microsoft.com/office/drawing/2014/main" val="3653044781"/>
                  </a:ext>
                </a:extLst>
              </a:tr>
              <a:tr h="1195633">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solidFill>
                            <a:schemeClr val="tx1"/>
                          </a:solidFill>
                          <a:latin typeface="+mn-lt"/>
                          <a:ea typeface="+mn-ea"/>
                          <a:cs typeface="+mn-cs"/>
                        </a:rPr>
                        <a:t>Design process to receive these aggregated volumes via the </a:t>
                      </a:r>
                      <a:r>
                        <a:rPr lang="en-GB" sz="1800" b="1">
                          <a:solidFill>
                            <a:schemeClr val="tx1"/>
                          </a:solidFill>
                          <a:latin typeface="+mn-lt"/>
                          <a:ea typeface="+mn-ea"/>
                          <a:cs typeface="+mn-cs"/>
                        </a:rPr>
                        <a:t>MMC-hub</a:t>
                      </a:r>
                    </a:p>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Connect/qualify MMC-hub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solidFill>
                            <a:schemeClr val="tx1"/>
                          </a:solidFill>
                          <a:latin typeface="+mn-lt"/>
                          <a:ea typeface="+mn-ea"/>
                          <a:cs typeface="+mn-cs"/>
                        </a:rPr>
                        <a:t>Implementation new notifications in accordance with: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a:solidFill>
                            <a:schemeClr val="tx1"/>
                          </a:solidFill>
                          <a:latin typeface="+mn-lt"/>
                          <a:ea typeface="+mn-ea"/>
                          <a:cs typeface="+mn-cs"/>
                        </a:rPr>
                        <a:t>Business service ‘Exchange volumes for reconciliation electricity’</a:t>
                      </a:r>
                    </a:p>
                  </a:txBody>
                  <a:tcPr/>
                </a:tc>
                <a:extLst>
                  <a:ext uri="{0D108BD9-81ED-4DB2-BD59-A6C34878D82A}">
                    <a16:rowId xmlns:a16="http://schemas.microsoft.com/office/drawing/2014/main" val="3752631224"/>
                  </a:ext>
                </a:extLst>
              </a:tr>
              <a:tr h="500285">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N/A</a:t>
                      </a:r>
                    </a:p>
                  </a:txBody>
                  <a:tcPr/>
                </a:tc>
                <a:extLst>
                  <a:ext uri="{0D108BD9-81ED-4DB2-BD59-A6C34878D82A}">
                    <a16:rowId xmlns:a16="http://schemas.microsoft.com/office/drawing/2014/main" val="3583387031"/>
                  </a:ext>
                </a:extLst>
              </a:tr>
            </a:tbl>
          </a:graphicData>
        </a:graphic>
      </p:graphicFrame>
      <p:graphicFrame>
        <p:nvGraphicFramePr>
          <p:cNvPr id="5" name="Tabel 4">
            <a:extLst>
              <a:ext uri="{FF2B5EF4-FFF2-40B4-BE49-F238E27FC236}">
                <a16:creationId xmlns:a16="http://schemas.microsoft.com/office/drawing/2014/main" id="{BAE9EEFD-1797-8434-D2A3-1655107C471F}"/>
              </a:ext>
            </a:extLst>
          </p:cNvPr>
          <p:cNvGraphicFramePr>
            <a:graphicFrameLocks noGrp="1"/>
          </p:cNvGraphicFramePr>
          <p:nvPr>
            <p:extLst>
              <p:ext uri="{D42A27DB-BD31-4B8C-83A1-F6EECF244321}">
                <p14:modId xmlns:p14="http://schemas.microsoft.com/office/powerpoint/2010/main" val="3126361309"/>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3" name="Tijdelijke aanduiding voor dianummer 2">
            <a:extLst>
              <a:ext uri="{FF2B5EF4-FFF2-40B4-BE49-F238E27FC236}">
                <a16:creationId xmlns:a16="http://schemas.microsoft.com/office/drawing/2014/main" id="{3999C662-8371-13E5-FFC6-E94AE910A9E2}"/>
              </a:ext>
            </a:extLst>
          </p:cNvPr>
          <p:cNvSpPr>
            <a:spLocks noGrp="1"/>
          </p:cNvSpPr>
          <p:nvPr>
            <p:ph type="sldNum" sz="quarter" idx="12"/>
          </p:nvPr>
        </p:nvSpPr>
        <p:spPr/>
        <p:txBody>
          <a:bodyPr/>
          <a:lstStyle/>
          <a:p>
            <a:fld id="{6054F54E-B765-BA4C-B13B-E9FB5CE61C5D}" type="slidenum">
              <a:rPr lang="nl-NL" smtClean="0"/>
              <a:pPr/>
              <a:t>88</a:t>
            </a:fld>
            <a:endParaRPr lang="nl-NL"/>
          </a:p>
        </p:txBody>
      </p:sp>
    </p:spTree>
    <p:extLst>
      <p:ext uri="{BB962C8B-B14F-4D97-AF65-F5344CB8AC3E}">
        <p14:creationId xmlns:p14="http://schemas.microsoft.com/office/powerpoint/2010/main" val="22214818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a:xfrm>
            <a:off x="838199" y="365125"/>
            <a:ext cx="10726784" cy="1325563"/>
          </a:xfrm>
        </p:spPr>
        <p:txBody>
          <a:bodyPr/>
          <a:lstStyle/>
          <a:p>
            <a:r>
              <a:rPr lang="en-GB"/>
              <a:t>IC275 – Reconciliation results SMA</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2646267610"/>
              </p:ext>
            </p:extLst>
          </p:nvPr>
        </p:nvGraphicFramePr>
        <p:xfrm>
          <a:off x="943791" y="1690688"/>
          <a:ext cx="10515600" cy="2991168"/>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926770">
                <a:tc>
                  <a:txBody>
                    <a:bodyPr/>
                    <a:lstStyle/>
                    <a:p>
                      <a:pPr marL="0" algn="l" defTabSz="914400" rtl="0" eaLnBrk="1" latinLnBrk="0" hangingPunct="1"/>
                      <a:r>
                        <a:rPr lang="en-GB" sz="2000" b="1">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800">
                          <a:solidFill>
                            <a:schemeClr val="tx1"/>
                          </a:solidFill>
                        </a:rPr>
                        <a:t>TenneT supplies the </a:t>
                      </a:r>
                      <a:r>
                        <a:rPr lang="en-GB" sz="1800" b="1">
                          <a:solidFill>
                            <a:schemeClr val="tx1"/>
                          </a:solidFill>
                        </a:rPr>
                        <a:t>reconciliation results </a:t>
                      </a:r>
                      <a:r>
                        <a:rPr lang="en-GB" sz="1800">
                          <a:solidFill>
                            <a:schemeClr val="tx1"/>
                          </a:solidFill>
                        </a:rPr>
                        <a:t>(volume differences + amounts) that will be settled by TenneT to the BRP</a:t>
                      </a:r>
                    </a:p>
                    <a:p>
                      <a:pPr marL="285750" indent="-285750">
                        <a:buFont typeface="Arial" panose="020B0604020202020204" pitchFamily="34" charset="0"/>
                        <a:buChar char="•"/>
                      </a:pPr>
                      <a:r>
                        <a:rPr lang="en-GB" sz="1800">
                          <a:solidFill>
                            <a:schemeClr val="tx1"/>
                          </a:solidFill>
                        </a:rPr>
                        <a:t>These </a:t>
                      </a:r>
                      <a:r>
                        <a:rPr lang="en-GB" sz="1800" b="1">
                          <a:solidFill>
                            <a:schemeClr val="tx1"/>
                          </a:solidFill>
                        </a:rPr>
                        <a:t>reconciliation results </a:t>
                      </a:r>
                      <a:r>
                        <a:rPr lang="en-GB" sz="1800">
                          <a:solidFill>
                            <a:schemeClr val="tx1"/>
                          </a:solidFill>
                        </a:rPr>
                        <a:t>(per calendar month per </a:t>
                      </a:r>
                      <a:r>
                        <a:rPr lang="en-GB" sz="1800" b="1">
                          <a:solidFill>
                            <a:schemeClr val="tx1"/>
                          </a:solidFill>
                        </a:rPr>
                        <a:t>grid area</a:t>
                      </a:r>
                      <a:r>
                        <a:rPr lang="en-GB" sz="1800">
                          <a:solidFill>
                            <a:schemeClr val="tx1"/>
                          </a:solidFill>
                        </a:rPr>
                        <a:t> and </a:t>
                      </a:r>
                      <a:r>
                        <a:rPr lang="en-GB" sz="1800" b="1">
                          <a:solidFill>
                            <a:schemeClr val="tx1"/>
                          </a:solidFill>
                        </a:rPr>
                        <a:t>national</a:t>
                      </a:r>
                      <a:r>
                        <a:rPr lang="en-GB" sz="1800">
                          <a:solidFill>
                            <a:schemeClr val="tx1"/>
                          </a:solidFill>
                        </a:rPr>
                        <a:t>) will be supplied to the BRP via the MMC-hub</a:t>
                      </a:r>
                    </a:p>
                  </a:txBody>
                  <a:tcPr/>
                </a:tc>
                <a:extLst>
                  <a:ext uri="{0D108BD9-81ED-4DB2-BD59-A6C34878D82A}">
                    <a16:rowId xmlns:a16="http://schemas.microsoft.com/office/drawing/2014/main" val="3653044781"/>
                  </a:ext>
                </a:extLst>
              </a:tr>
              <a:tr h="669867">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Settlement of reconciliation results between BRP and SUP (not a market process)</a:t>
                      </a:r>
                    </a:p>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Coordinate operational details with the BRP</a:t>
                      </a:r>
                    </a:p>
                  </a:txBody>
                  <a:tcPr/>
                </a:tc>
                <a:extLst>
                  <a:ext uri="{0D108BD9-81ED-4DB2-BD59-A6C34878D82A}">
                    <a16:rowId xmlns:a16="http://schemas.microsoft.com/office/drawing/2014/main" val="3752631224"/>
                  </a:ext>
                </a:extLst>
              </a:tr>
              <a:tr h="1101408">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N/A</a:t>
                      </a:r>
                    </a:p>
                  </a:txBody>
                  <a:tcPr/>
                </a:tc>
                <a:extLst>
                  <a:ext uri="{0D108BD9-81ED-4DB2-BD59-A6C34878D82A}">
                    <a16:rowId xmlns:a16="http://schemas.microsoft.com/office/drawing/2014/main" val="3583387031"/>
                  </a:ext>
                </a:extLst>
              </a:tr>
            </a:tbl>
          </a:graphicData>
        </a:graphic>
      </p:graphicFrame>
      <p:graphicFrame>
        <p:nvGraphicFramePr>
          <p:cNvPr id="5" name="Tabel 4">
            <a:extLst>
              <a:ext uri="{FF2B5EF4-FFF2-40B4-BE49-F238E27FC236}">
                <a16:creationId xmlns:a16="http://schemas.microsoft.com/office/drawing/2014/main" id="{BD4B1BBC-D509-A192-A972-17D1273BB311}"/>
              </a:ext>
            </a:extLst>
          </p:cNvPr>
          <p:cNvGraphicFramePr>
            <a:graphicFrameLocks noGrp="1"/>
          </p:cNvGraphicFramePr>
          <p:nvPr>
            <p:extLst>
              <p:ext uri="{D42A27DB-BD31-4B8C-83A1-F6EECF244321}">
                <p14:modId xmlns:p14="http://schemas.microsoft.com/office/powerpoint/2010/main" val="2934480968"/>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3" name="Tijdelijke aanduiding voor dianummer 2">
            <a:extLst>
              <a:ext uri="{FF2B5EF4-FFF2-40B4-BE49-F238E27FC236}">
                <a16:creationId xmlns:a16="http://schemas.microsoft.com/office/drawing/2014/main" id="{BB380540-F105-7751-C5F3-53A1C2B79159}"/>
              </a:ext>
            </a:extLst>
          </p:cNvPr>
          <p:cNvSpPr>
            <a:spLocks noGrp="1"/>
          </p:cNvSpPr>
          <p:nvPr>
            <p:ph type="sldNum" sz="quarter" idx="12"/>
          </p:nvPr>
        </p:nvSpPr>
        <p:spPr/>
        <p:txBody>
          <a:bodyPr/>
          <a:lstStyle/>
          <a:p>
            <a:fld id="{6054F54E-B765-BA4C-B13B-E9FB5CE61C5D}" type="slidenum">
              <a:rPr lang="nl-NL" smtClean="0"/>
              <a:pPr/>
              <a:t>89</a:t>
            </a:fld>
            <a:endParaRPr lang="nl-NL"/>
          </a:p>
        </p:txBody>
      </p:sp>
    </p:spTree>
    <p:extLst>
      <p:ext uri="{BB962C8B-B14F-4D97-AF65-F5344CB8AC3E}">
        <p14:creationId xmlns:p14="http://schemas.microsoft.com/office/powerpoint/2010/main" val="24800338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i="1"/>
              <a:t>IC257 ‘Reconciliation TMT’</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90</a:t>
            </a:fld>
            <a:endParaRPr lang="nl-NL"/>
          </a:p>
        </p:txBody>
      </p:sp>
    </p:spTree>
    <p:extLst>
      <p:ext uri="{BB962C8B-B14F-4D97-AF65-F5344CB8AC3E}">
        <p14:creationId xmlns:p14="http://schemas.microsoft.com/office/powerpoint/2010/main" val="3595305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a:xfrm>
            <a:off x="838199" y="365125"/>
            <a:ext cx="10726784" cy="1325563"/>
          </a:xfrm>
        </p:spPr>
        <p:txBody>
          <a:bodyPr/>
          <a:lstStyle/>
          <a:p>
            <a:r>
              <a:rPr lang="en-GB"/>
              <a:t>IC257 – volumes Reconciliation TMT</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2114465763"/>
              </p:ext>
            </p:extLst>
          </p:nvPr>
        </p:nvGraphicFramePr>
        <p:xfrm>
          <a:off x="943791" y="1690689"/>
          <a:ext cx="10515600" cy="2628169"/>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523876">
                <a:tc>
                  <a:txBody>
                    <a:bodyPr/>
                    <a:lstStyle/>
                    <a:p>
                      <a:pPr marL="0" algn="l" defTabSz="914400" rtl="0" eaLnBrk="1" latinLnBrk="0" hangingPunct="1"/>
                      <a:r>
                        <a:rPr lang="en-GB" sz="2000" b="1">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800">
                          <a:solidFill>
                            <a:schemeClr val="tx1"/>
                          </a:solidFill>
                        </a:rPr>
                        <a:t>The SO supplies the volumes that will be reconciled by TenneT </a:t>
                      </a:r>
                      <a:r>
                        <a:rPr lang="en-GB" sz="1800" b="1">
                          <a:solidFill>
                            <a:schemeClr val="tx1"/>
                          </a:solidFill>
                        </a:rPr>
                        <a:t>per allocation point </a:t>
                      </a:r>
                      <a:r>
                        <a:rPr lang="en-GB" sz="1800" b="0">
                          <a:solidFill>
                            <a:schemeClr val="tx1"/>
                          </a:solidFill>
                        </a:rPr>
                        <a:t>to the SUP on M+5</a:t>
                      </a:r>
                    </a:p>
                  </a:txBody>
                  <a:tcPr/>
                </a:tc>
                <a:extLst>
                  <a:ext uri="{0D108BD9-81ED-4DB2-BD59-A6C34878D82A}">
                    <a16:rowId xmlns:a16="http://schemas.microsoft.com/office/drawing/2014/main" val="3653044781"/>
                  </a:ext>
                </a:extLst>
              </a:tr>
              <a:tr h="1197430">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Connect/qualify MMC-hub</a:t>
                      </a:r>
                    </a:p>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Design process to receive and process these volumes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solidFill>
                            <a:schemeClr val="tx1"/>
                          </a:solidFill>
                          <a:latin typeface="+mn-lt"/>
                          <a:ea typeface="+mn-ea"/>
                          <a:cs typeface="+mn-cs"/>
                        </a:rPr>
                        <a:t>Implementation new notifications in accordance with: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i="1">
                          <a:solidFill>
                            <a:schemeClr val="tx1"/>
                          </a:solidFill>
                          <a:latin typeface="+mn-lt"/>
                          <a:ea typeface="+mn-ea"/>
                          <a:cs typeface="+mn-cs"/>
                        </a:rPr>
                        <a:t>Business service ‘Exchange volumes for reconciliation electricity’</a:t>
                      </a:r>
                    </a:p>
                  </a:txBody>
                  <a:tcPr/>
                </a:tc>
                <a:extLst>
                  <a:ext uri="{0D108BD9-81ED-4DB2-BD59-A6C34878D82A}">
                    <a16:rowId xmlns:a16="http://schemas.microsoft.com/office/drawing/2014/main" val="3752631224"/>
                  </a:ext>
                </a:extLst>
              </a:tr>
              <a:tr h="729699">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N/A</a:t>
                      </a:r>
                    </a:p>
                  </a:txBody>
                  <a:tcPr/>
                </a:tc>
                <a:extLst>
                  <a:ext uri="{0D108BD9-81ED-4DB2-BD59-A6C34878D82A}">
                    <a16:rowId xmlns:a16="http://schemas.microsoft.com/office/drawing/2014/main" val="3583387031"/>
                  </a:ext>
                </a:extLst>
              </a:tr>
            </a:tbl>
          </a:graphicData>
        </a:graphic>
      </p:graphicFrame>
      <p:graphicFrame>
        <p:nvGraphicFramePr>
          <p:cNvPr id="5" name="Tabel 4">
            <a:extLst>
              <a:ext uri="{FF2B5EF4-FFF2-40B4-BE49-F238E27FC236}">
                <a16:creationId xmlns:a16="http://schemas.microsoft.com/office/drawing/2014/main" id="{0B4F8880-1207-72A9-E3BE-B46875595019}"/>
              </a:ext>
            </a:extLst>
          </p:cNvPr>
          <p:cNvGraphicFramePr>
            <a:graphicFrameLocks noGrp="1"/>
          </p:cNvGraphicFramePr>
          <p:nvPr>
            <p:extLst>
              <p:ext uri="{D42A27DB-BD31-4B8C-83A1-F6EECF244321}">
                <p14:modId xmlns:p14="http://schemas.microsoft.com/office/powerpoint/2010/main" val="2216679406"/>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3" name="Tijdelijke aanduiding voor dianummer 2">
            <a:extLst>
              <a:ext uri="{FF2B5EF4-FFF2-40B4-BE49-F238E27FC236}">
                <a16:creationId xmlns:a16="http://schemas.microsoft.com/office/drawing/2014/main" id="{225B5AA4-B261-5C25-E87F-71BA6C005F4A}"/>
              </a:ext>
            </a:extLst>
          </p:cNvPr>
          <p:cNvSpPr>
            <a:spLocks noGrp="1"/>
          </p:cNvSpPr>
          <p:nvPr>
            <p:ph type="sldNum" sz="quarter" idx="12"/>
          </p:nvPr>
        </p:nvSpPr>
        <p:spPr/>
        <p:txBody>
          <a:bodyPr/>
          <a:lstStyle/>
          <a:p>
            <a:fld id="{6054F54E-B765-BA4C-B13B-E9FB5CE61C5D}" type="slidenum">
              <a:rPr lang="nl-NL" smtClean="0"/>
              <a:pPr/>
              <a:t>91</a:t>
            </a:fld>
            <a:endParaRPr lang="nl-NL"/>
          </a:p>
        </p:txBody>
      </p:sp>
    </p:spTree>
    <p:extLst>
      <p:ext uri="{BB962C8B-B14F-4D97-AF65-F5344CB8AC3E}">
        <p14:creationId xmlns:p14="http://schemas.microsoft.com/office/powerpoint/2010/main" val="29048611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a:xfrm>
            <a:off x="838199" y="365125"/>
            <a:ext cx="10726784" cy="1325563"/>
          </a:xfrm>
        </p:spPr>
        <p:txBody>
          <a:bodyPr/>
          <a:lstStyle/>
          <a:p>
            <a:r>
              <a:rPr lang="en-GB"/>
              <a:t>IC257 – Reconciliation results TMT</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4186455079"/>
              </p:ext>
            </p:extLst>
          </p:nvPr>
        </p:nvGraphicFramePr>
        <p:xfrm>
          <a:off x="943791" y="1690688"/>
          <a:ext cx="10515600" cy="2968822"/>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1528100">
                <a:tc>
                  <a:txBody>
                    <a:bodyPr/>
                    <a:lstStyle/>
                    <a:p>
                      <a:pPr marL="0" algn="l" defTabSz="914400" rtl="0" eaLnBrk="1" latinLnBrk="0" hangingPunct="1"/>
                      <a:r>
                        <a:rPr lang="en-GB" sz="2000" b="1">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Tx/>
                        <a:buChar char="-"/>
                      </a:pPr>
                      <a:r>
                        <a:rPr lang="en-GB" sz="1800">
                          <a:solidFill>
                            <a:schemeClr val="tx1"/>
                          </a:solidFill>
                        </a:rPr>
                        <a:t>TenneT supplies the </a:t>
                      </a:r>
                      <a:r>
                        <a:rPr lang="en-GB" sz="1800" b="1">
                          <a:solidFill>
                            <a:schemeClr val="tx1"/>
                          </a:solidFill>
                        </a:rPr>
                        <a:t>reconciliation results </a:t>
                      </a:r>
                      <a:r>
                        <a:rPr lang="en-GB" sz="1800">
                          <a:solidFill>
                            <a:schemeClr val="tx1"/>
                          </a:solidFill>
                        </a:rPr>
                        <a:t>(volume differences + amounts) to the BRP.</a:t>
                      </a:r>
                    </a:p>
                    <a:p>
                      <a:pPr marL="285750" indent="-285750">
                        <a:buFontTx/>
                        <a:buChar char="-"/>
                      </a:pPr>
                      <a:r>
                        <a:rPr lang="en-GB" sz="1800">
                          <a:solidFill>
                            <a:schemeClr val="tx1"/>
                          </a:solidFill>
                        </a:rPr>
                        <a:t>The reconciliation results per </a:t>
                      </a:r>
                      <a:r>
                        <a:rPr lang="en-GB" sz="1800" b="1">
                          <a:solidFill>
                            <a:schemeClr val="tx1"/>
                          </a:solidFill>
                        </a:rPr>
                        <a:t>imbalance settlement period</a:t>
                      </a:r>
                      <a:r>
                        <a:rPr lang="en-GB" sz="1800">
                          <a:solidFill>
                            <a:schemeClr val="tx1"/>
                          </a:solidFill>
                        </a:rPr>
                        <a:t> and per </a:t>
                      </a:r>
                      <a:r>
                        <a:rPr lang="en-GB" sz="1800" b="1">
                          <a:solidFill>
                            <a:schemeClr val="tx1"/>
                          </a:solidFill>
                        </a:rPr>
                        <a:t>calendar month</a:t>
                      </a:r>
                      <a:r>
                        <a:rPr lang="en-GB" sz="1800">
                          <a:solidFill>
                            <a:schemeClr val="tx1"/>
                          </a:solidFill>
                        </a:rPr>
                        <a:t> are determined each calendar month.</a:t>
                      </a:r>
                    </a:p>
                    <a:p>
                      <a:pPr marL="285750" indent="-285750">
                        <a:buFontTx/>
                        <a:buChar char="-"/>
                      </a:pPr>
                      <a:r>
                        <a:rPr lang="en-GB" sz="1800">
                          <a:solidFill>
                            <a:schemeClr val="tx1"/>
                          </a:solidFill>
                        </a:rPr>
                        <a:t>These </a:t>
                      </a:r>
                      <a:r>
                        <a:rPr lang="en-GB" sz="1800" b="1">
                          <a:solidFill>
                            <a:schemeClr val="tx1"/>
                          </a:solidFill>
                        </a:rPr>
                        <a:t>reconciliation results </a:t>
                      </a:r>
                      <a:r>
                        <a:rPr lang="en-GB" sz="1800">
                          <a:solidFill>
                            <a:schemeClr val="tx1"/>
                          </a:solidFill>
                        </a:rPr>
                        <a:t>(per </a:t>
                      </a:r>
                      <a:r>
                        <a:rPr lang="en-GB" sz="1800" b="1">
                          <a:solidFill>
                            <a:schemeClr val="tx1"/>
                          </a:solidFill>
                        </a:rPr>
                        <a:t>grid area</a:t>
                      </a:r>
                      <a:r>
                        <a:rPr lang="en-GB" sz="1800">
                          <a:solidFill>
                            <a:schemeClr val="tx1"/>
                          </a:solidFill>
                        </a:rPr>
                        <a:t> and </a:t>
                      </a:r>
                      <a:r>
                        <a:rPr lang="en-GB" sz="1800" b="1">
                          <a:solidFill>
                            <a:schemeClr val="tx1"/>
                          </a:solidFill>
                        </a:rPr>
                        <a:t>national</a:t>
                      </a:r>
                      <a:r>
                        <a:rPr lang="en-GB" sz="1800">
                          <a:solidFill>
                            <a:schemeClr val="tx1"/>
                          </a:solidFill>
                        </a:rPr>
                        <a:t>) will be supplied to the BRP via the MMC-hub.</a:t>
                      </a:r>
                    </a:p>
                  </a:txBody>
                  <a:tcPr/>
                </a:tc>
                <a:extLst>
                  <a:ext uri="{0D108BD9-81ED-4DB2-BD59-A6C34878D82A}">
                    <a16:rowId xmlns:a16="http://schemas.microsoft.com/office/drawing/2014/main" val="3653044781"/>
                  </a:ext>
                </a:extLst>
              </a:tr>
              <a:tr h="616602">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Settlement of reconciliation results between BRP and SUP (not a market process).</a:t>
                      </a:r>
                    </a:p>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Coordinate operational details with the BRP.</a:t>
                      </a:r>
                    </a:p>
                  </a:txBody>
                  <a:tcPr/>
                </a:tc>
                <a:extLst>
                  <a:ext uri="{0D108BD9-81ED-4DB2-BD59-A6C34878D82A}">
                    <a16:rowId xmlns:a16="http://schemas.microsoft.com/office/drawing/2014/main" val="3752631224"/>
                  </a:ext>
                </a:extLst>
              </a:tr>
              <a:tr h="530422">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N/A</a:t>
                      </a:r>
                    </a:p>
                  </a:txBody>
                  <a:tcPr/>
                </a:tc>
                <a:extLst>
                  <a:ext uri="{0D108BD9-81ED-4DB2-BD59-A6C34878D82A}">
                    <a16:rowId xmlns:a16="http://schemas.microsoft.com/office/drawing/2014/main" val="3583387031"/>
                  </a:ext>
                </a:extLst>
              </a:tr>
            </a:tbl>
          </a:graphicData>
        </a:graphic>
      </p:graphicFrame>
      <p:graphicFrame>
        <p:nvGraphicFramePr>
          <p:cNvPr id="5" name="Tabel 4">
            <a:extLst>
              <a:ext uri="{FF2B5EF4-FFF2-40B4-BE49-F238E27FC236}">
                <a16:creationId xmlns:a16="http://schemas.microsoft.com/office/drawing/2014/main" id="{01280EA3-C119-52E0-7EC8-60DEEB4529F1}"/>
              </a:ext>
            </a:extLst>
          </p:cNvPr>
          <p:cNvGraphicFramePr>
            <a:graphicFrameLocks noGrp="1"/>
          </p:cNvGraphicFramePr>
          <p:nvPr>
            <p:extLst>
              <p:ext uri="{D42A27DB-BD31-4B8C-83A1-F6EECF244321}">
                <p14:modId xmlns:p14="http://schemas.microsoft.com/office/powerpoint/2010/main" val="1099239211"/>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3" name="Tijdelijke aanduiding voor dianummer 2">
            <a:extLst>
              <a:ext uri="{FF2B5EF4-FFF2-40B4-BE49-F238E27FC236}">
                <a16:creationId xmlns:a16="http://schemas.microsoft.com/office/drawing/2014/main" id="{346C32C8-E04C-BBB4-2AB4-D2B5D0357035}"/>
              </a:ext>
            </a:extLst>
          </p:cNvPr>
          <p:cNvSpPr>
            <a:spLocks noGrp="1"/>
          </p:cNvSpPr>
          <p:nvPr>
            <p:ph type="sldNum" sz="quarter" idx="12"/>
          </p:nvPr>
        </p:nvSpPr>
        <p:spPr/>
        <p:txBody>
          <a:bodyPr/>
          <a:lstStyle/>
          <a:p>
            <a:fld id="{6054F54E-B765-BA4C-B13B-E9FB5CE61C5D}" type="slidenum">
              <a:rPr lang="nl-NL" smtClean="0"/>
              <a:pPr/>
              <a:t>92</a:t>
            </a:fld>
            <a:endParaRPr lang="nl-NL"/>
          </a:p>
        </p:txBody>
      </p:sp>
    </p:spTree>
    <p:extLst>
      <p:ext uri="{BB962C8B-B14F-4D97-AF65-F5344CB8AC3E}">
        <p14:creationId xmlns:p14="http://schemas.microsoft.com/office/powerpoint/2010/main" val="1451048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i="1"/>
              <a:t>IC252 ‘Settlement process measurement errors GV’</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93</a:t>
            </a:fld>
            <a:endParaRPr lang="nl-NL"/>
          </a:p>
        </p:txBody>
      </p:sp>
    </p:spTree>
    <p:extLst>
      <p:ext uri="{BB962C8B-B14F-4D97-AF65-F5344CB8AC3E}">
        <p14:creationId xmlns:p14="http://schemas.microsoft.com/office/powerpoint/2010/main" val="10884402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a:xfrm>
            <a:off x="838199" y="365125"/>
            <a:ext cx="10726784" cy="1325563"/>
          </a:xfrm>
        </p:spPr>
        <p:txBody>
          <a:bodyPr/>
          <a:lstStyle/>
          <a:p>
            <a:r>
              <a:rPr lang="en-GB"/>
              <a:t>IC252 – settlement measurement errors GV</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687627609"/>
              </p:ext>
            </p:extLst>
          </p:nvPr>
        </p:nvGraphicFramePr>
        <p:xfrm>
          <a:off x="899160" y="1546467"/>
          <a:ext cx="10515600" cy="3598465"/>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1639751">
                <a:tc>
                  <a:txBody>
                    <a:bodyPr/>
                    <a:lstStyle/>
                    <a:p>
                      <a:pPr marL="0" algn="l" defTabSz="914400" rtl="0" eaLnBrk="1" latinLnBrk="0" hangingPunct="1"/>
                      <a:r>
                        <a:rPr lang="en-GB" sz="2000" b="1" dirty="0">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dirty="0">
                          <a:solidFill>
                            <a:schemeClr val="tx1"/>
                          </a:solidFill>
                        </a:rPr>
                        <a:t>Corrected metering data after measurement errors are encountered by MRP, and after the reconciliation period has passed, are settled between SO and SUP via this process</a:t>
                      </a:r>
                    </a:p>
                    <a:p>
                      <a:pPr marL="285750" indent="-285750">
                        <a:buFont typeface="Arial" panose="020B0604020202020204" pitchFamily="34" charset="0"/>
                        <a:buChar char="•"/>
                      </a:pPr>
                      <a:r>
                        <a:rPr lang="en-GB" sz="1600" dirty="0">
                          <a:solidFill>
                            <a:schemeClr val="tx1"/>
                          </a:solidFill>
                        </a:rPr>
                        <a:t>The SO compiles a </a:t>
                      </a:r>
                      <a:r>
                        <a:rPr lang="en-GB" sz="1600" b="1" dirty="0">
                          <a:solidFill>
                            <a:schemeClr val="tx1"/>
                          </a:solidFill>
                        </a:rPr>
                        <a:t>collection-settlement request</a:t>
                      </a:r>
                      <a:r>
                        <a:rPr lang="en-GB" sz="1600" dirty="0">
                          <a:solidFill>
                            <a:schemeClr val="tx1"/>
                          </a:solidFill>
                        </a:rPr>
                        <a:t> each </a:t>
                      </a:r>
                      <a:r>
                        <a:rPr lang="en-GB" sz="1600" b="1" dirty="0">
                          <a:solidFill>
                            <a:schemeClr val="tx1"/>
                          </a:solidFill>
                        </a:rPr>
                        <a:t>month</a:t>
                      </a:r>
                      <a:r>
                        <a:rPr lang="en-GB" sz="1600" dirty="0">
                          <a:solidFill>
                            <a:schemeClr val="tx1"/>
                          </a:solidFill>
                        </a:rPr>
                        <a:t>, which contains all to be settled corrections (per product type electricity/gas) per process month</a:t>
                      </a:r>
                    </a:p>
                    <a:p>
                      <a:pPr marL="285750" indent="-285750">
                        <a:buFont typeface="Arial" panose="020B0604020202020204" pitchFamily="34" charset="0"/>
                        <a:buChar char="•"/>
                      </a:pPr>
                      <a:r>
                        <a:rPr lang="en-GB" sz="1600" dirty="0">
                          <a:solidFill>
                            <a:schemeClr val="tx1"/>
                          </a:solidFill>
                        </a:rPr>
                        <a:t>The SUP checks this collection-settlement request</a:t>
                      </a:r>
                    </a:p>
                    <a:p>
                      <a:pPr marL="285750" indent="-285750">
                        <a:buFont typeface="Arial" panose="020B0604020202020204" pitchFamily="34" charset="0"/>
                        <a:buChar char="•"/>
                      </a:pPr>
                      <a:r>
                        <a:rPr lang="en-GB" sz="1600" dirty="0">
                          <a:solidFill>
                            <a:schemeClr val="tx1"/>
                          </a:solidFill>
                        </a:rPr>
                        <a:t>After approval, the claiming party bills the total amount of the collection-settlement request</a:t>
                      </a:r>
                    </a:p>
                  </a:txBody>
                  <a:tcPr/>
                </a:tc>
                <a:extLst>
                  <a:ext uri="{0D108BD9-81ED-4DB2-BD59-A6C34878D82A}">
                    <a16:rowId xmlns:a16="http://schemas.microsoft.com/office/drawing/2014/main" val="3653044781"/>
                  </a:ext>
                </a:extLst>
              </a:tr>
              <a:tr h="1396895">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indent="-285750" algn="l" defTabSz="914400" rtl="0" eaLnBrk="1" latinLnBrk="0" hangingPunct="1">
                        <a:buFont typeface="Arial" panose="020B0604020202020204" pitchFamily="34" charset="0"/>
                        <a:buChar char="•"/>
                      </a:pPr>
                      <a:r>
                        <a:rPr lang="en-GB" sz="1600">
                          <a:solidFill>
                            <a:schemeClr val="tx1"/>
                          </a:solidFill>
                          <a:latin typeface="+mn-lt"/>
                          <a:ea typeface="+mn-ea"/>
                          <a:cs typeface="+mn-cs"/>
                        </a:rPr>
                        <a:t>Design process to receive and process the collection-settlement requests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latin typeface="+mn-lt"/>
                          <a:ea typeface="+mn-ea"/>
                          <a:cs typeface="+mn-cs"/>
                        </a:rPr>
                        <a:t>Implementation new notifications in accordance with: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i="1">
                          <a:solidFill>
                            <a:schemeClr val="tx1"/>
                          </a:solidFill>
                          <a:latin typeface="+mn-lt"/>
                          <a:ea typeface="+mn-ea"/>
                          <a:cs typeface="+mn-cs"/>
                        </a:rPr>
                        <a:t>Business service ‘Exchange Collection-settlement Request’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a:solidFill>
                            <a:schemeClr val="tx1"/>
                          </a:solidFill>
                          <a:latin typeface="+mn-lt"/>
                          <a:ea typeface="+mn-ea"/>
                          <a:cs typeface="+mn-cs"/>
                        </a:rPr>
                        <a:t>Connect with PUD for this notification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latin typeface="+mn-lt"/>
                          <a:ea typeface="+mn-ea"/>
                          <a:cs typeface="+mn-cs"/>
                        </a:rPr>
                        <a:t>Design billing process based on definitive collection-settlement requests</a:t>
                      </a:r>
                    </a:p>
                  </a:txBody>
                  <a:tcPr/>
                </a:tc>
                <a:extLst>
                  <a:ext uri="{0D108BD9-81ED-4DB2-BD59-A6C34878D82A}">
                    <a16:rowId xmlns:a16="http://schemas.microsoft.com/office/drawing/2014/main" val="3752631224"/>
                  </a:ext>
                </a:extLst>
              </a:tr>
              <a:tr h="561819">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N/A</a:t>
                      </a:r>
                    </a:p>
                  </a:txBody>
                  <a:tcPr/>
                </a:tc>
                <a:extLst>
                  <a:ext uri="{0D108BD9-81ED-4DB2-BD59-A6C34878D82A}">
                    <a16:rowId xmlns:a16="http://schemas.microsoft.com/office/drawing/2014/main" val="3583387031"/>
                  </a:ext>
                </a:extLst>
              </a:tr>
            </a:tbl>
          </a:graphicData>
        </a:graphic>
      </p:graphicFrame>
      <p:graphicFrame>
        <p:nvGraphicFramePr>
          <p:cNvPr id="5" name="Tabel 4">
            <a:extLst>
              <a:ext uri="{FF2B5EF4-FFF2-40B4-BE49-F238E27FC236}">
                <a16:creationId xmlns:a16="http://schemas.microsoft.com/office/drawing/2014/main" id="{9AA60279-F314-7DCF-39B0-182C2D01D249}"/>
              </a:ext>
            </a:extLst>
          </p:cNvPr>
          <p:cNvGraphicFramePr>
            <a:graphicFrameLocks noGrp="1"/>
          </p:cNvGraphicFramePr>
          <p:nvPr>
            <p:extLst>
              <p:ext uri="{D42A27DB-BD31-4B8C-83A1-F6EECF244321}">
                <p14:modId xmlns:p14="http://schemas.microsoft.com/office/powerpoint/2010/main" val="1180353624"/>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3" name="Tijdelijke aanduiding voor dianummer 2">
            <a:extLst>
              <a:ext uri="{FF2B5EF4-FFF2-40B4-BE49-F238E27FC236}">
                <a16:creationId xmlns:a16="http://schemas.microsoft.com/office/drawing/2014/main" id="{C6960F52-1A41-0DE1-BA2A-C819B5830545}"/>
              </a:ext>
            </a:extLst>
          </p:cNvPr>
          <p:cNvSpPr>
            <a:spLocks noGrp="1"/>
          </p:cNvSpPr>
          <p:nvPr>
            <p:ph type="sldNum" sz="quarter" idx="12"/>
          </p:nvPr>
        </p:nvSpPr>
        <p:spPr/>
        <p:txBody>
          <a:bodyPr/>
          <a:lstStyle/>
          <a:p>
            <a:fld id="{6054F54E-B765-BA4C-B13B-E9FB5CE61C5D}" type="slidenum">
              <a:rPr lang="nl-NL" smtClean="0"/>
              <a:pPr/>
              <a:t>94</a:t>
            </a:fld>
            <a:endParaRPr lang="nl-NL"/>
          </a:p>
        </p:txBody>
      </p:sp>
    </p:spTree>
    <p:extLst>
      <p:ext uri="{BB962C8B-B14F-4D97-AF65-F5344CB8AC3E}">
        <p14:creationId xmlns:p14="http://schemas.microsoft.com/office/powerpoint/2010/main" val="25436734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i="1"/>
              <a:t>IC279 ‘Reconciliation prices’</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95</a:t>
            </a:fld>
            <a:endParaRPr lang="nl-NL"/>
          </a:p>
        </p:txBody>
      </p:sp>
    </p:spTree>
    <p:extLst>
      <p:ext uri="{BB962C8B-B14F-4D97-AF65-F5344CB8AC3E}">
        <p14:creationId xmlns:p14="http://schemas.microsoft.com/office/powerpoint/2010/main" val="42945673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a:xfrm>
            <a:off x="838199" y="365125"/>
            <a:ext cx="10726784" cy="1325563"/>
          </a:xfrm>
        </p:spPr>
        <p:txBody>
          <a:bodyPr/>
          <a:lstStyle/>
          <a:p>
            <a:r>
              <a:rPr lang="en-GB"/>
              <a:t>IC279 – reconciliation prices</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561781697"/>
              </p:ext>
            </p:extLst>
          </p:nvPr>
        </p:nvGraphicFramePr>
        <p:xfrm>
          <a:off x="899160" y="1546467"/>
          <a:ext cx="10515600" cy="2139552"/>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612271">
                <a:tc>
                  <a:txBody>
                    <a:bodyPr/>
                    <a:lstStyle/>
                    <a:p>
                      <a:pPr marL="0" algn="l" defTabSz="914400" rtl="0" eaLnBrk="1" latinLnBrk="0" hangingPunct="1"/>
                      <a:r>
                        <a:rPr lang="en-GB" sz="2000" b="1">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 typeface="Arial" panose="020B0604020202020204" pitchFamily="34" charset="0"/>
                        <a:buChar char="•"/>
                      </a:pPr>
                      <a:r>
                        <a:rPr lang="en-GB" sz="1600">
                          <a:solidFill>
                            <a:schemeClr val="tx1"/>
                          </a:solidFill>
                        </a:rPr>
                        <a:t>TenneT will calculate and publish new/modified reconciliation processes on its website</a:t>
                      </a:r>
                    </a:p>
                  </a:txBody>
                  <a:tcPr/>
                </a:tc>
                <a:extLst>
                  <a:ext uri="{0D108BD9-81ED-4DB2-BD59-A6C34878D82A}">
                    <a16:rowId xmlns:a16="http://schemas.microsoft.com/office/drawing/2014/main" val="3653044781"/>
                  </a:ext>
                </a:extLst>
              </a:tr>
              <a:tr h="876693">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a:solidFill>
                            <a:schemeClr val="tx1"/>
                          </a:solidFill>
                          <a:latin typeface="+mn-lt"/>
                          <a:ea typeface="+mn-ea"/>
                          <a:cs typeface="+mn-cs"/>
                        </a:rPr>
                        <a:t>Design process to receive and process reconciliation prices for calculation-settlement requests in accordance with: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i="1">
                          <a:solidFill>
                            <a:schemeClr val="tx1"/>
                          </a:solidFill>
                          <a:latin typeface="+mn-lt"/>
                          <a:ea typeface="+mn-ea"/>
                          <a:cs typeface="+mn-cs"/>
                        </a:rPr>
                        <a:t>Business service ‘Reconciliation prices’ (will be published in Q1 2024)</a:t>
                      </a:r>
                    </a:p>
                  </a:txBody>
                  <a:tcPr/>
                </a:tc>
                <a:extLst>
                  <a:ext uri="{0D108BD9-81ED-4DB2-BD59-A6C34878D82A}">
                    <a16:rowId xmlns:a16="http://schemas.microsoft.com/office/drawing/2014/main" val="3752631224"/>
                  </a:ext>
                </a:extLst>
              </a:tr>
              <a:tr h="561819">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N/A</a:t>
                      </a:r>
                    </a:p>
                  </a:txBody>
                  <a:tcPr/>
                </a:tc>
                <a:extLst>
                  <a:ext uri="{0D108BD9-81ED-4DB2-BD59-A6C34878D82A}">
                    <a16:rowId xmlns:a16="http://schemas.microsoft.com/office/drawing/2014/main" val="3583387031"/>
                  </a:ext>
                </a:extLst>
              </a:tr>
            </a:tbl>
          </a:graphicData>
        </a:graphic>
      </p:graphicFrame>
      <p:graphicFrame>
        <p:nvGraphicFramePr>
          <p:cNvPr id="5" name="Tabel 4">
            <a:extLst>
              <a:ext uri="{FF2B5EF4-FFF2-40B4-BE49-F238E27FC236}">
                <a16:creationId xmlns:a16="http://schemas.microsoft.com/office/drawing/2014/main" id="{D6835649-BC2D-C6A4-B338-B79174BEE300}"/>
              </a:ext>
            </a:extLst>
          </p:cNvPr>
          <p:cNvGraphicFramePr>
            <a:graphicFrameLocks noGrp="1"/>
          </p:cNvGraphicFramePr>
          <p:nvPr>
            <p:extLst>
              <p:ext uri="{D42A27DB-BD31-4B8C-83A1-F6EECF244321}">
                <p14:modId xmlns:p14="http://schemas.microsoft.com/office/powerpoint/2010/main" val="2501669411"/>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3" name="Tijdelijke aanduiding voor dianummer 2">
            <a:extLst>
              <a:ext uri="{FF2B5EF4-FFF2-40B4-BE49-F238E27FC236}">
                <a16:creationId xmlns:a16="http://schemas.microsoft.com/office/drawing/2014/main" id="{C50B46C0-01AD-B732-5FEA-206091586279}"/>
              </a:ext>
            </a:extLst>
          </p:cNvPr>
          <p:cNvSpPr>
            <a:spLocks noGrp="1"/>
          </p:cNvSpPr>
          <p:nvPr>
            <p:ph type="sldNum" sz="quarter" idx="12"/>
          </p:nvPr>
        </p:nvSpPr>
        <p:spPr/>
        <p:txBody>
          <a:bodyPr/>
          <a:lstStyle/>
          <a:p>
            <a:fld id="{6054F54E-B765-BA4C-B13B-E9FB5CE61C5D}" type="slidenum">
              <a:rPr lang="nl-NL" smtClean="0"/>
              <a:pPr/>
              <a:t>96</a:t>
            </a:fld>
            <a:endParaRPr lang="nl-NL"/>
          </a:p>
        </p:txBody>
      </p:sp>
    </p:spTree>
    <p:extLst>
      <p:ext uri="{BB962C8B-B14F-4D97-AF65-F5344CB8AC3E}">
        <p14:creationId xmlns:p14="http://schemas.microsoft.com/office/powerpoint/2010/main" val="15650009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i="1"/>
              <a:t>IC280L ‘Reconciliation PRF’</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97</a:t>
            </a:fld>
            <a:endParaRPr lang="nl-NL"/>
          </a:p>
        </p:txBody>
      </p:sp>
    </p:spTree>
    <p:extLst>
      <p:ext uri="{BB962C8B-B14F-4D97-AF65-F5344CB8AC3E}">
        <p14:creationId xmlns:p14="http://schemas.microsoft.com/office/powerpoint/2010/main" val="2715829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A5712A-D529-4297-B8D6-B32A67028470}"/>
              </a:ext>
            </a:extLst>
          </p:cNvPr>
          <p:cNvSpPr>
            <a:spLocks noGrp="1"/>
          </p:cNvSpPr>
          <p:nvPr>
            <p:ph type="title"/>
          </p:nvPr>
        </p:nvSpPr>
        <p:spPr>
          <a:xfrm>
            <a:off x="838199" y="365125"/>
            <a:ext cx="10726784" cy="1325563"/>
          </a:xfrm>
        </p:spPr>
        <p:txBody>
          <a:bodyPr/>
          <a:lstStyle/>
          <a:p>
            <a:r>
              <a:rPr lang="en-GB"/>
              <a:t>IC280L – reconciliation volumes PRF</a:t>
            </a:r>
          </a:p>
        </p:txBody>
      </p:sp>
      <p:graphicFrame>
        <p:nvGraphicFramePr>
          <p:cNvPr id="4" name="Tabel 4">
            <a:extLst>
              <a:ext uri="{FF2B5EF4-FFF2-40B4-BE49-F238E27FC236}">
                <a16:creationId xmlns:a16="http://schemas.microsoft.com/office/drawing/2014/main" id="{F284B8E6-DB3B-413C-A9B6-8C69B3E63556}"/>
              </a:ext>
            </a:extLst>
          </p:cNvPr>
          <p:cNvGraphicFramePr>
            <a:graphicFrameLocks noGrp="1"/>
          </p:cNvGraphicFramePr>
          <p:nvPr>
            <p:extLst>
              <p:ext uri="{D42A27DB-BD31-4B8C-83A1-F6EECF244321}">
                <p14:modId xmlns:p14="http://schemas.microsoft.com/office/powerpoint/2010/main" val="2214753091"/>
              </p:ext>
            </p:extLst>
          </p:nvPr>
        </p:nvGraphicFramePr>
        <p:xfrm>
          <a:off x="943791" y="1475536"/>
          <a:ext cx="10515600" cy="2136187"/>
        </p:xfrm>
        <a:graphic>
          <a:graphicData uri="http://schemas.openxmlformats.org/drawingml/2006/table">
            <a:tbl>
              <a:tblPr firstRow="1" bandRow="1">
                <a:tableStyleId>{5940675A-B579-460E-94D1-54222C63F5DA}</a:tableStyleId>
              </a:tblPr>
              <a:tblGrid>
                <a:gridCol w="2396055">
                  <a:extLst>
                    <a:ext uri="{9D8B030D-6E8A-4147-A177-3AD203B41FA5}">
                      <a16:colId xmlns:a16="http://schemas.microsoft.com/office/drawing/2014/main" val="3813426750"/>
                    </a:ext>
                  </a:extLst>
                </a:gridCol>
                <a:gridCol w="8119545">
                  <a:extLst>
                    <a:ext uri="{9D8B030D-6E8A-4147-A177-3AD203B41FA5}">
                      <a16:colId xmlns:a16="http://schemas.microsoft.com/office/drawing/2014/main" val="1286064591"/>
                    </a:ext>
                  </a:extLst>
                </a:gridCol>
              </a:tblGrid>
              <a:tr h="749190">
                <a:tc>
                  <a:txBody>
                    <a:bodyPr/>
                    <a:lstStyle/>
                    <a:p>
                      <a:pPr marL="0" algn="l" defTabSz="914400" rtl="0" eaLnBrk="1" latinLnBrk="0" hangingPunct="1"/>
                      <a:r>
                        <a:rPr lang="en-GB" sz="2000" b="1">
                          <a:solidFill>
                            <a:schemeClr val="tx1"/>
                          </a:solidFill>
                          <a:latin typeface="+mn-lt"/>
                          <a:ea typeface="+mn-ea"/>
                          <a:cs typeface="+mn-cs"/>
                        </a:rPr>
                        <a:t>Component Tranche 3</a:t>
                      </a:r>
                    </a:p>
                  </a:txBody>
                  <a:tcPr>
                    <a:gradFill flip="none" rotWithShape="1">
                      <a:gsLst>
                        <a:gs pos="0">
                          <a:srgbClr val="00CC00"/>
                        </a:gs>
                        <a:gs pos="81000">
                          <a:srgbClr val="FFFF00"/>
                        </a:gs>
                      </a:gsLst>
                      <a:lin ang="8100000" scaled="1"/>
                      <a:tileRect/>
                    </a:gradFill>
                  </a:tcPr>
                </a:tc>
                <a:tc>
                  <a:txBody>
                    <a:bodyPr/>
                    <a:lstStyle/>
                    <a:p>
                      <a:pPr marL="285750" indent="-285750">
                        <a:buFontTx/>
                        <a:buChar char="-"/>
                      </a:pPr>
                      <a:r>
                        <a:rPr lang="en-GB" sz="1800" b="0">
                          <a:solidFill>
                            <a:schemeClr val="tx1"/>
                          </a:solidFill>
                        </a:rPr>
                        <a:t>The receipt remains with a slightly modified content, and is compiled per BRP/SUP</a:t>
                      </a:r>
                    </a:p>
                  </a:txBody>
                  <a:tcPr/>
                </a:tc>
                <a:extLst>
                  <a:ext uri="{0D108BD9-81ED-4DB2-BD59-A6C34878D82A}">
                    <a16:rowId xmlns:a16="http://schemas.microsoft.com/office/drawing/2014/main" val="3653044781"/>
                  </a:ext>
                </a:extLst>
              </a:tr>
              <a:tr h="829559">
                <a:tc>
                  <a:txBody>
                    <a:bodyPr/>
                    <a:lstStyle/>
                    <a:p>
                      <a:pPr marL="0" algn="l" defTabSz="914400" rtl="0" eaLnBrk="1" latinLnBrk="0" hangingPunct="1"/>
                      <a:r>
                        <a:rPr lang="en-GB" sz="2000" b="1">
                          <a:solidFill>
                            <a:schemeClr val="tx1"/>
                          </a:solidFill>
                          <a:latin typeface="+mn-lt"/>
                          <a:ea typeface="+mn-ea"/>
                          <a:cs typeface="+mn-cs"/>
                        </a:rPr>
                        <a:t>Process and system impact</a:t>
                      </a:r>
                    </a:p>
                  </a:txBody>
                  <a:tcPr>
                    <a:gradFill flip="none" rotWithShape="1">
                      <a:gsLst>
                        <a:gs pos="0">
                          <a:srgbClr val="00CC00"/>
                        </a:gs>
                        <a:gs pos="81000">
                          <a:srgbClr val="FFFF00"/>
                        </a:gs>
                      </a:gsLst>
                      <a:lin ang="8100000" scaled="1"/>
                      <a:tileRect/>
                    </a:gradFill>
                  </a:tcPr>
                </a:tc>
                <a:tc>
                  <a:txBody>
                    <a:bodyPr/>
                    <a:lstStyle/>
                    <a:p>
                      <a:pPr marL="285750" indent="-285750" algn="l" defTabSz="914400" rtl="0" eaLnBrk="1" latinLnBrk="0" hangingPunct="1">
                        <a:buFont typeface="Arial" panose="020B0604020202020204" pitchFamily="34" charset="0"/>
                        <a:buChar char="•"/>
                      </a:pPr>
                      <a:r>
                        <a:rPr lang="en-GB" sz="1800">
                          <a:solidFill>
                            <a:schemeClr val="tx1"/>
                          </a:solidFill>
                          <a:latin typeface="+mn-lt"/>
                          <a:ea typeface="+mn-ea"/>
                          <a:cs typeface="+mn-cs"/>
                        </a:rPr>
                        <a:t>The DSO continues to supply the receipt to the BRP via the existing channels</a:t>
                      </a:r>
                    </a:p>
                  </a:txBody>
                  <a:tcPr/>
                </a:tc>
                <a:extLst>
                  <a:ext uri="{0D108BD9-81ED-4DB2-BD59-A6C34878D82A}">
                    <a16:rowId xmlns:a16="http://schemas.microsoft.com/office/drawing/2014/main" val="3752631224"/>
                  </a:ext>
                </a:extLst>
              </a:tr>
              <a:tr h="557438">
                <a:tc>
                  <a:txBody>
                    <a:bodyPr/>
                    <a:lstStyle/>
                    <a:p>
                      <a:pPr marL="0" algn="l" defTabSz="914400" rtl="0" eaLnBrk="1" latinLnBrk="0" hangingPunct="1"/>
                      <a:r>
                        <a:rPr lang="en-GB" sz="2000" b="1">
                          <a:solidFill>
                            <a:schemeClr val="tx1"/>
                          </a:solidFill>
                          <a:latin typeface="+mn-lt"/>
                          <a:ea typeface="+mn-ea"/>
                          <a:cs typeface="+mn-cs"/>
                        </a:rPr>
                        <a:t>Transition impact</a:t>
                      </a:r>
                    </a:p>
                  </a:txBody>
                  <a:tcPr>
                    <a:gradFill flip="none" rotWithShape="1">
                      <a:gsLst>
                        <a:gs pos="0">
                          <a:srgbClr val="00CC00"/>
                        </a:gs>
                        <a:gs pos="81000">
                          <a:srgbClr val="FFFF00"/>
                        </a:gs>
                      </a:gsLst>
                      <a:lin ang="8100000" scaled="1"/>
                      <a:tileRect/>
                    </a:gradFill>
                  </a:tcPr>
                </a:tc>
                <a:tc>
                  <a:txBody>
                    <a:bodyPr/>
                    <a:lstStyle/>
                    <a:p>
                      <a:pPr marL="0" indent="0" algn="l" defTabSz="914400" rtl="0" eaLnBrk="1" latinLnBrk="0" hangingPunct="1">
                        <a:buFontTx/>
                        <a:buNone/>
                      </a:pPr>
                      <a:r>
                        <a:rPr lang="en-GB" sz="1800">
                          <a:solidFill>
                            <a:schemeClr val="tx1"/>
                          </a:solidFill>
                          <a:latin typeface="+mn-lt"/>
                          <a:ea typeface="+mn-ea"/>
                          <a:cs typeface="+mn-cs"/>
                        </a:rPr>
                        <a:t>N/A</a:t>
                      </a:r>
                    </a:p>
                  </a:txBody>
                  <a:tcPr/>
                </a:tc>
                <a:extLst>
                  <a:ext uri="{0D108BD9-81ED-4DB2-BD59-A6C34878D82A}">
                    <a16:rowId xmlns:a16="http://schemas.microsoft.com/office/drawing/2014/main" val="3583387031"/>
                  </a:ext>
                </a:extLst>
              </a:tr>
            </a:tbl>
          </a:graphicData>
        </a:graphic>
      </p:graphicFrame>
      <p:graphicFrame>
        <p:nvGraphicFramePr>
          <p:cNvPr id="5" name="Tabel 4">
            <a:extLst>
              <a:ext uri="{FF2B5EF4-FFF2-40B4-BE49-F238E27FC236}">
                <a16:creationId xmlns:a16="http://schemas.microsoft.com/office/drawing/2014/main" id="{1E3ADB28-D2A7-3449-5197-4CF0C19DF3A7}"/>
              </a:ext>
            </a:extLst>
          </p:cNvPr>
          <p:cNvGraphicFramePr>
            <a:graphicFrameLocks noGrp="1"/>
          </p:cNvGraphicFramePr>
          <p:nvPr>
            <p:extLst>
              <p:ext uri="{D42A27DB-BD31-4B8C-83A1-F6EECF244321}">
                <p14:modId xmlns:p14="http://schemas.microsoft.com/office/powerpoint/2010/main" val="454038057"/>
              </p:ext>
            </p:extLst>
          </p:nvPr>
        </p:nvGraphicFramePr>
        <p:xfrm>
          <a:off x="3021330" y="6294755"/>
          <a:ext cx="6149340" cy="396240"/>
        </p:xfrm>
        <a:graphic>
          <a:graphicData uri="http://schemas.openxmlformats.org/drawingml/2006/table">
            <a:tbl>
              <a:tblPr firstRow="1" bandRow="1">
                <a:tableStyleId>{5940675A-B579-460E-94D1-54222C63F5DA}</a:tableStyleId>
              </a:tblPr>
              <a:tblGrid>
                <a:gridCol w="1291590">
                  <a:extLst>
                    <a:ext uri="{9D8B030D-6E8A-4147-A177-3AD203B41FA5}">
                      <a16:colId xmlns:a16="http://schemas.microsoft.com/office/drawing/2014/main" val="3813426750"/>
                    </a:ext>
                  </a:extLst>
                </a:gridCol>
                <a:gridCol w="4857750">
                  <a:extLst>
                    <a:ext uri="{9D8B030D-6E8A-4147-A177-3AD203B41FA5}">
                      <a16:colId xmlns:a16="http://schemas.microsoft.com/office/drawing/2014/main" val="1286064591"/>
                    </a:ext>
                  </a:extLst>
                </a:gridCol>
              </a:tblGrid>
              <a:tr h="294406">
                <a:tc>
                  <a:txBody>
                    <a:bodyPr/>
                    <a:lstStyle/>
                    <a:p>
                      <a:pPr marL="0" algn="l" defTabSz="914400" rtl="0" eaLnBrk="1" latinLnBrk="0" hangingPunct="1"/>
                      <a:r>
                        <a:rPr lang="en-GB" sz="2000" b="1">
                          <a:solidFill>
                            <a:schemeClr val="tx1"/>
                          </a:solidFill>
                          <a:latin typeface="+mn-lt"/>
                          <a:ea typeface="+mn-ea"/>
                          <a:cs typeface="+mn-cs"/>
                        </a:rPr>
                        <a:t>Impact on</a:t>
                      </a:r>
                    </a:p>
                  </a:txBody>
                  <a:tcPr>
                    <a:gradFill flip="none" rotWithShape="1">
                      <a:gsLst>
                        <a:gs pos="0">
                          <a:srgbClr val="00CC00"/>
                        </a:gs>
                        <a:gs pos="81000">
                          <a:srgbClr val="FFFF00"/>
                        </a:gs>
                      </a:gsLst>
                      <a:lin ang="8100000" scaled="1"/>
                      <a:tileRect/>
                    </a:gradFill>
                  </a:tcPr>
                </a:tc>
                <a:tc>
                  <a:txBody>
                    <a:bodyPr/>
                    <a:lstStyle/>
                    <a:p>
                      <a:pPr marL="0" indent="0">
                        <a:buFont typeface="Arial" panose="020B0604020202020204" pitchFamily="34" charset="0"/>
                        <a:buNone/>
                      </a:pPr>
                      <a:r>
                        <a:rPr lang="en-GB" sz="1800">
                          <a:solidFill>
                            <a:schemeClr val="tx1"/>
                          </a:solidFill>
                        </a:rPr>
                        <a:t>SUP</a:t>
                      </a:r>
                    </a:p>
                  </a:txBody>
                  <a:tcPr/>
                </a:tc>
                <a:extLst>
                  <a:ext uri="{0D108BD9-81ED-4DB2-BD59-A6C34878D82A}">
                    <a16:rowId xmlns:a16="http://schemas.microsoft.com/office/drawing/2014/main" val="3653044781"/>
                  </a:ext>
                </a:extLst>
              </a:tr>
            </a:tbl>
          </a:graphicData>
        </a:graphic>
      </p:graphicFrame>
      <p:sp>
        <p:nvSpPr>
          <p:cNvPr id="3" name="Tijdelijke aanduiding voor dianummer 2">
            <a:extLst>
              <a:ext uri="{FF2B5EF4-FFF2-40B4-BE49-F238E27FC236}">
                <a16:creationId xmlns:a16="http://schemas.microsoft.com/office/drawing/2014/main" id="{99E2301E-DD40-24FF-E5D8-43DCF8661458}"/>
              </a:ext>
            </a:extLst>
          </p:cNvPr>
          <p:cNvSpPr>
            <a:spLocks noGrp="1"/>
          </p:cNvSpPr>
          <p:nvPr>
            <p:ph type="sldNum" sz="quarter" idx="12"/>
          </p:nvPr>
        </p:nvSpPr>
        <p:spPr/>
        <p:txBody>
          <a:bodyPr/>
          <a:lstStyle/>
          <a:p>
            <a:fld id="{6054F54E-B765-BA4C-B13B-E9FB5CE61C5D}" type="slidenum">
              <a:rPr lang="nl-NL" smtClean="0"/>
              <a:pPr/>
              <a:t>98</a:t>
            </a:fld>
            <a:endParaRPr lang="nl-NL"/>
          </a:p>
        </p:txBody>
      </p:sp>
    </p:spTree>
    <p:extLst>
      <p:ext uri="{BB962C8B-B14F-4D97-AF65-F5344CB8AC3E}">
        <p14:creationId xmlns:p14="http://schemas.microsoft.com/office/powerpoint/2010/main" val="16781684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fontScale="90000"/>
          </a:bodyPr>
          <a:lstStyle/>
          <a:p>
            <a:r>
              <a:rPr lang="en-GB" i="1"/>
              <a:t>Importance timely connectivity and qualification</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99</a:t>
            </a:fld>
            <a:endParaRPr lang="nl-NL"/>
          </a:p>
        </p:txBody>
      </p:sp>
    </p:spTree>
    <p:extLst>
      <p:ext uri="{BB962C8B-B14F-4D97-AF65-F5344CB8AC3E}">
        <p14:creationId xmlns:p14="http://schemas.microsoft.com/office/powerpoint/2010/main" val="1232777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786B7-524F-4286-8C11-369D33C33556}"/>
              </a:ext>
            </a:extLst>
          </p:cNvPr>
          <p:cNvSpPr>
            <a:spLocks noGrp="1"/>
          </p:cNvSpPr>
          <p:nvPr>
            <p:ph type="title"/>
          </p:nvPr>
        </p:nvSpPr>
        <p:spPr/>
        <p:txBody>
          <a:bodyPr/>
          <a:lstStyle/>
          <a:p>
            <a:r>
              <a:rPr lang="en-GB"/>
              <a:t>Timely connectivity and qualification </a:t>
            </a:r>
            <a:br>
              <a:rPr lang="en-GB"/>
            </a:br>
            <a:r>
              <a:rPr lang="en-GB"/>
              <a:t>MMC-hub</a:t>
            </a:r>
          </a:p>
        </p:txBody>
      </p:sp>
      <p:sp>
        <p:nvSpPr>
          <p:cNvPr id="3" name="Tijdelijke aanduiding voor inhoud 2">
            <a:extLst>
              <a:ext uri="{FF2B5EF4-FFF2-40B4-BE49-F238E27FC236}">
                <a16:creationId xmlns:a16="http://schemas.microsoft.com/office/drawing/2014/main" id="{4E9CCCC5-E204-477E-AC24-CBFDEF171A31}"/>
              </a:ext>
            </a:extLst>
          </p:cNvPr>
          <p:cNvSpPr>
            <a:spLocks noGrp="1"/>
          </p:cNvSpPr>
          <p:nvPr>
            <p:ph idx="1"/>
          </p:nvPr>
        </p:nvSpPr>
        <p:spPr>
          <a:xfrm>
            <a:off x="838199" y="1825625"/>
            <a:ext cx="11159359" cy="1240304"/>
          </a:xfrm>
        </p:spPr>
        <p:txBody>
          <a:bodyPr>
            <a:normAutofit/>
          </a:bodyPr>
          <a:lstStyle/>
          <a:p>
            <a:pPr marL="914400" lvl="2" indent="0">
              <a:buNone/>
            </a:pPr>
            <a:endParaRPr lang="nl-NL" b="1"/>
          </a:p>
          <a:p>
            <a:pPr marL="0" indent="0">
              <a:buNone/>
            </a:pPr>
            <a:endParaRPr lang="nl-NL" sz="3300"/>
          </a:p>
          <a:p>
            <a:pPr marL="0" indent="0">
              <a:buNone/>
            </a:pPr>
            <a:endParaRPr lang="nl-NL" sz="3300"/>
          </a:p>
          <a:p>
            <a:endParaRPr lang="nl-NL" sz="3300"/>
          </a:p>
        </p:txBody>
      </p:sp>
      <p:sp>
        <p:nvSpPr>
          <p:cNvPr id="5" name="Rectangle 1">
            <a:extLst>
              <a:ext uri="{FF2B5EF4-FFF2-40B4-BE49-F238E27FC236}">
                <a16:creationId xmlns:a16="http://schemas.microsoft.com/office/drawing/2014/main" id="{FE91F99B-9483-4CC3-8D31-8E54F02FDE41}"/>
              </a:ext>
            </a:extLst>
          </p:cNvPr>
          <p:cNvSpPr>
            <a:spLocks noChangeArrowheads="1"/>
          </p:cNvSpPr>
          <p:nvPr/>
        </p:nvSpPr>
        <p:spPr bwMode="auto">
          <a:xfrm>
            <a:off x="2944813" y="28686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sz="1800" b="0" i="0" u="none" strike="noStrike" cap="none" normalizeH="0" baseline="0">
                <a:ln>
                  <a:noFill/>
                </a:ln>
                <a:solidFill>
                  <a:schemeClr val="tx1"/>
                </a:solidFill>
                <a:effectLst/>
                <a:latin typeface="Arial" panose="020B0604020202020204" pitchFamily="34" charset="0"/>
              </a:rPr>
            </a:br>
            <a:endParaRPr kumimoji="0" lang="en-GB" sz="1800" b="0" i="0" u="none" strike="noStrike" cap="none" normalizeH="0" baseline="0">
              <a:ln>
                <a:noFill/>
              </a:ln>
              <a:solidFill>
                <a:schemeClr val="tx1"/>
              </a:solidFill>
              <a:effectLst/>
              <a:latin typeface="Arial" panose="020B0604020202020204" pitchFamily="34" charset="0"/>
            </a:endParaRPr>
          </a:p>
        </p:txBody>
      </p:sp>
      <p:sp>
        <p:nvSpPr>
          <p:cNvPr id="7" name="Tijdelijke aanduiding voor inhoud 2">
            <a:extLst>
              <a:ext uri="{FF2B5EF4-FFF2-40B4-BE49-F238E27FC236}">
                <a16:creationId xmlns:a16="http://schemas.microsoft.com/office/drawing/2014/main" id="{5FBD38A7-FF21-E6C3-F880-5E03E9807D70}"/>
              </a:ext>
            </a:extLst>
          </p:cNvPr>
          <p:cNvSpPr txBox="1">
            <a:spLocks/>
          </p:cNvSpPr>
          <p:nvPr/>
        </p:nvSpPr>
        <p:spPr>
          <a:xfrm>
            <a:off x="968188" y="2063190"/>
            <a:ext cx="10313894" cy="38408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First notification exchange with MMC-hub TenneT for suppliers</a:t>
            </a:r>
          </a:p>
          <a:p>
            <a:r>
              <a:rPr lang="en-GB"/>
              <a:t>Realising connectivity takes time (experience shows)</a:t>
            </a:r>
          </a:p>
          <a:p>
            <a:r>
              <a:rPr lang="en-GB"/>
              <a:t>Timely start (of support possibilities TenneT) is limited</a:t>
            </a:r>
          </a:p>
          <a:p>
            <a:r>
              <a:rPr lang="en-GB"/>
              <a:t>Late connection and qualification means:</a:t>
            </a:r>
          </a:p>
          <a:p>
            <a:pPr lvl="1"/>
            <a:r>
              <a:rPr lang="en-GB"/>
              <a:t>Receiving notifications about reconciliation SMA and TMT too late</a:t>
            </a:r>
          </a:p>
          <a:p>
            <a:pPr lvl="1"/>
            <a:r>
              <a:rPr lang="en-GB"/>
              <a:t>No/limited data for checking invoice from BRP</a:t>
            </a:r>
          </a:p>
          <a:p>
            <a:pPr lvl="1"/>
            <a:r>
              <a:rPr lang="en-GB"/>
              <a:t>No/limited data for determining ‘start point‘ calculating measurement errors GV (IC252)</a:t>
            </a:r>
          </a:p>
        </p:txBody>
      </p:sp>
      <p:sp>
        <p:nvSpPr>
          <p:cNvPr id="4" name="Tijdelijke aanduiding voor dianummer 3">
            <a:extLst>
              <a:ext uri="{FF2B5EF4-FFF2-40B4-BE49-F238E27FC236}">
                <a16:creationId xmlns:a16="http://schemas.microsoft.com/office/drawing/2014/main" id="{E9FB7347-A2EE-4998-E8AE-C96496EEBDC2}"/>
              </a:ext>
            </a:extLst>
          </p:cNvPr>
          <p:cNvSpPr>
            <a:spLocks noGrp="1"/>
          </p:cNvSpPr>
          <p:nvPr>
            <p:ph type="sldNum" sz="quarter" idx="12"/>
          </p:nvPr>
        </p:nvSpPr>
        <p:spPr/>
        <p:txBody>
          <a:bodyPr/>
          <a:lstStyle/>
          <a:p>
            <a:fld id="{6054F54E-B765-BA4C-B13B-E9FB5CE61C5D}" type="slidenum">
              <a:rPr lang="nl-NL" smtClean="0"/>
              <a:pPr/>
              <a:t>100</a:t>
            </a:fld>
            <a:endParaRPr lang="nl-NL"/>
          </a:p>
        </p:txBody>
      </p:sp>
    </p:spTree>
    <p:extLst>
      <p:ext uri="{BB962C8B-B14F-4D97-AF65-F5344CB8AC3E}">
        <p14:creationId xmlns:p14="http://schemas.microsoft.com/office/powerpoint/2010/main" val="40028485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786B7-524F-4286-8C11-369D33C33556}"/>
              </a:ext>
            </a:extLst>
          </p:cNvPr>
          <p:cNvSpPr>
            <a:spLocks noGrp="1"/>
          </p:cNvSpPr>
          <p:nvPr>
            <p:ph type="title"/>
          </p:nvPr>
        </p:nvSpPr>
        <p:spPr/>
        <p:txBody>
          <a:bodyPr/>
          <a:lstStyle/>
          <a:p>
            <a:r>
              <a:rPr lang="en-GB"/>
              <a:t>Timely connectivity and qualification </a:t>
            </a:r>
            <a:br>
              <a:rPr lang="en-GB"/>
            </a:br>
            <a:r>
              <a:rPr lang="en-GB"/>
              <a:t>MES</a:t>
            </a:r>
          </a:p>
        </p:txBody>
      </p:sp>
      <p:sp>
        <p:nvSpPr>
          <p:cNvPr id="3" name="Tijdelijke aanduiding voor inhoud 2">
            <a:extLst>
              <a:ext uri="{FF2B5EF4-FFF2-40B4-BE49-F238E27FC236}">
                <a16:creationId xmlns:a16="http://schemas.microsoft.com/office/drawing/2014/main" id="{4E9CCCC5-E204-477E-AC24-CBFDEF171A31}"/>
              </a:ext>
            </a:extLst>
          </p:cNvPr>
          <p:cNvSpPr>
            <a:spLocks noGrp="1"/>
          </p:cNvSpPr>
          <p:nvPr>
            <p:ph idx="1"/>
          </p:nvPr>
        </p:nvSpPr>
        <p:spPr>
          <a:xfrm>
            <a:off x="838199" y="1825625"/>
            <a:ext cx="11159359" cy="1240304"/>
          </a:xfrm>
        </p:spPr>
        <p:txBody>
          <a:bodyPr>
            <a:normAutofit/>
          </a:bodyPr>
          <a:lstStyle/>
          <a:p>
            <a:pPr marL="914400" lvl="2" indent="0">
              <a:buNone/>
            </a:pPr>
            <a:endParaRPr lang="nl-NL" b="1"/>
          </a:p>
          <a:p>
            <a:pPr marL="0" indent="0">
              <a:buNone/>
            </a:pPr>
            <a:endParaRPr lang="nl-NL" sz="3300"/>
          </a:p>
          <a:p>
            <a:pPr marL="0" indent="0">
              <a:buNone/>
            </a:pPr>
            <a:endParaRPr lang="nl-NL" sz="3300"/>
          </a:p>
          <a:p>
            <a:endParaRPr lang="nl-NL" sz="3300"/>
          </a:p>
        </p:txBody>
      </p:sp>
      <p:sp>
        <p:nvSpPr>
          <p:cNvPr id="5" name="Rectangle 1">
            <a:extLst>
              <a:ext uri="{FF2B5EF4-FFF2-40B4-BE49-F238E27FC236}">
                <a16:creationId xmlns:a16="http://schemas.microsoft.com/office/drawing/2014/main" id="{FE91F99B-9483-4CC3-8D31-8E54F02FDE41}"/>
              </a:ext>
            </a:extLst>
          </p:cNvPr>
          <p:cNvSpPr>
            <a:spLocks noChangeArrowheads="1"/>
          </p:cNvSpPr>
          <p:nvPr/>
        </p:nvSpPr>
        <p:spPr bwMode="auto">
          <a:xfrm>
            <a:off x="2944813" y="28686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sz="1800" b="0" i="0" u="none" strike="noStrike" cap="none" normalizeH="0" baseline="0">
                <a:ln>
                  <a:noFill/>
                </a:ln>
                <a:solidFill>
                  <a:schemeClr val="tx1"/>
                </a:solidFill>
                <a:effectLst/>
                <a:latin typeface="Arial" panose="020B0604020202020204" pitchFamily="34" charset="0"/>
              </a:rPr>
            </a:br>
            <a:endParaRPr kumimoji="0" lang="en-GB" sz="1800" b="0" i="0" u="none" strike="noStrike" cap="none" normalizeH="0" baseline="0">
              <a:ln>
                <a:noFill/>
              </a:ln>
              <a:solidFill>
                <a:schemeClr val="tx1"/>
              </a:solidFill>
              <a:effectLst/>
              <a:latin typeface="Arial" panose="020B0604020202020204" pitchFamily="34" charset="0"/>
            </a:endParaRPr>
          </a:p>
        </p:txBody>
      </p:sp>
      <p:sp>
        <p:nvSpPr>
          <p:cNvPr id="7" name="Tijdelijke aanduiding voor inhoud 2">
            <a:extLst>
              <a:ext uri="{FF2B5EF4-FFF2-40B4-BE49-F238E27FC236}">
                <a16:creationId xmlns:a16="http://schemas.microsoft.com/office/drawing/2014/main" id="{5FBD38A7-FF21-E6C3-F880-5E03E9807D70}"/>
              </a:ext>
            </a:extLst>
          </p:cNvPr>
          <p:cNvSpPr txBox="1">
            <a:spLocks/>
          </p:cNvSpPr>
          <p:nvPr/>
        </p:nvSpPr>
        <p:spPr>
          <a:xfrm>
            <a:off x="968188" y="2063190"/>
            <a:ext cx="10313894" cy="38408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Late connection and qualification means:</a:t>
            </a:r>
          </a:p>
          <a:p>
            <a:pPr lvl="1"/>
            <a:r>
              <a:rPr lang="en-GB"/>
              <a:t>Late receipt and checks on notifications concerning collection-settlement requests</a:t>
            </a:r>
          </a:p>
          <a:p>
            <a:pPr lvl="1"/>
            <a:r>
              <a:rPr lang="en-GB"/>
              <a:t>Failure to respond to a collection-settlement request on time means ‘agreement with the collection-settlement request’</a:t>
            </a:r>
          </a:p>
        </p:txBody>
      </p:sp>
      <p:sp>
        <p:nvSpPr>
          <p:cNvPr id="4" name="Tijdelijke aanduiding voor dianummer 3">
            <a:extLst>
              <a:ext uri="{FF2B5EF4-FFF2-40B4-BE49-F238E27FC236}">
                <a16:creationId xmlns:a16="http://schemas.microsoft.com/office/drawing/2014/main" id="{CD937945-B63B-F40C-60CB-B89124F1BD28}"/>
              </a:ext>
            </a:extLst>
          </p:cNvPr>
          <p:cNvSpPr>
            <a:spLocks noGrp="1"/>
          </p:cNvSpPr>
          <p:nvPr>
            <p:ph type="sldNum" sz="quarter" idx="12"/>
          </p:nvPr>
        </p:nvSpPr>
        <p:spPr/>
        <p:txBody>
          <a:bodyPr/>
          <a:lstStyle/>
          <a:p>
            <a:fld id="{6054F54E-B765-BA4C-B13B-E9FB5CE61C5D}" type="slidenum">
              <a:rPr lang="nl-NL" smtClean="0"/>
              <a:pPr/>
              <a:t>101</a:t>
            </a:fld>
            <a:endParaRPr lang="nl-NL"/>
          </a:p>
        </p:txBody>
      </p:sp>
    </p:spTree>
    <p:extLst>
      <p:ext uri="{BB962C8B-B14F-4D97-AF65-F5344CB8AC3E}">
        <p14:creationId xmlns:p14="http://schemas.microsoft.com/office/powerpoint/2010/main" val="31402437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6732A0-986A-9521-0482-C0BAB2FC67B9}"/>
              </a:ext>
            </a:extLst>
          </p:cNvPr>
          <p:cNvSpPr>
            <a:spLocks noGrp="1"/>
          </p:cNvSpPr>
          <p:nvPr>
            <p:ph type="ctrTitle"/>
          </p:nvPr>
        </p:nvSpPr>
        <p:spPr/>
        <p:txBody>
          <a:bodyPr/>
          <a:lstStyle/>
          <a:p>
            <a:r>
              <a:rPr lang="en-GB" sz="4400"/>
              <a:t>Qualification suppliers on MMC-hub</a:t>
            </a:r>
            <a:br>
              <a:rPr lang="en-GB"/>
            </a:br>
            <a:br>
              <a:rPr lang="en-GB"/>
            </a:br>
            <a:r>
              <a:rPr lang="en-GB" sz="2400"/>
              <a:t>Gijsbert Steenaert</a:t>
            </a:r>
          </a:p>
        </p:txBody>
      </p:sp>
    </p:spTree>
    <p:extLst>
      <p:ext uri="{BB962C8B-B14F-4D97-AF65-F5344CB8AC3E}">
        <p14:creationId xmlns:p14="http://schemas.microsoft.com/office/powerpoint/2010/main" val="40071656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Autofit/>
          </a:bodyPr>
          <a:lstStyle/>
          <a:p>
            <a:r>
              <a:rPr lang="en-GB"/>
              <a:t>Deep dive TenneT</a:t>
            </a:r>
            <a:br>
              <a:rPr lang="en-GB" i="1"/>
            </a:br>
            <a:r>
              <a:rPr lang="en-GB" i="1"/>
              <a:t>MMC-hub and onboarding process</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103</a:t>
            </a:fld>
            <a:endParaRPr lang="nl-NL"/>
          </a:p>
        </p:txBody>
      </p:sp>
    </p:spTree>
    <p:extLst>
      <p:ext uri="{BB962C8B-B14F-4D97-AF65-F5344CB8AC3E}">
        <p14:creationId xmlns:p14="http://schemas.microsoft.com/office/powerpoint/2010/main" val="4991450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00FAD5C0-BBC0-B212-A7C2-56F05F16C7BB}"/>
              </a:ext>
            </a:extLst>
          </p:cNvPr>
          <p:cNvPicPr>
            <a:picLocks noChangeAspect="1"/>
          </p:cNvPicPr>
          <p:nvPr/>
        </p:nvPicPr>
        <p:blipFill>
          <a:blip r:embed="rId2"/>
          <a:stretch>
            <a:fillRect/>
          </a:stretch>
        </p:blipFill>
        <p:spPr>
          <a:xfrm>
            <a:off x="6122402" y="1128742"/>
            <a:ext cx="5878335" cy="5471078"/>
          </a:xfrm>
          <a:prstGeom prst="rect">
            <a:avLst/>
          </a:prstGeom>
        </p:spPr>
      </p:pic>
      <p:sp>
        <p:nvSpPr>
          <p:cNvPr id="2" name="Titel 1">
            <a:extLst>
              <a:ext uri="{FF2B5EF4-FFF2-40B4-BE49-F238E27FC236}">
                <a16:creationId xmlns:a16="http://schemas.microsoft.com/office/drawing/2014/main" id="{48899A23-B1F3-27F4-4230-0FE6498A3A21}"/>
              </a:ext>
            </a:extLst>
          </p:cNvPr>
          <p:cNvSpPr>
            <a:spLocks noGrp="1"/>
          </p:cNvSpPr>
          <p:nvPr>
            <p:ph type="title"/>
          </p:nvPr>
        </p:nvSpPr>
        <p:spPr/>
        <p:txBody>
          <a:bodyPr/>
          <a:lstStyle/>
          <a:p>
            <a:r>
              <a:rPr lang="en-GB"/>
              <a:t>Welcome to TenneT!</a:t>
            </a:r>
          </a:p>
        </p:txBody>
      </p:sp>
      <p:sp>
        <p:nvSpPr>
          <p:cNvPr id="4" name="Tijdelijke aanduiding voor dianummer 3">
            <a:extLst>
              <a:ext uri="{FF2B5EF4-FFF2-40B4-BE49-F238E27FC236}">
                <a16:creationId xmlns:a16="http://schemas.microsoft.com/office/drawing/2014/main" id="{BEE74780-2F58-9B11-013A-7AD8726CCE42}"/>
              </a:ext>
            </a:extLst>
          </p:cNvPr>
          <p:cNvSpPr>
            <a:spLocks noGrp="1"/>
          </p:cNvSpPr>
          <p:nvPr>
            <p:ph type="sldNum" sz="quarter" idx="12"/>
          </p:nvPr>
        </p:nvSpPr>
        <p:spPr/>
        <p:txBody>
          <a:bodyPr/>
          <a:lstStyle/>
          <a:p>
            <a:fld id="{6054F54E-B765-BA4C-B13B-E9FB5CE61C5D}" type="slidenum">
              <a:rPr lang="nl-NL" smtClean="0"/>
              <a:pPr/>
              <a:t>104</a:t>
            </a:fld>
            <a:endParaRPr lang="nl-NL"/>
          </a:p>
        </p:txBody>
      </p:sp>
      <p:sp>
        <p:nvSpPr>
          <p:cNvPr id="8" name="Text Placeholder 4">
            <a:extLst>
              <a:ext uri="{FF2B5EF4-FFF2-40B4-BE49-F238E27FC236}">
                <a16:creationId xmlns:a16="http://schemas.microsoft.com/office/drawing/2014/main" id="{6BC4CF52-3CC5-9A76-D5D5-42245F543746}"/>
              </a:ext>
            </a:extLst>
          </p:cNvPr>
          <p:cNvSpPr txBox="1">
            <a:spLocks/>
          </p:cNvSpPr>
          <p:nvPr/>
        </p:nvSpPr>
        <p:spPr>
          <a:xfrm>
            <a:off x="702619" y="1815830"/>
            <a:ext cx="4943171" cy="4324843"/>
          </a:xfrm>
          <a:prstGeom prst="rect">
            <a:avLst/>
          </a:prstGeom>
        </p:spPr>
        <p:txBody>
          <a:bodyPr vert="horz" lIns="91440" tIns="45720" rIns="9144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sz="2000"/>
              <a:t>Pre-registration is possible via the TenneT Customer Care Center: </a:t>
            </a:r>
            <a:r>
              <a:rPr lang="en-GB" sz="2000">
                <a:hlinkClick r:id="rId3"/>
              </a:rPr>
              <a:t>tennetccc@tennet.eu</a:t>
            </a:r>
          </a:p>
          <a:p>
            <a:pPr>
              <a:spcAft>
                <a:spcPts val="1200"/>
              </a:spcAft>
            </a:pPr>
            <a:r>
              <a:rPr lang="en-GB" sz="2000"/>
              <a:t>Timely registration ensures that you will allow us to reach you effectively using the correct contact details</a:t>
            </a:r>
          </a:p>
          <a:p>
            <a:pPr>
              <a:spcAft>
                <a:spcPts val="1200"/>
              </a:spcAft>
            </a:pPr>
            <a:r>
              <a:rPr lang="en-GB" sz="2000"/>
              <a:t>After registration, you will be able to access MyTenneT (from mid-February), where all the ins and outs about the MMC-hub and the TQF can be found</a:t>
            </a:r>
          </a:p>
        </p:txBody>
      </p:sp>
      <p:sp>
        <p:nvSpPr>
          <p:cNvPr id="3" name="Прямокутник 2">
            <a:extLst>
              <a:ext uri="{FF2B5EF4-FFF2-40B4-BE49-F238E27FC236}">
                <a16:creationId xmlns:a16="http://schemas.microsoft.com/office/drawing/2014/main" id="{525EAC20-CC14-F660-DCAE-9803467FD293}"/>
              </a:ext>
            </a:extLst>
          </p:cNvPr>
          <p:cNvSpPr/>
          <p:nvPr/>
        </p:nvSpPr>
        <p:spPr>
          <a:xfrm>
            <a:off x="6866403" y="2408442"/>
            <a:ext cx="3441192" cy="216408"/>
          </a:xfrm>
          <a:prstGeom prst="rect">
            <a:avLst/>
          </a:prstGeom>
        </p:spPr>
        <p:txBody>
          <a:bodyPr wrap="none" lIns="0" tIns="0" rIns="0" bIns="0">
            <a:noAutofit/>
          </a:bodyPr>
          <a:lstStyle/>
          <a:p>
            <a:pPr indent="0"/>
            <a:r>
              <a:rPr lang="en-GB" sz="1200" b="1">
                <a:latin typeface="Arial"/>
              </a:rPr>
              <a:t>Registration form for Market role for Supplier</a:t>
            </a:r>
          </a:p>
        </p:txBody>
      </p:sp>
      <p:sp>
        <p:nvSpPr>
          <p:cNvPr id="5" name="Прямокутник 4">
            <a:extLst>
              <a:ext uri="{FF2B5EF4-FFF2-40B4-BE49-F238E27FC236}">
                <a16:creationId xmlns:a16="http://schemas.microsoft.com/office/drawing/2014/main" id="{4F4433F2-2A28-590A-4117-B420289173A9}"/>
              </a:ext>
            </a:extLst>
          </p:cNvPr>
          <p:cNvSpPr/>
          <p:nvPr/>
        </p:nvSpPr>
        <p:spPr>
          <a:xfrm>
            <a:off x="6866403" y="2874900"/>
            <a:ext cx="567463" cy="115416"/>
          </a:xfrm>
          <a:prstGeom prst="rect">
            <a:avLst/>
          </a:prstGeom>
        </p:spPr>
        <p:txBody>
          <a:bodyPr wrap="none" lIns="0" tIns="0" rIns="0" bIns="0">
            <a:spAutoFit/>
          </a:bodyPr>
          <a:lstStyle/>
          <a:p>
            <a:pPr indent="0"/>
            <a:r>
              <a:rPr lang="en-GB" sz="750">
                <a:latin typeface="Arial"/>
              </a:rPr>
              <a:t>Undersigned,</a:t>
            </a:r>
          </a:p>
        </p:txBody>
      </p:sp>
      <p:graphicFrame>
        <p:nvGraphicFramePr>
          <p:cNvPr id="6" name="Таблиця 5">
            <a:extLst>
              <a:ext uri="{FF2B5EF4-FFF2-40B4-BE49-F238E27FC236}">
                <a16:creationId xmlns:a16="http://schemas.microsoft.com/office/drawing/2014/main" id="{3AF42ED2-D20D-8014-C481-59410A85850F}"/>
              </a:ext>
            </a:extLst>
          </p:cNvPr>
          <p:cNvGraphicFramePr>
            <a:graphicFrameLocks noGrp="1"/>
          </p:cNvGraphicFramePr>
          <p:nvPr>
            <p:extLst>
              <p:ext uri="{D42A27DB-BD31-4B8C-83A1-F6EECF244321}">
                <p14:modId xmlns:p14="http://schemas.microsoft.com/office/powerpoint/2010/main" val="1683284180"/>
              </p:ext>
            </p:extLst>
          </p:nvPr>
        </p:nvGraphicFramePr>
        <p:xfrm>
          <a:off x="6911327" y="3127883"/>
          <a:ext cx="4337304" cy="3364992"/>
        </p:xfrm>
        <a:graphic>
          <a:graphicData uri="http://schemas.openxmlformats.org/drawingml/2006/table">
            <a:tbl>
              <a:tblPr/>
              <a:tblGrid>
                <a:gridCol w="1548384">
                  <a:extLst>
                    <a:ext uri="{9D8B030D-6E8A-4147-A177-3AD203B41FA5}">
                      <a16:colId xmlns:a16="http://schemas.microsoft.com/office/drawing/2014/main" val="20000"/>
                    </a:ext>
                  </a:extLst>
                </a:gridCol>
                <a:gridCol w="2788920">
                  <a:extLst>
                    <a:ext uri="{9D8B030D-6E8A-4147-A177-3AD203B41FA5}">
                      <a16:colId xmlns:a16="http://schemas.microsoft.com/office/drawing/2014/main" val="20001"/>
                    </a:ext>
                  </a:extLst>
                </a:gridCol>
              </a:tblGrid>
              <a:tr h="542544">
                <a:tc>
                  <a:txBody>
                    <a:bodyPr/>
                    <a:lstStyle/>
                    <a:p>
                      <a:pPr marL="36000" indent="0" algn="l">
                        <a:lnSpc>
                          <a:spcPct val="100000"/>
                        </a:lnSpc>
                      </a:pPr>
                      <a:r>
                        <a:rPr lang="en-GB" sz="750" baseline="0">
                          <a:solidFill>
                            <a:schemeClr val="tx1"/>
                          </a:solidFill>
                          <a:latin typeface="Arial" panose="020B0604020202020204" pitchFamily="34" charset="0"/>
                          <a:cs typeface="Arial" panose="020B0604020202020204" pitchFamily="34" charset="0"/>
                        </a:rPr>
                        <a:t>Name organization</a:t>
                      </a:r>
                    </a:p>
                    <a:p>
                      <a:pPr marL="36000" indent="0" algn="l">
                        <a:lnSpc>
                          <a:spcPct val="100000"/>
                        </a:lnSpc>
                      </a:pPr>
                      <a:r>
                        <a:rPr lang="en-GB" sz="750" baseline="0">
                          <a:solidFill>
                            <a:schemeClr val="tx1"/>
                          </a:solidFill>
                          <a:latin typeface="Arial" panose="020B0604020202020204" pitchFamily="34" charset="0"/>
                          <a:cs typeface="Arial" panose="020B0604020202020204" pitchFamily="34" charset="0"/>
                        </a:rPr>
                        <a:t>(Statutory name):</a:t>
                      </a:r>
                    </a:p>
                  </a:txBody>
                  <a:tcPr marL="0" marR="0" marT="3600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rtl="0">
                        <a:lnSpc>
                          <a:spcPct val="100000"/>
                        </a:lnSpc>
                      </a:pPr>
                      <a:endParaRPr sz="750" kern="0" baseline="0">
                        <a:solidFill>
                          <a:schemeClr val="tx1"/>
                        </a:solidFill>
                        <a:latin typeface="Arial" panose="020B0604020202020204" pitchFamily="34" charset="0"/>
                        <a:cs typeface="Arial" panose="020B0604020202020204" pitchFamily="34" charset="0"/>
                      </a:endParaRP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9288">
                <a:tc>
                  <a:txBody>
                    <a:bodyPr/>
                    <a:lstStyle/>
                    <a:p>
                      <a:pPr marL="36000" indent="0" algn="l">
                        <a:lnSpc>
                          <a:spcPct val="100000"/>
                        </a:lnSpc>
                      </a:pPr>
                      <a:r>
                        <a:rPr lang="en-GB" sz="750" baseline="0">
                          <a:solidFill>
                            <a:schemeClr val="tx1"/>
                          </a:solidFill>
                          <a:latin typeface="Arial" panose="020B0604020202020204" pitchFamily="34" charset="0"/>
                          <a:cs typeface="Arial" panose="020B0604020202020204" pitchFamily="34" charset="0"/>
                        </a:rPr>
                        <a:t>Registration number at Chamber of Commerce:</a:t>
                      </a:r>
                    </a:p>
                  </a:txBody>
                  <a:tcPr marL="0" marR="144000" marT="3600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rtl="0">
                        <a:lnSpc>
                          <a:spcPct val="100000"/>
                        </a:lnSpc>
                      </a:pPr>
                      <a:endParaRPr sz="750" kern="0" baseline="0">
                        <a:solidFill>
                          <a:schemeClr val="tx1"/>
                        </a:solidFill>
                        <a:latin typeface="Arial" panose="020B0604020202020204" pitchFamily="34" charset="0"/>
                        <a:cs typeface="Arial" panose="020B0604020202020204" pitchFamily="34" charset="0"/>
                      </a:endParaRP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6448">
                <a:tc>
                  <a:txBody>
                    <a:bodyPr/>
                    <a:lstStyle/>
                    <a:p>
                      <a:pPr marL="36000" indent="0" algn="l">
                        <a:lnSpc>
                          <a:spcPct val="100000"/>
                        </a:lnSpc>
                      </a:pPr>
                      <a:r>
                        <a:rPr lang="en-GB" sz="750" baseline="0">
                          <a:solidFill>
                            <a:schemeClr val="tx1"/>
                          </a:solidFill>
                          <a:latin typeface="Arial" panose="020B0604020202020204" pitchFamily="34" charset="0"/>
                          <a:cs typeface="Arial" panose="020B0604020202020204" pitchFamily="34" charset="0"/>
                        </a:rPr>
                        <a:t>Statutory address, city &amp; country:</a:t>
                      </a:r>
                    </a:p>
                  </a:txBody>
                  <a:tcPr marL="0" marR="0" marT="3600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rtl="0">
                        <a:lnSpc>
                          <a:spcPct val="100000"/>
                        </a:lnSpc>
                      </a:pPr>
                      <a:endParaRPr sz="750" kern="0" baseline="0">
                        <a:solidFill>
                          <a:schemeClr val="tx1"/>
                        </a:solidFill>
                        <a:latin typeface="Arial" panose="020B0604020202020204" pitchFamily="34" charset="0"/>
                        <a:cs typeface="Arial" panose="020B0604020202020204" pitchFamily="34" charset="0"/>
                      </a:endParaRP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33400">
                <a:tc>
                  <a:txBody>
                    <a:bodyPr/>
                    <a:lstStyle/>
                    <a:p>
                      <a:pPr marL="36000" indent="0" algn="l">
                        <a:lnSpc>
                          <a:spcPct val="100000"/>
                        </a:lnSpc>
                      </a:pPr>
                      <a:r>
                        <a:rPr lang="en-GB" sz="750" baseline="0">
                          <a:solidFill>
                            <a:schemeClr val="tx1"/>
                          </a:solidFill>
                          <a:latin typeface="Arial" panose="020B0604020202020204" pitchFamily="34" charset="0"/>
                          <a:cs typeface="Arial" panose="020B0604020202020204" pitchFamily="34" charset="0"/>
                        </a:rPr>
                        <a:t>Postal address / PO Box, city &amp; country:</a:t>
                      </a:r>
                    </a:p>
                  </a:txBody>
                  <a:tcPr marL="0" marR="0" marT="3600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rtl="0">
                        <a:lnSpc>
                          <a:spcPct val="100000"/>
                        </a:lnSpc>
                      </a:pPr>
                      <a:endParaRPr sz="750" kern="0" baseline="0">
                        <a:solidFill>
                          <a:schemeClr val="tx1"/>
                        </a:solidFill>
                        <a:latin typeface="Arial" panose="020B0604020202020204" pitchFamily="34" charset="0"/>
                        <a:cs typeface="Arial" panose="020B0604020202020204" pitchFamily="34" charset="0"/>
                      </a:endParaRP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6448">
                <a:tc>
                  <a:txBody>
                    <a:bodyPr/>
                    <a:lstStyle/>
                    <a:p>
                      <a:pPr marL="36000" indent="0" algn="l">
                        <a:lnSpc>
                          <a:spcPct val="100000"/>
                        </a:lnSpc>
                      </a:pPr>
                      <a:r>
                        <a:rPr lang="en-GB" sz="750" baseline="0">
                          <a:solidFill>
                            <a:schemeClr val="tx1"/>
                          </a:solidFill>
                          <a:latin typeface="Arial" panose="020B0604020202020204" pitchFamily="34" charset="0"/>
                          <a:cs typeface="Arial" panose="020B0604020202020204" pitchFamily="34" charset="0"/>
                        </a:rPr>
                        <a:t>Visiting address, city &amp; country:</a:t>
                      </a:r>
                    </a:p>
                  </a:txBody>
                  <a:tcPr marL="0" marR="0" marT="3600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rtl="0">
                        <a:lnSpc>
                          <a:spcPct val="100000"/>
                        </a:lnSpc>
                      </a:pPr>
                      <a:endParaRPr sz="750" kern="0" baseline="0">
                        <a:solidFill>
                          <a:schemeClr val="tx1"/>
                        </a:solidFill>
                        <a:latin typeface="Arial" panose="020B0604020202020204" pitchFamily="34" charset="0"/>
                        <a:cs typeface="Arial" panose="020B0604020202020204" pitchFamily="34" charset="0"/>
                      </a:endParaRP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9288">
                <a:tc rowSpan="2">
                  <a:txBody>
                    <a:bodyPr/>
                    <a:lstStyle/>
                    <a:p>
                      <a:pPr marL="36000" indent="0" algn="l">
                        <a:lnSpc>
                          <a:spcPct val="100000"/>
                        </a:lnSpc>
                      </a:pPr>
                      <a:r>
                        <a:rPr lang="en-GB" sz="750" baseline="0">
                          <a:solidFill>
                            <a:schemeClr val="tx1"/>
                          </a:solidFill>
                          <a:latin typeface="Arial" panose="020B0604020202020204" pitchFamily="34" charset="0"/>
                          <a:cs typeface="Arial" panose="020B0604020202020204" pitchFamily="34" charset="0"/>
                        </a:rPr>
                        <a:t>EAN-code(s):</a:t>
                      </a:r>
                    </a:p>
                    <a:p>
                      <a:pPr marL="36000" indent="0" algn="l">
                        <a:lnSpc>
                          <a:spcPct val="100000"/>
                        </a:lnSpc>
                      </a:pPr>
                      <a:r>
                        <a:rPr lang="en-GB" sz="750" b="0" i="1" baseline="0">
                          <a:solidFill>
                            <a:schemeClr val="tx1"/>
                          </a:solidFill>
                          <a:latin typeface="Arial" panose="020B0604020202020204" pitchFamily="34" charset="0"/>
                          <a:cs typeface="Arial" panose="020B0604020202020204" pitchFamily="34" charset="0"/>
                        </a:rPr>
                        <a:t>(Global location number, 13-digits) </a:t>
                      </a:r>
                      <a:r>
                        <a:rPr lang="en-GB" sz="750" b="1" i="1" u="sng" baseline="0">
                          <a:solidFill>
                            <a:schemeClr val="tx1"/>
                          </a:solidFill>
                          <a:latin typeface="Arial" panose="020B0604020202020204" pitchFamily="34" charset="0"/>
                          <a:cs typeface="Arial" panose="020B0604020202020204" pitchFamily="34" charset="0"/>
                        </a:rPr>
                        <a:t>as registered at EDSN in the role of supplier and at GS1.</a:t>
                      </a:r>
                    </a:p>
                  </a:txBody>
                  <a:tcPr marL="0" marR="0" marT="3600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tc rowSpan="2">
                  <a:txBody>
                    <a:bodyPr/>
                    <a:lstStyle/>
                    <a:p>
                      <a:pPr algn="l" rtl="0">
                        <a:lnSpc>
                          <a:spcPct val="100000"/>
                        </a:lnSpc>
                      </a:pPr>
                      <a:endParaRPr sz="750" kern="0" baseline="0" dirty="0">
                        <a:solidFill>
                          <a:schemeClr val="tx1"/>
                        </a:solidFill>
                        <a:latin typeface="Arial" panose="020B0604020202020204" pitchFamily="34" charset="0"/>
                        <a:cs typeface="Arial" panose="020B0604020202020204" pitchFamily="34" charset="0"/>
                      </a:endParaRP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5"/>
                  </a:ext>
                </a:extLst>
              </a:tr>
              <a:tr h="417576">
                <a:tc vMerge="1">
                  <a:txBody>
                    <a:bodyPr/>
                    <a:lstStyle/>
                    <a:p>
                      <a:endParaRPr sz="2000"/>
                    </a:p>
                  </a:txBody>
                  <a:tcPr marL="0" marR="0" marT="0" marB="0"/>
                </a:tc>
                <a:tc vMerge="1">
                  <a:txBody>
                    <a:bodyPr/>
                    <a:lstStyle/>
                    <a:p>
                      <a:endParaRPr sz="2000"/>
                    </a:p>
                  </a:txBody>
                  <a:tcPr marL="0" marR="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9764501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i="1"/>
              <a:t>MMC-hub further explained</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105</a:t>
            </a:fld>
            <a:endParaRPr lang="nl-NL"/>
          </a:p>
        </p:txBody>
      </p:sp>
    </p:spTree>
    <p:extLst>
      <p:ext uri="{BB962C8B-B14F-4D97-AF65-F5344CB8AC3E}">
        <p14:creationId xmlns:p14="http://schemas.microsoft.com/office/powerpoint/2010/main" val="17648466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a:extLst>
              <a:ext uri="{FF2B5EF4-FFF2-40B4-BE49-F238E27FC236}">
                <a16:creationId xmlns:a16="http://schemas.microsoft.com/office/drawing/2014/main" id="{0E89A956-574F-745F-027D-3776125BA0F3}"/>
              </a:ext>
            </a:extLst>
          </p:cNvPr>
          <p:cNvSpPr>
            <a:spLocks noGrp="1"/>
          </p:cNvSpPr>
          <p:nvPr>
            <p:ph type="sldNum" sz="quarter" idx="15"/>
          </p:nvPr>
        </p:nvSpPr>
        <p:spPr/>
        <p:txBody>
          <a:bodyPr/>
          <a:lstStyle/>
          <a:p>
            <a:fld id="{867EBCD7-B3E8-48AD-AAAF-CE129139BC6F}" type="slidenum">
              <a:rPr lang="nl-NL" smtClean="0"/>
              <a:pPr/>
              <a:t>106</a:t>
            </a:fld>
            <a:endParaRPr lang="nl-NL"/>
          </a:p>
        </p:txBody>
      </p:sp>
      <p:sp>
        <p:nvSpPr>
          <p:cNvPr id="58" name="Rectangle: Rounded Corners 57">
            <a:extLst>
              <a:ext uri="{FF2B5EF4-FFF2-40B4-BE49-F238E27FC236}">
                <a16:creationId xmlns:a16="http://schemas.microsoft.com/office/drawing/2014/main" id="{0C2F299E-37E4-5B0D-1F17-017B1E8E5C1F}"/>
              </a:ext>
            </a:extLst>
          </p:cNvPr>
          <p:cNvSpPr/>
          <p:nvPr/>
        </p:nvSpPr>
        <p:spPr>
          <a:xfrm>
            <a:off x="1719072" y="1796315"/>
            <a:ext cx="1718806"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sp>
        <p:nvSpPr>
          <p:cNvPr id="8" name="Rectangle: Rounded Corners 7">
            <a:extLst>
              <a:ext uri="{FF2B5EF4-FFF2-40B4-BE49-F238E27FC236}">
                <a16:creationId xmlns:a16="http://schemas.microsoft.com/office/drawing/2014/main" id="{EE8D5070-2FE7-FDAD-EF23-DA80A08B8429}"/>
              </a:ext>
            </a:extLst>
          </p:cNvPr>
          <p:cNvSpPr/>
          <p:nvPr/>
        </p:nvSpPr>
        <p:spPr>
          <a:xfrm>
            <a:off x="4857226" y="2241787"/>
            <a:ext cx="2449585" cy="3673524"/>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MMC-hub</a:t>
            </a:r>
          </a:p>
        </p:txBody>
      </p:sp>
      <p:grpSp>
        <p:nvGrpSpPr>
          <p:cNvPr id="19" name="Group 18">
            <a:extLst>
              <a:ext uri="{FF2B5EF4-FFF2-40B4-BE49-F238E27FC236}">
                <a16:creationId xmlns:a16="http://schemas.microsoft.com/office/drawing/2014/main" id="{D7BF5CAD-36B7-B99D-6525-127718ABAD03}"/>
              </a:ext>
            </a:extLst>
          </p:cNvPr>
          <p:cNvGrpSpPr/>
          <p:nvPr/>
        </p:nvGrpSpPr>
        <p:grpSpPr>
          <a:xfrm>
            <a:off x="5687833" y="2661401"/>
            <a:ext cx="1490870" cy="2656232"/>
            <a:chOff x="5687833" y="2661401"/>
            <a:chExt cx="1490870" cy="2656232"/>
          </a:xfrm>
        </p:grpSpPr>
        <p:grpSp>
          <p:nvGrpSpPr>
            <p:cNvPr id="13" name="Group 12">
              <a:extLst>
                <a:ext uri="{FF2B5EF4-FFF2-40B4-BE49-F238E27FC236}">
                  <a16:creationId xmlns:a16="http://schemas.microsoft.com/office/drawing/2014/main" id="{11B5EA59-72BB-30B0-FE2A-9834825CE8CD}"/>
                </a:ext>
              </a:extLst>
            </p:cNvPr>
            <p:cNvGrpSpPr/>
            <p:nvPr/>
          </p:nvGrpSpPr>
          <p:grpSpPr>
            <a:xfrm>
              <a:off x="5687833" y="2895581"/>
              <a:ext cx="1490870" cy="2422052"/>
              <a:chOff x="5678868" y="2519064"/>
              <a:chExt cx="1490870" cy="2422052"/>
            </a:xfrm>
          </p:grpSpPr>
          <p:sp>
            <p:nvSpPr>
              <p:cNvPr id="15" name="Rechthoek 17">
                <a:extLst>
                  <a:ext uri="{FF2B5EF4-FFF2-40B4-BE49-F238E27FC236}">
                    <a16:creationId xmlns:a16="http://schemas.microsoft.com/office/drawing/2014/main" id="{8D02D766-4879-B531-AD53-6DD393857865}"/>
                  </a:ext>
                </a:extLst>
              </p:cNvPr>
              <p:cNvSpPr/>
              <p:nvPr/>
            </p:nvSpPr>
            <p:spPr>
              <a:xfrm>
                <a:off x="5678868" y="4581542"/>
                <a:ext cx="1490870" cy="3595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1200"/>
                  <a:t>Policies</a:t>
                </a:r>
              </a:p>
            </p:txBody>
          </p:sp>
          <p:cxnSp>
            <p:nvCxnSpPr>
              <p:cNvPr id="16" name="Gebogen verbindingslijn 11">
                <a:extLst>
                  <a:ext uri="{FF2B5EF4-FFF2-40B4-BE49-F238E27FC236}">
                    <a16:creationId xmlns:a16="http://schemas.microsoft.com/office/drawing/2014/main" id="{102A90A2-1BA0-0793-D990-A03BDD8B029B}"/>
                  </a:ext>
                </a:extLst>
              </p:cNvPr>
              <p:cNvCxnSpPr>
                <a:endCxn id="17" idx="1"/>
              </p:cNvCxnSpPr>
              <p:nvPr/>
            </p:nvCxnSpPr>
            <p:spPr>
              <a:xfrm>
                <a:off x="6158172" y="2519064"/>
                <a:ext cx="266131" cy="645375"/>
              </a:xfrm>
              <a:prstGeom prst="bentConnector2">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sp>
            <p:nvSpPr>
              <p:cNvPr id="17" name="Cilinder 9">
                <a:extLst>
                  <a:ext uri="{FF2B5EF4-FFF2-40B4-BE49-F238E27FC236}">
                    <a16:creationId xmlns:a16="http://schemas.microsoft.com/office/drawing/2014/main" id="{991E7112-1F2F-5126-8440-F0AB5ABE0D6D}"/>
                  </a:ext>
                </a:extLst>
              </p:cNvPr>
              <p:cNvSpPr/>
              <p:nvPr/>
            </p:nvSpPr>
            <p:spPr>
              <a:xfrm>
                <a:off x="5745129" y="3164439"/>
                <a:ext cx="1358348" cy="154387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Outbox</a:t>
                </a:r>
              </a:p>
            </p:txBody>
          </p:sp>
        </p:grpSp>
        <p:sp>
          <p:nvSpPr>
            <p:cNvPr id="18" name="Tekstvak 15">
              <a:extLst>
                <a:ext uri="{FF2B5EF4-FFF2-40B4-BE49-F238E27FC236}">
                  <a16:creationId xmlns:a16="http://schemas.microsoft.com/office/drawing/2014/main" id="{AF52514D-9307-F994-5BE6-88A614A9E96F}"/>
                </a:ext>
              </a:extLst>
            </p:cNvPr>
            <p:cNvSpPr txBox="1"/>
            <p:nvPr/>
          </p:nvSpPr>
          <p:spPr>
            <a:xfrm>
              <a:off x="6156292" y="2661401"/>
              <a:ext cx="764304" cy="153888"/>
            </a:xfrm>
            <a:prstGeom prst="rect">
              <a:avLst/>
            </a:prstGeom>
            <a:noFill/>
          </p:spPr>
          <p:txBody>
            <a:bodyPr wrap="square" lIns="0" tIns="0" rIns="0" bIns="0" rtlCol="0">
              <a:spAutoFit/>
            </a:bodyPr>
            <a:lstStyle/>
            <a:p>
              <a:pPr algn="ctr"/>
              <a:r>
                <a:rPr lang="en-GB" sz="1000"/>
                <a:t>Syntax OK</a:t>
              </a:r>
            </a:p>
          </p:txBody>
        </p:sp>
      </p:grpSp>
      <p:grpSp>
        <p:nvGrpSpPr>
          <p:cNvPr id="34" name="Group 33">
            <a:extLst>
              <a:ext uri="{FF2B5EF4-FFF2-40B4-BE49-F238E27FC236}">
                <a16:creationId xmlns:a16="http://schemas.microsoft.com/office/drawing/2014/main" id="{8ABEE9F3-A952-5BEE-93D5-344E271D4BCC}"/>
              </a:ext>
            </a:extLst>
          </p:cNvPr>
          <p:cNvGrpSpPr/>
          <p:nvPr/>
        </p:nvGrpSpPr>
        <p:grpSpPr>
          <a:xfrm>
            <a:off x="3437878" y="2606371"/>
            <a:ext cx="2720294" cy="596348"/>
            <a:chOff x="3437878" y="2606371"/>
            <a:chExt cx="2720294" cy="596348"/>
          </a:xfrm>
        </p:grpSpPr>
        <p:grpSp>
          <p:nvGrpSpPr>
            <p:cNvPr id="32" name="Group 31">
              <a:extLst>
                <a:ext uri="{FF2B5EF4-FFF2-40B4-BE49-F238E27FC236}">
                  <a16:creationId xmlns:a16="http://schemas.microsoft.com/office/drawing/2014/main" id="{1EA89FAE-67B5-8149-5348-1DD5FFBFFDC3}"/>
                </a:ext>
              </a:extLst>
            </p:cNvPr>
            <p:cNvGrpSpPr/>
            <p:nvPr/>
          </p:nvGrpSpPr>
          <p:grpSpPr>
            <a:xfrm>
              <a:off x="3437878" y="2606371"/>
              <a:ext cx="2720294" cy="596348"/>
              <a:chOff x="3437878" y="2606371"/>
              <a:chExt cx="2720294" cy="596348"/>
            </a:xfrm>
          </p:grpSpPr>
          <p:sp>
            <p:nvSpPr>
              <p:cNvPr id="4" name="Afgeronde rechthoek 8">
                <a:extLst>
                  <a:ext uri="{FF2B5EF4-FFF2-40B4-BE49-F238E27FC236}">
                    <a16:creationId xmlns:a16="http://schemas.microsoft.com/office/drawing/2014/main" id="{93A4D735-8F35-BF23-C392-9852F2D7784E}"/>
                  </a:ext>
                </a:extLst>
              </p:cNvPr>
              <p:cNvSpPr/>
              <p:nvPr/>
            </p:nvSpPr>
            <p:spPr>
              <a:xfrm>
                <a:off x="5025111" y="2606371"/>
                <a:ext cx="1133061" cy="596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Syntax validation</a:t>
                </a:r>
              </a:p>
            </p:txBody>
          </p:sp>
          <p:cxnSp>
            <p:nvCxnSpPr>
              <p:cNvPr id="9" name="Rechte verbindingslijn met pijl 7">
                <a:extLst>
                  <a:ext uri="{FF2B5EF4-FFF2-40B4-BE49-F238E27FC236}">
                    <a16:creationId xmlns:a16="http://schemas.microsoft.com/office/drawing/2014/main" id="{C9D15719-C7AC-C69C-8035-AD888A35D93C}"/>
                  </a:ext>
                </a:extLst>
              </p:cNvPr>
              <p:cNvCxnSpPr>
                <a:cxnSpLocks/>
              </p:cNvCxnSpPr>
              <p:nvPr/>
            </p:nvCxnSpPr>
            <p:spPr>
              <a:xfrm>
                <a:off x="3437878" y="2904545"/>
                <a:ext cx="1587233" cy="0"/>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grpSp>
        <p:sp>
          <p:nvSpPr>
            <p:cNvPr id="10" name="Tekstvak 16">
              <a:extLst>
                <a:ext uri="{FF2B5EF4-FFF2-40B4-BE49-F238E27FC236}">
                  <a16:creationId xmlns:a16="http://schemas.microsoft.com/office/drawing/2014/main" id="{B9E04A67-ED0F-9DEE-A4F0-8FF22493CB24}"/>
                </a:ext>
              </a:extLst>
            </p:cNvPr>
            <p:cNvSpPr txBox="1"/>
            <p:nvPr/>
          </p:nvSpPr>
          <p:spPr>
            <a:xfrm>
              <a:off x="3511663" y="2646290"/>
              <a:ext cx="1223052" cy="184666"/>
            </a:xfrm>
            <a:prstGeom prst="rect">
              <a:avLst/>
            </a:prstGeom>
            <a:noFill/>
          </p:spPr>
          <p:txBody>
            <a:bodyPr wrap="square" lIns="0" tIns="0" rIns="0" bIns="0" rtlCol="0">
              <a:spAutoFit/>
            </a:bodyPr>
            <a:lstStyle/>
            <a:p>
              <a:pPr algn="ctr"/>
              <a:r>
                <a:rPr lang="en-GB" sz="1200"/>
                <a:t>  XML message</a:t>
              </a:r>
            </a:p>
          </p:txBody>
        </p:sp>
      </p:grpSp>
      <p:grpSp>
        <p:nvGrpSpPr>
          <p:cNvPr id="33" name="Group 32">
            <a:extLst>
              <a:ext uri="{FF2B5EF4-FFF2-40B4-BE49-F238E27FC236}">
                <a16:creationId xmlns:a16="http://schemas.microsoft.com/office/drawing/2014/main" id="{DB835E43-B05F-E9EA-8568-DA098196EAA1}"/>
              </a:ext>
            </a:extLst>
          </p:cNvPr>
          <p:cNvGrpSpPr/>
          <p:nvPr/>
        </p:nvGrpSpPr>
        <p:grpSpPr>
          <a:xfrm>
            <a:off x="3375118" y="2241787"/>
            <a:ext cx="2858873" cy="1135461"/>
            <a:chOff x="3375118" y="2241787"/>
            <a:chExt cx="2858873" cy="1135461"/>
          </a:xfrm>
        </p:grpSpPr>
        <p:cxnSp>
          <p:nvCxnSpPr>
            <p:cNvPr id="6" name="Rechte verbindingslijn met pijl 13">
              <a:extLst>
                <a:ext uri="{FF2B5EF4-FFF2-40B4-BE49-F238E27FC236}">
                  <a16:creationId xmlns:a16="http://schemas.microsoft.com/office/drawing/2014/main" id="{9AE20FBF-C1E6-7482-F946-4E033C66B7FE}"/>
                </a:ext>
              </a:extLst>
            </p:cNvPr>
            <p:cNvCxnSpPr>
              <a:cxnSpLocks/>
            </p:cNvCxnSpPr>
            <p:nvPr/>
          </p:nvCxnSpPr>
          <p:spPr>
            <a:xfrm flipH="1">
              <a:off x="3437878" y="3006099"/>
              <a:ext cx="1587233"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 name="Tekstvak 15">
              <a:extLst>
                <a:ext uri="{FF2B5EF4-FFF2-40B4-BE49-F238E27FC236}">
                  <a16:creationId xmlns:a16="http://schemas.microsoft.com/office/drawing/2014/main" id="{4B3933DA-D9ED-F2A3-B63F-7652729A9387}"/>
                </a:ext>
              </a:extLst>
            </p:cNvPr>
            <p:cNvSpPr txBox="1"/>
            <p:nvPr/>
          </p:nvSpPr>
          <p:spPr>
            <a:xfrm>
              <a:off x="3515796" y="3036640"/>
              <a:ext cx="1271255" cy="307777"/>
            </a:xfrm>
            <a:prstGeom prst="rect">
              <a:avLst/>
            </a:prstGeom>
            <a:noFill/>
          </p:spPr>
          <p:txBody>
            <a:bodyPr wrap="square" lIns="0" tIns="0" rIns="0" bIns="0" rtlCol="0">
              <a:spAutoFit/>
            </a:bodyPr>
            <a:lstStyle/>
            <a:p>
              <a:pPr algn="ctr"/>
              <a:r>
                <a:rPr lang="en-GB" sz="1000"/>
                <a:t>Technical confirmation (SOAP)</a:t>
              </a:r>
            </a:p>
          </p:txBody>
        </p:sp>
        <p:sp>
          <p:nvSpPr>
            <p:cNvPr id="35" name="Rectangle 34">
              <a:extLst>
                <a:ext uri="{FF2B5EF4-FFF2-40B4-BE49-F238E27FC236}">
                  <a16:creationId xmlns:a16="http://schemas.microsoft.com/office/drawing/2014/main" id="{3958E80B-7CEC-D7DD-9775-765A125EC985}"/>
                </a:ext>
              </a:extLst>
            </p:cNvPr>
            <p:cNvSpPr/>
            <p:nvPr/>
          </p:nvSpPr>
          <p:spPr>
            <a:xfrm>
              <a:off x="3375118" y="2241787"/>
              <a:ext cx="2858873" cy="1135461"/>
            </a:xfrm>
            <a:prstGeom prst="rect">
              <a:avLst/>
            </a:prstGeom>
            <a:noFill/>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t"/>
            <a:lstStyle/>
            <a:p>
              <a:r>
                <a:rPr lang="en-GB" sz="1600" b="1">
                  <a:solidFill>
                    <a:schemeClr val="accent4">
                      <a:lumMod val="50000"/>
                    </a:schemeClr>
                  </a:solidFill>
                </a:rPr>
                <a:t>Synchronous</a:t>
              </a:r>
            </a:p>
          </p:txBody>
        </p:sp>
      </p:grpSp>
      <p:grpSp>
        <p:nvGrpSpPr>
          <p:cNvPr id="51" name="Group 50">
            <a:extLst>
              <a:ext uri="{FF2B5EF4-FFF2-40B4-BE49-F238E27FC236}">
                <a16:creationId xmlns:a16="http://schemas.microsoft.com/office/drawing/2014/main" id="{BB10A4A1-EF94-A3C6-124C-32048F500EAC}"/>
              </a:ext>
            </a:extLst>
          </p:cNvPr>
          <p:cNvGrpSpPr/>
          <p:nvPr/>
        </p:nvGrpSpPr>
        <p:grpSpPr>
          <a:xfrm>
            <a:off x="7244685" y="1796316"/>
            <a:ext cx="4076079" cy="4118995"/>
            <a:chOff x="7244685" y="1796316"/>
            <a:chExt cx="4076079" cy="4118995"/>
          </a:xfrm>
        </p:grpSpPr>
        <p:sp>
          <p:nvSpPr>
            <p:cNvPr id="37" name="Rectangle: Rounded Corners 36">
              <a:extLst>
                <a:ext uri="{FF2B5EF4-FFF2-40B4-BE49-F238E27FC236}">
                  <a16:creationId xmlns:a16="http://schemas.microsoft.com/office/drawing/2014/main" id="{C7071BCD-8949-865D-6215-6EBEB782D3B0}"/>
                </a:ext>
              </a:extLst>
            </p:cNvPr>
            <p:cNvSpPr/>
            <p:nvPr/>
          </p:nvSpPr>
          <p:spPr>
            <a:xfrm>
              <a:off x="8871179" y="1796316"/>
              <a:ext cx="2449585" cy="4118995"/>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Market party</a:t>
              </a:r>
            </a:p>
          </p:txBody>
        </p:sp>
        <p:sp>
          <p:nvSpPr>
            <p:cNvPr id="40" name="Rectangle 39">
              <a:extLst>
                <a:ext uri="{FF2B5EF4-FFF2-40B4-BE49-F238E27FC236}">
                  <a16:creationId xmlns:a16="http://schemas.microsoft.com/office/drawing/2014/main" id="{5B3BFBB1-11E7-C739-DB2A-E7B85D4392D8}"/>
                </a:ext>
              </a:extLst>
            </p:cNvPr>
            <p:cNvSpPr/>
            <p:nvPr/>
          </p:nvSpPr>
          <p:spPr>
            <a:xfrm>
              <a:off x="7244685" y="2241787"/>
              <a:ext cx="3922349" cy="1135461"/>
            </a:xfrm>
            <a:prstGeom prst="rect">
              <a:avLst/>
            </a:prstGeom>
            <a:noFill/>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t"/>
            <a:lstStyle/>
            <a:p>
              <a:r>
                <a:rPr lang="en-GB" sz="1600" b="1">
                  <a:solidFill>
                    <a:schemeClr val="accent4">
                      <a:lumMod val="50000"/>
                    </a:schemeClr>
                  </a:solidFill>
                </a:rPr>
                <a:t>Synchronous</a:t>
              </a:r>
            </a:p>
          </p:txBody>
        </p:sp>
        <p:sp>
          <p:nvSpPr>
            <p:cNvPr id="42" name="Afgeronde rechthoek 8">
              <a:extLst>
                <a:ext uri="{FF2B5EF4-FFF2-40B4-BE49-F238E27FC236}">
                  <a16:creationId xmlns:a16="http://schemas.microsoft.com/office/drawing/2014/main" id="{69BF790D-209B-C9C7-038E-406EFEA3A166}"/>
                </a:ext>
              </a:extLst>
            </p:cNvPr>
            <p:cNvSpPr/>
            <p:nvPr/>
          </p:nvSpPr>
          <p:spPr>
            <a:xfrm>
              <a:off x="9231436" y="2721335"/>
              <a:ext cx="1716067" cy="378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Syntax validation</a:t>
              </a:r>
            </a:p>
          </p:txBody>
        </p:sp>
        <p:sp>
          <p:nvSpPr>
            <p:cNvPr id="43" name="Tekstvak 15">
              <a:extLst>
                <a:ext uri="{FF2B5EF4-FFF2-40B4-BE49-F238E27FC236}">
                  <a16:creationId xmlns:a16="http://schemas.microsoft.com/office/drawing/2014/main" id="{2F9FAFD8-F14E-943A-E4F9-5EFF2C1C2F72}"/>
                </a:ext>
              </a:extLst>
            </p:cNvPr>
            <p:cNvSpPr txBox="1"/>
            <p:nvPr/>
          </p:nvSpPr>
          <p:spPr>
            <a:xfrm>
              <a:off x="7450777" y="3037110"/>
              <a:ext cx="1271255" cy="307777"/>
            </a:xfrm>
            <a:prstGeom prst="rect">
              <a:avLst/>
            </a:prstGeom>
            <a:noFill/>
          </p:spPr>
          <p:txBody>
            <a:bodyPr wrap="square" lIns="0" tIns="0" rIns="0" bIns="0" rtlCol="0">
              <a:spAutoFit/>
            </a:bodyPr>
            <a:lstStyle/>
            <a:p>
              <a:pPr algn="ctr"/>
              <a:r>
                <a:rPr lang="en-GB" sz="1000"/>
                <a:t>Technical confirmation (SOAP)</a:t>
              </a:r>
            </a:p>
          </p:txBody>
        </p:sp>
        <p:sp>
          <p:nvSpPr>
            <p:cNvPr id="45" name="Tekstvak 16">
              <a:extLst>
                <a:ext uri="{FF2B5EF4-FFF2-40B4-BE49-F238E27FC236}">
                  <a16:creationId xmlns:a16="http://schemas.microsoft.com/office/drawing/2014/main" id="{EF29CD59-EE18-5739-6840-D31D713B4C58}"/>
                </a:ext>
              </a:extLst>
            </p:cNvPr>
            <p:cNvSpPr txBox="1"/>
            <p:nvPr/>
          </p:nvSpPr>
          <p:spPr>
            <a:xfrm>
              <a:off x="7392854" y="2673655"/>
              <a:ext cx="1223052" cy="184666"/>
            </a:xfrm>
            <a:prstGeom prst="rect">
              <a:avLst/>
            </a:prstGeom>
            <a:noFill/>
          </p:spPr>
          <p:txBody>
            <a:bodyPr wrap="square" lIns="0" tIns="0" rIns="0" bIns="0" rtlCol="0">
              <a:spAutoFit/>
            </a:bodyPr>
            <a:lstStyle/>
            <a:p>
              <a:pPr algn="ctr"/>
              <a:r>
                <a:rPr lang="en-GB" sz="1200"/>
                <a:t>  XML message</a:t>
              </a:r>
            </a:p>
          </p:txBody>
        </p:sp>
        <p:cxnSp>
          <p:nvCxnSpPr>
            <p:cNvPr id="46" name="Rechte verbindingslijn met pijl 7">
              <a:extLst>
                <a:ext uri="{FF2B5EF4-FFF2-40B4-BE49-F238E27FC236}">
                  <a16:creationId xmlns:a16="http://schemas.microsoft.com/office/drawing/2014/main" id="{6C8A7BF5-5203-A49D-634A-F93558CDC4C6}"/>
                </a:ext>
              </a:extLst>
            </p:cNvPr>
            <p:cNvCxnSpPr>
              <a:cxnSpLocks/>
              <a:endCxn id="42" idx="1"/>
            </p:cNvCxnSpPr>
            <p:nvPr/>
          </p:nvCxnSpPr>
          <p:spPr>
            <a:xfrm>
              <a:off x="7306811" y="2895580"/>
              <a:ext cx="1924625" cy="14929"/>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48" name="Rechte verbindingslijn met pijl 13">
              <a:extLst>
                <a:ext uri="{FF2B5EF4-FFF2-40B4-BE49-F238E27FC236}">
                  <a16:creationId xmlns:a16="http://schemas.microsoft.com/office/drawing/2014/main" id="{A87AC473-3141-D6CF-8322-A26FFE52A94F}"/>
                </a:ext>
              </a:extLst>
            </p:cNvPr>
            <p:cNvCxnSpPr>
              <a:cxnSpLocks/>
            </p:cNvCxnSpPr>
            <p:nvPr/>
          </p:nvCxnSpPr>
          <p:spPr>
            <a:xfrm flipH="1">
              <a:off x="7306811" y="3006099"/>
              <a:ext cx="1924625"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pSp>
        <p:nvGrpSpPr>
          <p:cNvPr id="56" name="Group 55">
            <a:extLst>
              <a:ext uri="{FF2B5EF4-FFF2-40B4-BE49-F238E27FC236}">
                <a16:creationId xmlns:a16="http://schemas.microsoft.com/office/drawing/2014/main" id="{6A264112-17A1-2E95-95FD-F5A679291130}"/>
              </a:ext>
            </a:extLst>
          </p:cNvPr>
          <p:cNvGrpSpPr/>
          <p:nvPr/>
        </p:nvGrpSpPr>
        <p:grpSpPr>
          <a:xfrm>
            <a:off x="9037993" y="3108648"/>
            <a:ext cx="2129041" cy="2642671"/>
            <a:chOff x="9037993" y="3108648"/>
            <a:chExt cx="2129041" cy="2642671"/>
          </a:xfrm>
        </p:grpSpPr>
        <p:sp>
          <p:nvSpPr>
            <p:cNvPr id="57" name="Afgeronde rechthoek 44">
              <a:extLst>
                <a:ext uri="{FF2B5EF4-FFF2-40B4-BE49-F238E27FC236}">
                  <a16:creationId xmlns:a16="http://schemas.microsoft.com/office/drawing/2014/main" id="{C6585CFF-22E6-12D3-D6F7-D34077D52330}"/>
                </a:ext>
              </a:extLst>
            </p:cNvPr>
            <p:cNvSpPr/>
            <p:nvPr/>
          </p:nvSpPr>
          <p:spPr>
            <a:xfrm>
              <a:off x="9189719" y="4792914"/>
              <a:ext cx="1809670" cy="8983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a:t>Back-office</a:t>
              </a:r>
            </a:p>
          </p:txBody>
        </p:sp>
        <p:sp>
          <p:nvSpPr>
            <p:cNvPr id="59" name="Afgeronde rechthoek 41">
              <a:extLst>
                <a:ext uri="{FF2B5EF4-FFF2-40B4-BE49-F238E27FC236}">
                  <a16:creationId xmlns:a16="http://schemas.microsoft.com/office/drawing/2014/main" id="{8811A437-27D2-FE98-A580-02B60B363697}"/>
                </a:ext>
              </a:extLst>
            </p:cNvPr>
            <p:cNvSpPr/>
            <p:nvPr/>
          </p:nvSpPr>
          <p:spPr>
            <a:xfrm>
              <a:off x="9317985" y="3883450"/>
              <a:ext cx="1560061" cy="3992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t>Header check</a:t>
              </a:r>
              <a:br>
                <a:rPr lang="en-GB" sz="1100" dirty="0"/>
              </a:br>
              <a:r>
                <a:rPr lang="en-GB" sz="1100" dirty="0"/>
                <a:t>(such as: idempotency)</a:t>
              </a:r>
            </a:p>
          </p:txBody>
        </p:sp>
        <p:sp>
          <p:nvSpPr>
            <p:cNvPr id="60" name="Afgeronde rechthoek 42">
              <a:extLst>
                <a:ext uri="{FF2B5EF4-FFF2-40B4-BE49-F238E27FC236}">
                  <a16:creationId xmlns:a16="http://schemas.microsoft.com/office/drawing/2014/main" id="{F85137F9-77BF-9735-AF5C-36F7FE06FD1E}"/>
                </a:ext>
              </a:extLst>
            </p:cNvPr>
            <p:cNvSpPr/>
            <p:nvPr/>
          </p:nvSpPr>
          <p:spPr>
            <a:xfrm>
              <a:off x="9317986" y="4344751"/>
              <a:ext cx="1560061" cy="3906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Signing check</a:t>
              </a:r>
            </a:p>
          </p:txBody>
        </p:sp>
        <p:sp>
          <p:nvSpPr>
            <p:cNvPr id="61" name="Afgeronde rechthoek 49">
              <a:extLst>
                <a:ext uri="{FF2B5EF4-FFF2-40B4-BE49-F238E27FC236}">
                  <a16:creationId xmlns:a16="http://schemas.microsoft.com/office/drawing/2014/main" id="{CE4260BF-3A80-3472-1EF3-41F55930B168}"/>
                </a:ext>
              </a:extLst>
            </p:cNvPr>
            <p:cNvSpPr/>
            <p:nvPr/>
          </p:nvSpPr>
          <p:spPr>
            <a:xfrm>
              <a:off x="9280733" y="5205722"/>
              <a:ext cx="1622952" cy="36668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Semantic validation</a:t>
              </a:r>
            </a:p>
          </p:txBody>
        </p:sp>
        <p:sp>
          <p:nvSpPr>
            <p:cNvPr id="63" name="Rectangle 62">
              <a:extLst>
                <a:ext uri="{FF2B5EF4-FFF2-40B4-BE49-F238E27FC236}">
                  <a16:creationId xmlns:a16="http://schemas.microsoft.com/office/drawing/2014/main" id="{FAF09139-6276-EC0C-9666-77E63E34C500}"/>
                </a:ext>
              </a:extLst>
            </p:cNvPr>
            <p:cNvSpPr/>
            <p:nvPr/>
          </p:nvSpPr>
          <p:spPr>
            <a:xfrm>
              <a:off x="9037993" y="3540956"/>
              <a:ext cx="2129041" cy="2210363"/>
            </a:xfrm>
            <a:prstGeom prst="rect">
              <a:avLst/>
            </a:prstGeom>
            <a:noFill/>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t"/>
            <a:lstStyle/>
            <a:p>
              <a:r>
                <a:rPr lang="en-GB" sz="1600" b="1">
                  <a:solidFill>
                    <a:schemeClr val="accent4">
                      <a:lumMod val="50000"/>
                    </a:schemeClr>
                  </a:solidFill>
                </a:rPr>
                <a:t>Asynchronous</a:t>
              </a:r>
            </a:p>
          </p:txBody>
        </p:sp>
        <p:sp>
          <p:nvSpPr>
            <p:cNvPr id="65" name="Tekstvak 15">
              <a:extLst>
                <a:ext uri="{FF2B5EF4-FFF2-40B4-BE49-F238E27FC236}">
                  <a16:creationId xmlns:a16="http://schemas.microsoft.com/office/drawing/2014/main" id="{EA001082-38C0-AC2B-123F-F9584F7C0527}"/>
                </a:ext>
              </a:extLst>
            </p:cNvPr>
            <p:cNvSpPr txBox="1"/>
            <p:nvPr/>
          </p:nvSpPr>
          <p:spPr>
            <a:xfrm>
              <a:off x="10064616" y="3129031"/>
              <a:ext cx="764304" cy="153888"/>
            </a:xfrm>
            <a:prstGeom prst="rect">
              <a:avLst/>
            </a:prstGeom>
            <a:noFill/>
          </p:spPr>
          <p:txBody>
            <a:bodyPr wrap="square" lIns="0" tIns="0" rIns="0" bIns="0" rtlCol="0">
              <a:spAutoFit/>
            </a:bodyPr>
            <a:lstStyle/>
            <a:p>
              <a:pPr algn="ctr"/>
              <a:r>
                <a:rPr lang="en-GB" sz="1000"/>
                <a:t>Syntax OK</a:t>
              </a:r>
            </a:p>
          </p:txBody>
        </p:sp>
        <p:cxnSp>
          <p:nvCxnSpPr>
            <p:cNvPr id="68" name="Gebogen verbindingslijn 53">
              <a:extLst>
                <a:ext uri="{FF2B5EF4-FFF2-40B4-BE49-F238E27FC236}">
                  <a16:creationId xmlns:a16="http://schemas.microsoft.com/office/drawing/2014/main" id="{3662649C-2DA0-2346-7EC2-A15B8DC9F1AD}"/>
                </a:ext>
              </a:extLst>
            </p:cNvPr>
            <p:cNvCxnSpPr>
              <a:cxnSpLocks/>
            </p:cNvCxnSpPr>
            <p:nvPr/>
          </p:nvCxnSpPr>
          <p:spPr>
            <a:xfrm rot="16200000" flipH="1">
              <a:off x="9884073" y="3314044"/>
              <a:ext cx="410796" cy="3"/>
            </a:xfrm>
            <a:prstGeom prst="bentConnector3">
              <a:avLst>
                <a:gd name="adj1" fmla="val 50000"/>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grpSp>
      <p:grpSp>
        <p:nvGrpSpPr>
          <p:cNvPr id="74" name="Group 73">
            <a:extLst>
              <a:ext uri="{FF2B5EF4-FFF2-40B4-BE49-F238E27FC236}">
                <a16:creationId xmlns:a16="http://schemas.microsoft.com/office/drawing/2014/main" id="{923715CF-6160-E09E-D3D1-C5481E4F6A22}"/>
              </a:ext>
            </a:extLst>
          </p:cNvPr>
          <p:cNvGrpSpPr/>
          <p:nvPr/>
        </p:nvGrpSpPr>
        <p:grpSpPr>
          <a:xfrm>
            <a:off x="3449493" y="3889803"/>
            <a:ext cx="5868492" cy="1677999"/>
            <a:chOff x="3449493" y="3791188"/>
            <a:chExt cx="5868492" cy="1677999"/>
          </a:xfrm>
        </p:grpSpPr>
        <p:sp>
          <p:nvSpPr>
            <p:cNvPr id="77" name="Tekstvak 90">
              <a:extLst>
                <a:ext uri="{FF2B5EF4-FFF2-40B4-BE49-F238E27FC236}">
                  <a16:creationId xmlns:a16="http://schemas.microsoft.com/office/drawing/2014/main" id="{4B280556-FD3F-D627-C1D8-020A4FFAA407}"/>
                </a:ext>
              </a:extLst>
            </p:cNvPr>
            <p:cNvSpPr txBox="1"/>
            <p:nvPr/>
          </p:nvSpPr>
          <p:spPr>
            <a:xfrm>
              <a:off x="7802555" y="5260450"/>
              <a:ext cx="972920" cy="184666"/>
            </a:xfrm>
            <a:prstGeom prst="rect">
              <a:avLst/>
            </a:prstGeom>
            <a:noFill/>
          </p:spPr>
          <p:txBody>
            <a:bodyPr wrap="square" lIns="0" tIns="0" rIns="0" bIns="0" rtlCol="0">
              <a:spAutoFit/>
            </a:bodyPr>
            <a:lstStyle/>
            <a:p>
              <a:pPr algn="ctr"/>
              <a:r>
                <a:rPr lang="en-GB" sz="1200"/>
                <a:t>ACK / NACK</a:t>
              </a:r>
            </a:p>
          </p:txBody>
        </p:sp>
        <p:cxnSp>
          <p:nvCxnSpPr>
            <p:cNvPr id="78" name="Gebogen verbindingslijn 95">
              <a:extLst>
                <a:ext uri="{FF2B5EF4-FFF2-40B4-BE49-F238E27FC236}">
                  <a16:creationId xmlns:a16="http://schemas.microsoft.com/office/drawing/2014/main" id="{FBE10FE3-9496-86B3-3547-1ACB2470F04D}"/>
                </a:ext>
              </a:extLst>
            </p:cNvPr>
            <p:cNvCxnSpPr>
              <a:cxnSpLocks/>
            </p:cNvCxnSpPr>
            <p:nvPr/>
          </p:nvCxnSpPr>
          <p:spPr>
            <a:xfrm flipH="1">
              <a:off x="7639939" y="3984474"/>
              <a:ext cx="1678046" cy="0"/>
            </a:xfrm>
            <a:prstGeom prst="straightConnector1">
              <a:avLst/>
            </a:prstGeom>
            <a:ln w="28575">
              <a:tailEnd type="none"/>
            </a:ln>
          </p:spPr>
          <p:style>
            <a:lnRef idx="1">
              <a:schemeClr val="accent2"/>
            </a:lnRef>
            <a:fillRef idx="0">
              <a:schemeClr val="accent2"/>
            </a:fillRef>
            <a:effectRef idx="0">
              <a:schemeClr val="accent2"/>
            </a:effectRef>
            <a:fontRef idx="minor">
              <a:schemeClr val="tx1"/>
            </a:fontRef>
          </p:style>
        </p:cxnSp>
        <p:cxnSp>
          <p:nvCxnSpPr>
            <p:cNvPr id="79" name="Gebogen verbindingslijn 95">
              <a:extLst>
                <a:ext uri="{FF2B5EF4-FFF2-40B4-BE49-F238E27FC236}">
                  <a16:creationId xmlns:a16="http://schemas.microsoft.com/office/drawing/2014/main" id="{84CAC440-86EE-3782-CEA3-C6E47C8CA398}"/>
                </a:ext>
              </a:extLst>
            </p:cNvPr>
            <p:cNvCxnSpPr>
              <a:cxnSpLocks/>
            </p:cNvCxnSpPr>
            <p:nvPr/>
          </p:nvCxnSpPr>
          <p:spPr>
            <a:xfrm flipH="1">
              <a:off x="7639939" y="4451574"/>
              <a:ext cx="1666431" cy="0"/>
            </a:xfrm>
            <a:prstGeom prst="straightConnector1">
              <a:avLst/>
            </a:prstGeom>
            <a:ln w="28575">
              <a:tailEnd type="none"/>
            </a:ln>
          </p:spPr>
          <p:style>
            <a:lnRef idx="1">
              <a:schemeClr val="accent2"/>
            </a:lnRef>
            <a:fillRef idx="0">
              <a:schemeClr val="accent2"/>
            </a:fillRef>
            <a:effectRef idx="0">
              <a:schemeClr val="accent2"/>
            </a:effectRef>
            <a:fontRef idx="minor">
              <a:schemeClr val="tx1"/>
            </a:fontRef>
          </p:style>
        </p:cxnSp>
        <p:cxnSp>
          <p:nvCxnSpPr>
            <p:cNvPr id="80" name="Gebogen verbindingslijn 95">
              <a:extLst>
                <a:ext uri="{FF2B5EF4-FFF2-40B4-BE49-F238E27FC236}">
                  <a16:creationId xmlns:a16="http://schemas.microsoft.com/office/drawing/2014/main" id="{4B74132A-FF44-D211-DF2E-2B1BAFB7091C}"/>
                </a:ext>
              </a:extLst>
            </p:cNvPr>
            <p:cNvCxnSpPr>
              <a:cxnSpLocks/>
            </p:cNvCxnSpPr>
            <p:nvPr/>
          </p:nvCxnSpPr>
          <p:spPr>
            <a:xfrm>
              <a:off x="7639939" y="3984474"/>
              <a:ext cx="0" cy="1484713"/>
            </a:xfrm>
            <a:prstGeom prst="straightConnector1">
              <a:avLst/>
            </a:prstGeom>
            <a:ln w="28575">
              <a:tailEnd type="none"/>
            </a:ln>
          </p:spPr>
          <p:style>
            <a:lnRef idx="1">
              <a:schemeClr val="accent2"/>
            </a:lnRef>
            <a:fillRef idx="0">
              <a:schemeClr val="accent2"/>
            </a:fillRef>
            <a:effectRef idx="0">
              <a:schemeClr val="accent2"/>
            </a:effectRef>
            <a:fontRef idx="minor">
              <a:schemeClr val="tx1"/>
            </a:fontRef>
          </p:style>
        </p:cxnSp>
        <p:cxnSp>
          <p:nvCxnSpPr>
            <p:cNvPr id="81" name="Gebogen verbindingslijn 95">
              <a:extLst>
                <a:ext uri="{FF2B5EF4-FFF2-40B4-BE49-F238E27FC236}">
                  <a16:creationId xmlns:a16="http://schemas.microsoft.com/office/drawing/2014/main" id="{8EC3B9BC-B889-9F4E-520F-7E5AA4DDC812}"/>
                </a:ext>
              </a:extLst>
            </p:cNvPr>
            <p:cNvCxnSpPr>
              <a:cxnSpLocks/>
            </p:cNvCxnSpPr>
            <p:nvPr/>
          </p:nvCxnSpPr>
          <p:spPr>
            <a:xfrm>
              <a:off x="3449493" y="5453198"/>
              <a:ext cx="5740226" cy="3398"/>
            </a:xfrm>
            <a:prstGeom prst="straightConnector1">
              <a:avLst/>
            </a:prstGeom>
            <a:ln w="28575">
              <a:headEnd type="arrow" w="med" len="med"/>
              <a:tailEnd type="none" w="med" len="med"/>
            </a:ln>
          </p:spPr>
          <p:style>
            <a:lnRef idx="1">
              <a:schemeClr val="accent2"/>
            </a:lnRef>
            <a:fillRef idx="0">
              <a:schemeClr val="accent2"/>
            </a:fillRef>
            <a:effectRef idx="0">
              <a:schemeClr val="accent2"/>
            </a:effectRef>
            <a:fontRef idx="minor">
              <a:schemeClr val="tx1"/>
            </a:fontRef>
          </p:style>
        </p:cxnSp>
        <p:sp>
          <p:nvSpPr>
            <p:cNvPr id="82" name="Tekstvak 90">
              <a:extLst>
                <a:ext uri="{FF2B5EF4-FFF2-40B4-BE49-F238E27FC236}">
                  <a16:creationId xmlns:a16="http://schemas.microsoft.com/office/drawing/2014/main" id="{8881651D-528B-9E1F-28BE-735FE58A2B45}"/>
                </a:ext>
              </a:extLst>
            </p:cNvPr>
            <p:cNvSpPr txBox="1"/>
            <p:nvPr/>
          </p:nvSpPr>
          <p:spPr>
            <a:xfrm>
              <a:off x="7719900" y="3791188"/>
              <a:ext cx="972920" cy="184666"/>
            </a:xfrm>
            <a:prstGeom prst="rect">
              <a:avLst/>
            </a:prstGeom>
            <a:noFill/>
          </p:spPr>
          <p:txBody>
            <a:bodyPr wrap="square" lIns="0" tIns="0" rIns="0" bIns="0" rtlCol="0">
              <a:spAutoFit/>
            </a:bodyPr>
            <a:lstStyle/>
            <a:p>
              <a:pPr algn="ctr"/>
              <a:r>
                <a:rPr lang="en-GB" sz="1200"/>
                <a:t>(NACK)</a:t>
              </a:r>
            </a:p>
          </p:txBody>
        </p:sp>
        <p:sp>
          <p:nvSpPr>
            <p:cNvPr id="85" name="Tekstvak 90">
              <a:extLst>
                <a:ext uri="{FF2B5EF4-FFF2-40B4-BE49-F238E27FC236}">
                  <a16:creationId xmlns:a16="http://schemas.microsoft.com/office/drawing/2014/main" id="{57737E74-F616-5887-616C-DAE39F674CD6}"/>
                </a:ext>
              </a:extLst>
            </p:cNvPr>
            <p:cNvSpPr txBox="1"/>
            <p:nvPr/>
          </p:nvSpPr>
          <p:spPr>
            <a:xfrm>
              <a:off x="7730329" y="4267800"/>
              <a:ext cx="972920" cy="184666"/>
            </a:xfrm>
            <a:prstGeom prst="rect">
              <a:avLst/>
            </a:prstGeom>
            <a:noFill/>
          </p:spPr>
          <p:txBody>
            <a:bodyPr wrap="square" lIns="0" tIns="0" rIns="0" bIns="0" rtlCol="0">
              <a:spAutoFit/>
            </a:bodyPr>
            <a:lstStyle/>
            <a:p>
              <a:pPr algn="ctr"/>
              <a:r>
                <a:rPr lang="en-GB" sz="1200"/>
                <a:t>(NACK)</a:t>
              </a:r>
            </a:p>
          </p:txBody>
        </p:sp>
      </p:grpSp>
      <p:sp>
        <p:nvSpPr>
          <p:cNvPr id="14" name="Titel 1">
            <a:extLst>
              <a:ext uri="{FF2B5EF4-FFF2-40B4-BE49-F238E27FC236}">
                <a16:creationId xmlns:a16="http://schemas.microsoft.com/office/drawing/2014/main" id="{2985E235-E057-2250-B274-FE64DA4F86E9}"/>
              </a:ext>
            </a:extLst>
          </p:cNvPr>
          <p:cNvSpPr>
            <a:spLocks noGrp="1"/>
          </p:cNvSpPr>
          <p:nvPr>
            <p:ph type="title"/>
          </p:nvPr>
        </p:nvSpPr>
        <p:spPr>
          <a:xfrm>
            <a:off x="792631" y="791490"/>
            <a:ext cx="10031888" cy="432000"/>
          </a:xfrm>
        </p:spPr>
        <p:txBody>
          <a:bodyPr>
            <a:noAutofit/>
          </a:bodyPr>
          <a:lstStyle/>
          <a:p>
            <a:r>
              <a:rPr lang="en-GB">
                <a:solidFill>
                  <a:schemeClr val="accent1"/>
                </a:solidFill>
              </a:rPr>
              <a:t>My first MMC-hub account</a:t>
            </a:r>
          </a:p>
        </p:txBody>
      </p:sp>
      <p:sp>
        <p:nvSpPr>
          <p:cNvPr id="20" name="Tijdelijke aanduiding voor tekst 3">
            <a:extLst>
              <a:ext uri="{FF2B5EF4-FFF2-40B4-BE49-F238E27FC236}">
                <a16:creationId xmlns:a16="http://schemas.microsoft.com/office/drawing/2014/main" id="{27739CCD-12DC-5456-BAC9-93F44143AD3A}"/>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This is where we left off …</a:t>
            </a:r>
          </a:p>
        </p:txBody>
      </p:sp>
    </p:spTree>
    <p:custDataLst>
      <p:tags r:id="rId1"/>
    </p:custDataLst>
    <p:extLst>
      <p:ext uri="{BB962C8B-B14F-4D97-AF65-F5344CB8AC3E}">
        <p14:creationId xmlns:p14="http://schemas.microsoft.com/office/powerpoint/2010/main" val="38470599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9A9169A-0BFA-0229-ACDA-E1FDC878AE76}"/>
              </a:ext>
            </a:extLst>
          </p:cNvPr>
          <p:cNvSpPr>
            <a:spLocks noGrp="1"/>
          </p:cNvSpPr>
          <p:nvPr>
            <p:ph type="sldNum" sz="quarter" idx="15"/>
          </p:nvPr>
        </p:nvSpPr>
        <p:spPr/>
        <p:txBody>
          <a:bodyPr/>
          <a:lstStyle/>
          <a:p>
            <a:fld id="{867EBCD7-B3E8-48AD-AAAF-CE129139BC6F}" type="slidenum">
              <a:rPr lang="nl-NL" smtClean="0"/>
              <a:pPr/>
              <a:t>107</a:t>
            </a:fld>
            <a:endParaRPr lang="nl-NL"/>
          </a:p>
        </p:txBody>
      </p:sp>
      <p:grpSp>
        <p:nvGrpSpPr>
          <p:cNvPr id="69" name="Group 68">
            <a:extLst>
              <a:ext uri="{FF2B5EF4-FFF2-40B4-BE49-F238E27FC236}">
                <a16:creationId xmlns:a16="http://schemas.microsoft.com/office/drawing/2014/main" id="{5C7F3BBE-E3D3-9F99-9316-4BAB15EE81FC}"/>
              </a:ext>
            </a:extLst>
          </p:cNvPr>
          <p:cNvGrpSpPr/>
          <p:nvPr/>
        </p:nvGrpSpPr>
        <p:grpSpPr>
          <a:xfrm>
            <a:off x="1719072" y="1796315"/>
            <a:ext cx="9614059" cy="1947010"/>
            <a:chOff x="1719072" y="1796315"/>
            <a:chExt cx="9614059" cy="1947010"/>
          </a:xfrm>
        </p:grpSpPr>
        <p:grpSp>
          <p:nvGrpSpPr>
            <p:cNvPr id="68" name="Group 67">
              <a:extLst>
                <a:ext uri="{FF2B5EF4-FFF2-40B4-BE49-F238E27FC236}">
                  <a16:creationId xmlns:a16="http://schemas.microsoft.com/office/drawing/2014/main" id="{DDC2B6E9-A1A0-742F-B55B-B9C45E3C638B}"/>
                </a:ext>
              </a:extLst>
            </p:cNvPr>
            <p:cNvGrpSpPr/>
            <p:nvPr/>
          </p:nvGrpSpPr>
          <p:grpSpPr>
            <a:xfrm>
              <a:off x="1719072" y="1796315"/>
              <a:ext cx="9614059" cy="1947010"/>
              <a:chOff x="1719072" y="1796315"/>
              <a:chExt cx="9614059" cy="1947010"/>
            </a:xfrm>
          </p:grpSpPr>
          <p:sp>
            <p:nvSpPr>
              <p:cNvPr id="8" name="Rectangle: Rounded Corners 7">
                <a:extLst>
                  <a:ext uri="{FF2B5EF4-FFF2-40B4-BE49-F238E27FC236}">
                    <a16:creationId xmlns:a16="http://schemas.microsoft.com/office/drawing/2014/main" id="{EE8D5070-2FE7-FDAD-EF23-DA80A08B8429}"/>
                  </a:ext>
                </a:extLst>
              </p:cNvPr>
              <p:cNvSpPr/>
              <p:nvPr/>
            </p:nvSpPr>
            <p:spPr>
              <a:xfrm>
                <a:off x="4857226" y="2592484"/>
                <a:ext cx="2449585" cy="1150841"/>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MMC-hub</a:t>
                </a:r>
              </a:p>
            </p:txBody>
          </p:sp>
          <p:sp>
            <p:nvSpPr>
              <p:cNvPr id="38" name="Rectangle: Rounded Corners 37">
                <a:extLst>
                  <a:ext uri="{FF2B5EF4-FFF2-40B4-BE49-F238E27FC236}">
                    <a16:creationId xmlns:a16="http://schemas.microsoft.com/office/drawing/2014/main" id="{E5D3A068-EB79-D586-4A2B-33EB16A5B220}"/>
                  </a:ext>
                </a:extLst>
              </p:cNvPr>
              <p:cNvSpPr/>
              <p:nvPr/>
            </p:nvSpPr>
            <p:spPr>
              <a:xfrm>
                <a:off x="8883546" y="1796316"/>
                <a:ext cx="2449585" cy="1947009"/>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sp>
            <p:nvSpPr>
              <p:cNvPr id="58" name="Rectangle: Rounded Corners 57">
                <a:extLst>
                  <a:ext uri="{FF2B5EF4-FFF2-40B4-BE49-F238E27FC236}">
                    <a16:creationId xmlns:a16="http://schemas.microsoft.com/office/drawing/2014/main" id="{0C2F299E-37E4-5B0D-1F17-017B1E8E5C1F}"/>
                  </a:ext>
                </a:extLst>
              </p:cNvPr>
              <p:cNvSpPr/>
              <p:nvPr/>
            </p:nvSpPr>
            <p:spPr>
              <a:xfrm>
                <a:off x="1719072" y="1796315"/>
                <a:ext cx="1718806" cy="1947009"/>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grpSp>
        <p:grpSp>
          <p:nvGrpSpPr>
            <p:cNvPr id="62" name="Group 61">
              <a:extLst>
                <a:ext uri="{FF2B5EF4-FFF2-40B4-BE49-F238E27FC236}">
                  <a16:creationId xmlns:a16="http://schemas.microsoft.com/office/drawing/2014/main" id="{13FB2A8B-6792-1699-0C6B-13E93EC63CC7}"/>
                </a:ext>
              </a:extLst>
            </p:cNvPr>
            <p:cNvGrpSpPr/>
            <p:nvPr/>
          </p:nvGrpSpPr>
          <p:grpSpPr>
            <a:xfrm>
              <a:off x="3437878" y="3163984"/>
              <a:ext cx="5445668" cy="16282"/>
              <a:chOff x="3437878" y="2648331"/>
              <a:chExt cx="5445668" cy="16282"/>
            </a:xfrm>
          </p:grpSpPr>
          <p:cxnSp>
            <p:nvCxnSpPr>
              <p:cNvPr id="14" name="Rechte verbindingslijn met pijl 7">
                <a:extLst>
                  <a:ext uri="{FF2B5EF4-FFF2-40B4-BE49-F238E27FC236}">
                    <a16:creationId xmlns:a16="http://schemas.microsoft.com/office/drawing/2014/main" id="{385A8805-1590-BA55-D5CB-5720AD9DC23A}"/>
                  </a:ext>
                </a:extLst>
              </p:cNvPr>
              <p:cNvCxnSpPr>
                <a:cxnSpLocks/>
              </p:cNvCxnSpPr>
              <p:nvPr/>
            </p:nvCxnSpPr>
            <p:spPr>
              <a:xfrm flipV="1">
                <a:off x="3437878" y="2651040"/>
                <a:ext cx="1419348" cy="13573"/>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cxnSp>
            <p:nvCxnSpPr>
              <p:cNvPr id="44" name="Rechte verbindingslijn met pijl 7">
                <a:extLst>
                  <a:ext uri="{FF2B5EF4-FFF2-40B4-BE49-F238E27FC236}">
                    <a16:creationId xmlns:a16="http://schemas.microsoft.com/office/drawing/2014/main" id="{D1C268A4-67C5-AB65-2F16-B9F2B1111406}"/>
                  </a:ext>
                </a:extLst>
              </p:cNvPr>
              <p:cNvCxnSpPr>
                <a:cxnSpLocks/>
              </p:cNvCxnSpPr>
              <p:nvPr/>
            </p:nvCxnSpPr>
            <p:spPr>
              <a:xfrm>
                <a:off x="7306811" y="2648331"/>
                <a:ext cx="1576735" cy="0"/>
              </a:xfrm>
              <a:prstGeom prst="straightConnector1">
                <a:avLst/>
              </a:prstGeom>
              <a:ln w="57150">
                <a:solidFill>
                  <a:schemeClr val="accent1">
                    <a:lumMod val="75000"/>
                  </a:schemeClr>
                </a:solidFill>
                <a:tailEnd type="arrow"/>
              </a:ln>
            </p:spPr>
            <p:style>
              <a:lnRef idx="2">
                <a:schemeClr val="accent3"/>
              </a:lnRef>
              <a:fillRef idx="0">
                <a:schemeClr val="accent3"/>
              </a:fillRef>
              <a:effectRef idx="1">
                <a:schemeClr val="accent3"/>
              </a:effectRef>
              <a:fontRef idx="minor">
                <a:schemeClr val="tx1"/>
              </a:fontRef>
            </p:style>
          </p:cxnSp>
        </p:grpSp>
        <p:grpSp>
          <p:nvGrpSpPr>
            <p:cNvPr id="63" name="Group 62">
              <a:extLst>
                <a:ext uri="{FF2B5EF4-FFF2-40B4-BE49-F238E27FC236}">
                  <a16:creationId xmlns:a16="http://schemas.microsoft.com/office/drawing/2014/main" id="{DE873B14-01FA-077B-4CCA-E8220CB582EF}"/>
                </a:ext>
              </a:extLst>
            </p:cNvPr>
            <p:cNvGrpSpPr/>
            <p:nvPr/>
          </p:nvGrpSpPr>
          <p:grpSpPr>
            <a:xfrm>
              <a:off x="3428353" y="3390900"/>
              <a:ext cx="5455193" cy="675"/>
              <a:chOff x="3428353" y="2875247"/>
              <a:chExt cx="5455193" cy="675"/>
            </a:xfrm>
          </p:grpSpPr>
          <p:cxnSp>
            <p:nvCxnSpPr>
              <p:cNvPr id="20" name="Rechte verbindingslijn met pijl 18">
                <a:extLst>
                  <a:ext uri="{FF2B5EF4-FFF2-40B4-BE49-F238E27FC236}">
                    <a16:creationId xmlns:a16="http://schemas.microsoft.com/office/drawing/2014/main" id="{B6E64F1D-2B6D-6CB6-A024-1213827EB6D4}"/>
                  </a:ext>
                </a:extLst>
              </p:cNvPr>
              <p:cNvCxnSpPr>
                <a:cxnSpLocks/>
              </p:cNvCxnSpPr>
              <p:nvPr/>
            </p:nvCxnSpPr>
            <p:spPr>
              <a:xfrm flipH="1">
                <a:off x="3428353" y="2875922"/>
                <a:ext cx="1419348" cy="0"/>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cxnSp>
            <p:nvCxnSpPr>
              <p:cNvPr id="45" name="Rechte verbindingslijn met pijl 18">
                <a:extLst>
                  <a:ext uri="{FF2B5EF4-FFF2-40B4-BE49-F238E27FC236}">
                    <a16:creationId xmlns:a16="http://schemas.microsoft.com/office/drawing/2014/main" id="{BFAF6875-9A06-77D1-ACAA-D679E6C66AD0}"/>
                  </a:ext>
                </a:extLst>
              </p:cNvPr>
              <p:cNvCxnSpPr>
                <a:cxnSpLocks/>
              </p:cNvCxnSpPr>
              <p:nvPr/>
            </p:nvCxnSpPr>
            <p:spPr>
              <a:xfrm flipH="1">
                <a:off x="7295678" y="2875247"/>
                <a:ext cx="1587868" cy="0"/>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grpSp>
      </p:grpSp>
      <p:grpSp>
        <p:nvGrpSpPr>
          <p:cNvPr id="15" name="Group 14">
            <a:extLst>
              <a:ext uri="{FF2B5EF4-FFF2-40B4-BE49-F238E27FC236}">
                <a16:creationId xmlns:a16="http://schemas.microsoft.com/office/drawing/2014/main" id="{2A815B34-A765-719B-A42C-0114F5C5558C}"/>
              </a:ext>
            </a:extLst>
          </p:cNvPr>
          <p:cNvGrpSpPr/>
          <p:nvPr/>
        </p:nvGrpSpPr>
        <p:grpSpPr>
          <a:xfrm>
            <a:off x="3065929" y="2138261"/>
            <a:ext cx="6248400" cy="1328839"/>
            <a:chOff x="3065929" y="2138261"/>
            <a:chExt cx="6248400" cy="1328839"/>
          </a:xfrm>
        </p:grpSpPr>
        <p:sp>
          <p:nvSpPr>
            <p:cNvPr id="11" name="TextBox 10">
              <a:extLst>
                <a:ext uri="{FF2B5EF4-FFF2-40B4-BE49-F238E27FC236}">
                  <a16:creationId xmlns:a16="http://schemas.microsoft.com/office/drawing/2014/main" id="{C5C7569D-CA72-49AD-0D69-BFA7A33907B7}"/>
                </a:ext>
              </a:extLst>
            </p:cNvPr>
            <p:cNvSpPr txBox="1"/>
            <p:nvPr/>
          </p:nvSpPr>
          <p:spPr>
            <a:xfrm>
              <a:off x="3381375" y="2821738"/>
              <a:ext cx="1528763" cy="645362"/>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defPPr>
                <a:defRPr lang="nl-NL"/>
              </a:defPPr>
              <a:lvl1pPr algn="ctr">
                <a:defRPr sz="800">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800"/>
                <a:t>Transport</a:t>
              </a:r>
            </a:p>
            <a:p>
              <a:r>
                <a:rPr lang="en-GB" sz="1800"/>
                <a:t>security</a:t>
              </a:r>
            </a:p>
          </p:txBody>
        </p:sp>
        <p:sp>
          <p:nvSpPr>
            <p:cNvPr id="12" name="TextBox 11">
              <a:extLst>
                <a:ext uri="{FF2B5EF4-FFF2-40B4-BE49-F238E27FC236}">
                  <a16:creationId xmlns:a16="http://schemas.microsoft.com/office/drawing/2014/main" id="{30F24EC5-2115-F039-118A-706076DDC94B}"/>
                </a:ext>
              </a:extLst>
            </p:cNvPr>
            <p:cNvSpPr txBox="1"/>
            <p:nvPr/>
          </p:nvSpPr>
          <p:spPr>
            <a:xfrm>
              <a:off x="7234242" y="2820769"/>
              <a:ext cx="1707715" cy="646331"/>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defPPr>
                <a:defRPr lang="nl-NL"/>
              </a:defPPr>
              <a:lvl1pPr algn="ctr">
                <a:defRPr sz="800">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800"/>
                <a:t>Transport</a:t>
              </a:r>
            </a:p>
            <a:p>
              <a:r>
                <a:rPr lang="en-GB" sz="1800"/>
                <a:t>security</a:t>
              </a:r>
            </a:p>
          </p:txBody>
        </p:sp>
        <p:sp>
          <p:nvSpPr>
            <p:cNvPr id="13" name="TextBox 12">
              <a:extLst>
                <a:ext uri="{FF2B5EF4-FFF2-40B4-BE49-F238E27FC236}">
                  <a16:creationId xmlns:a16="http://schemas.microsoft.com/office/drawing/2014/main" id="{42D8A9FC-AE47-EE9E-3F85-912D930908D6}"/>
                </a:ext>
              </a:extLst>
            </p:cNvPr>
            <p:cNvSpPr txBox="1"/>
            <p:nvPr/>
          </p:nvSpPr>
          <p:spPr>
            <a:xfrm>
              <a:off x="3065929" y="2138261"/>
              <a:ext cx="6248400" cy="369332"/>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defPPr>
                <a:defRPr lang="nl-NL"/>
              </a:defPPr>
              <a:lvl1pPr algn="ctr">
                <a:defRPr sz="800">
                  <a:solidFill>
                    <a:srgbClr val="FF0000"/>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800"/>
                <a:t>Non-repudiation/message signing</a:t>
              </a:r>
            </a:p>
          </p:txBody>
        </p:sp>
      </p:grpSp>
      <p:sp>
        <p:nvSpPr>
          <p:cNvPr id="16" name="TextBox 15">
            <a:extLst>
              <a:ext uri="{FF2B5EF4-FFF2-40B4-BE49-F238E27FC236}">
                <a16:creationId xmlns:a16="http://schemas.microsoft.com/office/drawing/2014/main" id="{1DB9A5D8-F7CD-ADEF-7BBA-92BC4487D46B}"/>
              </a:ext>
            </a:extLst>
          </p:cNvPr>
          <p:cNvSpPr txBox="1"/>
          <p:nvPr/>
        </p:nvSpPr>
        <p:spPr>
          <a:xfrm>
            <a:off x="1719072" y="4113227"/>
            <a:ext cx="9346092" cy="2031325"/>
          </a:xfrm>
          <a:prstGeom prst="rect">
            <a:avLst/>
          </a:prstGeom>
          <a:noFill/>
        </p:spPr>
        <p:txBody>
          <a:bodyPr wrap="square" rtlCol="0">
            <a:spAutoFit/>
          </a:bodyPr>
          <a:lstStyle/>
          <a:p>
            <a:pPr marL="285750" indent="-285750" algn="l">
              <a:buFont typeface="Arial" panose="020B0604020202020204" pitchFamily="34" charset="0"/>
              <a:buChar char="•"/>
            </a:pPr>
            <a:r>
              <a:rPr lang="en-GB" b="1" dirty="0"/>
              <a:t>Transport certificates (TLS 1.3) </a:t>
            </a:r>
            <a:r>
              <a:rPr lang="en-GB" dirty="0"/>
              <a:t>are used to ensure safe and encrypted transport of information, whereby we ensure that only the involved parties are able to access the content of notifications. Transport security will be established between the market party (i.e. the carrier) and the MMC-hub using two-way recognition</a:t>
            </a:r>
          </a:p>
          <a:p>
            <a:pPr marL="285750" indent="-285750" algn="l">
              <a:buFont typeface="Arial" panose="020B0604020202020204" pitchFamily="34" charset="0"/>
              <a:buChar char="•"/>
            </a:pPr>
            <a:endParaRPr lang="nl-NL" dirty="0"/>
          </a:p>
          <a:p>
            <a:pPr marL="285750" indent="-285750" algn="l">
              <a:buFont typeface="Arial" panose="020B0604020202020204" pitchFamily="34" charset="0"/>
              <a:buChar char="•"/>
            </a:pPr>
            <a:r>
              <a:rPr lang="en-GB" b="1" dirty="0"/>
              <a:t>Signing certificates </a:t>
            </a:r>
            <a:r>
              <a:rPr lang="en-GB" dirty="0"/>
              <a:t>are used for non-repudiation purposes, which shows that the notification travelled from the sender to the recipient without being changed. Signing security is end-2-end</a:t>
            </a:r>
          </a:p>
        </p:txBody>
      </p:sp>
      <p:sp>
        <p:nvSpPr>
          <p:cNvPr id="9" name="Titel 1">
            <a:extLst>
              <a:ext uri="{FF2B5EF4-FFF2-40B4-BE49-F238E27FC236}">
                <a16:creationId xmlns:a16="http://schemas.microsoft.com/office/drawing/2014/main" id="{81332FCB-823C-867F-1485-7DFD106838F8}"/>
              </a:ext>
            </a:extLst>
          </p:cNvPr>
          <p:cNvSpPr>
            <a:spLocks noGrp="1"/>
          </p:cNvSpPr>
          <p:nvPr>
            <p:ph type="title"/>
          </p:nvPr>
        </p:nvSpPr>
        <p:spPr>
          <a:xfrm>
            <a:off x="792631" y="791490"/>
            <a:ext cx="10031888" cy="432000"/>
          </a:xfrm>
        </p:spPr>
        <p:txBody>
          <a:bodyPr>
            <a:noAutofit/>
          </a:bodyPr>
          <a:lstStyle/>
          <a:p>
            <a:r>
              <a:rPr lang="en-GB">
                <a:solidFill>
                  <a:schemeClr val="accent1"/>
                </a:solidFill>
              </a:rPr>
              <a:t>Secure communication</a:t>
            </a:r>
          </a:p>
        </p:txBody>
      </p:sp>
      <p:sp>
        <p:nvSpPr>
          <p:cNvPr id="10" name="Tijdelijke aanduiding voor tekst 3">
            <a:extLst>
              <a:ext uri="{FF2B5EF4-FFF2-40B4-BE49-F238E27FC236}">
                <a16:creationId xmlns:a16="http://schemas.microsoft.com/office/drawing/2014/main" id="{86211890-1D43-19AF-A1A3-9E1B494A404C}"/>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At transport and notification level</a:t>
            </a:r>
          </a:p>
          <a:p>
            <a:pPr marL="0" indent="0">
              <a:buNone/>
            </a:pPr>
            <a:endParaRPr lang="nl-NL" sz="2400"/>
          </a:p>
        </p:txBody>
      </p:sp>
    </p:spTree>
    <p:custDataLst>
      <p:tags r:id="rId1"/>
    </p:custDataLst>
    <p:extLst>
      <p:ext uri="{BB962C8B-B14F-4D97-AF65-F5344CB8AC3E}">
        <p14:creationId xmlns:p14="http://schemas.microsoft.com/office/powerpoint/2010/main" val="13028298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5028577" y="1584009"/>
            <a:ext cx="6971265" cy="4607999"/>
          </a:xfrm>
        </p:spPr>
        <p:txBody>
          <a:bodyPr>
            <a:noAutofit/>
          </a:bodyPr>
          <a:lstStyle/>
          <a:p>
            <a:r>
              <a:rPr lang="en-GB" sz="1800" b="1"/>
              <a:t>TechnicalMessageID</a:t>
            </a:r>
            <a:r>
              <a:rPr lang="en-GB" sz="1800" i="1"/>
              <a:t> – technical identification for this specific notification</a:t>
            </a:r>
          </a:p>
          <a:p>
            <a:r>
              <a:rPr lang="en-GB" sz="1800" b="1"/>
              <a:t>CorrelationID</a:t>
            </a:r>
            <a:r>
              <a:rPr lang="en-GB" sz="1800" i="1"/>
              <a:t> – identification that establishes a link to the original notification (example: functional notification featuring the ACK)</a:t>
            </a:r>
          </a:p>
          <a:p>
            <a:r>
              <a:rPr lang="en-GB" sz="1800" b="1"/>
              <a:t>SenderID</a:t>
            </a:r>
            <a:r>
              <a:rPr lang="en-GB" sz="1800" i="1"/>
              <a:t> – EAN code for the legal owner and thus signatory (signing) of the notification</a:t>
            </a:r>
          </a:p>
          <a:p>
            <a:r>
              <a:rPr lang="en-GB" sz="1800" b="1"/>
              <a:t>ReceiverID</a:t>
            </a:r>
            <a:r>
              <a:rPr lang="en-GB" sz="1800" i="1"/>
              <a:t> – EAN code for the receiving party</a:t>
            </a:r>
          </a:p>
          <a:p>
            <a:r>
              <a:rPr lang="en-GB" sz="1800" b="1"/>
              <a:t>CarrierID</a:t>
            </a:r>
            <a:r>
              <a:rPr lang="en-GB" sz="1800" i="1"/>
              <a:t> – EAN code for the ‘courier’ responsible for exchanging the notification</a:t>
            </a:r>
          </a:p>
          <a:p>
            <a:r>
              <a:rPr lang="en-GB" sz="1800" b="1"/>
              <a:t>ContentType</a:t>
            </a:r>
            <a:r>
              <a:rPr lang="en-GB" sz="1800" i="1"/>
              <a:t> – prescribed indicator for the content of the notification, so that 1 notification type can be used and returned for several (sub)processes</a:t>
            </a:r>
          </a:p>
          <a:p>
            <a:endParaRPr lang="en-GB" sz="200" i="1"/>
          </a:p>
          <a:p>
            <a:r>
              <a:rPr lang="en-GB" sz="1400"/>
              <a:t>The WS-security signing fixes the body of the notification, so that it cannot be altered during the exchange. However, it must be possible to alter the header: TechnicalMessageID &amp; possibly the CarrierID</a:t>
            </a:r>
          </a:p>
        </p:txBody>
      </p:sp>
      <p:sp>
        <p:nvSpPr>
          <p:cNvPr id="5" name="Rechthoek 4"/>
          <p:cNvSpPr/>
          <p:nvPr/>
        </p:nvSpPr>
        <p:spPr>
          <a:xfrm>
            <a:off x="1390667" y="1584009"/>
            <a:ext cx="3360373" cy="3862090"/>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en-GB"/>
              <a:t>Header</a:t>
            </a:r>
          </a:p>
        </p:txBody>
      </p:sp>
      <p:sp>
        <p:nvSpPr>
          <p:cNvPr id="6" name="Rechthoek 5"/>
          <p:cNvSpPr/>
          <p:nvPr/>
        </p:nvSpPr>
        <p:spPr>
          <a:xfrm>
            <a:off x="1390667" y="5446100"/>
            <a:ext cx="3360373" cy="792088"/>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en-GB"/>
              <a:t>Body</a:t>
            </a:r>
          </a:p>
        </p:txBody>
      </p:sp>
      <p:sp>
        <p:nvSpPr>
          <p:cNvPr id="7" name="Rechthoek 6"/>
          <p:cNvSpPr/>
          <p:nvPr/>
        </p:nvSpPr>
        <p:spPr>
          <a:xfrm>
            <a:off x="1774709" y="2055302"/>
            <a:ext cx="2976331" cy="1876213"/>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en-GB" sz="1400">
                <a:solidFill>
                  <a:schemeClr val="tx1"/>
                </a:solidFill>
              </a:rPr>
              <a:t>MessageAddressing</a:t>
            </a:r>
          </a:p>
        </p:txBody>
      </p:sp>
      <p:sp>
        <p:nvSpPr>
          <p:cNvPr id="8" name="Rechthoek 7"/>
          <p:cNvSpPr/>
          <p:nvPr/>
        </p:nvSpPr>
        <p:spPr>
          <a:xfrm>
            <a:off x="1774709" y="3930612"/>
            <a:ext cx="2973176" cy="1515487"/>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en-GB" sz="1400"/>
              <a:t>WS-security</a:t>
            </a:r>
          </a:p>
        </p:txBody>
      </p:sp>
      <p:sp>
        <p:nvSpPr>
          <p:cNvPr id="9" name="Rechthoek 8"/>
          <p:cNvSpPr/>
          <p:nvPr/>
        </p:nvSpPr>
        <p:spPr>
          <a:xfrm>
            <a:off x="2158752" y="2416029"/>
            <a:ext cx="2592288" cy="1515486"/>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en-GB" sz="1000" i="1">
                <a:solidFill>
                  <a:schemeClr val="tx1"/>
                </a:solidFill>
              </a:rPr>
              <a:t>TechnicalMessageID</a:t>
            </a:r>
          </a:p>
          <a:p>
            <a:r>
              <a:rPr lang="en-GB" sz="1000" i="1"/>
              <a:t>CorrelationID</a:t>
            </a:r>
          </a:p>
          <a:p>
            <a:r>
              <a:rPr lang="en-GB" sz="1000" i="1"/>
              <a:t>SenderID</a:t>
            </a:r>
          </a:p>
          <a:p>
            <a:r>
              <a:rPr lang="en-GB" sz="1000" i="1"/>
              <a:t>ReceiverID</a:t>
            </a:r>
          </a:p>
          <a:p>
            <a:r>
              <a:rPr lang="en-GB" sz="1000" i="1"/>
              <a:t>CarrierID</a:t>
            </a:r>
          </a:p>
          <a:p>
            <a:r>
              <a:rPr lang="en-GB" sz="1000" i="1"/>
              <a:t>ContentType</a:t>
            </a:r>
          </a:p>
        </p:txBody>
      </p:sp>
      <p:sp>
        <p:nvSpPr>
          <p:cNvPr id="10" name="Rechthoek 9"/>
          <p:cNvSpPr/>
          <p:nvPr/>
        </p:nvSpPr>
        <p:spPr>
          <a:xfrm>
            <a:off x="2158752" y="4291555"/>
            <a:ext cx="2592288" cy="1154544"/>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en-GB" sz="1000" i="1"/>
              <a:t>CertificateAuthority</a:t>
            </a:r>
          </a:p>
          <a:p>
            <a:r>
              <a:rPr lang="en-GB" sz="1000" i="1"/>
              <a:t>CertificateNumber</a:t>
            </a:r>
          </a:p>
        </p:txBody>
      </p:sp>
      <p:sp>
        <p:nvSpPr>
          <p:cNvPr id="11" name="Rechthoek 10"/>
          <p:cNvSpPr/>
          <p:nvPr/>
        </p:nvSpPr>
        <p:spPr>
          <a:xfrm>
            <a:off x="2155597" y="5806140"/>
            <a:ext cx="2592288" cy="432048"/>
          </a:xfrm>
          <a:prstGeom prst="rect">
            <a:avLst/>
          </a:prstGeom>
        </p:spPr>
        <p:style>
          <a:lnRef idx="2">
            <a:schemeClr val="dk1"/>
          </a:lnRef>
          <a:fillRef idx="1">
            <a:schemeClr val="lt1"/>
          </a:fillRef>
          <a:effectRef idx="0">
            <a:schemeClr val="dk1"/>
          </a:effectRef>
          <a:fontRef idx="minor">
            <a:schemeClr val="dk1"/>
          </a:fontRef>
        </p:style>
        <p:txBody>
          <a:bodyPr rtlCol="0" anchor="t"/>
          <a:lstStyle/>
          <a:p>
            <a:r>
              <a:rPr lang="en-GB" sz="1000" i="1"/>
              <a:t>Functional message</a:t>
            </a:r>
          </a:p>
        </p:txBody>
      </p:sp>
      <p:sp>
        <p:nvSpPr>
          <p:cNvPr id="3" name="Tijdelijke aanduiding voor dianummer 2">
            <a:extLst>
              <a:ext uri="{FF2B5EF4-FFF2-40B4-BE49-F238E27FC236}">
                <a16:creationId xmlns:a16="http://schemas.microsoft.com/office/drawing/2014/main" id="{C48FC085-C0D3-0B45-90C7-5301807B1D15}"/>
              </a:ext>
            </a:extLst>
          </p:cNvPr>
          <p:cNvSpPr>
            <a:spLocks noGrp="1"/>
          </p:cNvSpPr>
          <p:nvPr>
            <p:ph type="sldNum" sz="quarter" idx="16"/>
          </p:nvPr>
        </p:nvSpPr>
        <p:spPr/>
        <p:txBody>
          <a:bodyPr/>
          <a:lstStyle/>
          <a:p>
            <a:fld id="{12E7EA47-C16F-484F-9C0D-C4523DDA169C}" type="slidenum">
              <a:rPr lang="en-GB" smtClean="0"/>
              <a:pPr/>
              <a:t>108</a:t>
            </a:fld>
            <a:endParaRPr lang="en-GB"/>
          </a:p>
        </p:txBody>
      </p:sp>
      <p:sp>
        <p:nvSpPr>
          <p:cNvPr id="17" name="Titel 1">
            <a:extLst>
              <a:ext uri="{FF2B5EF4-FFF2-40B4-BE49-F238E27FC236}">
                <a16:creationId xmlns:a16="http://schemas.microsoft.com/office/drawing/2014/main" id="{50DDFF0A-FF1D-80D1-8C74-92CDEB861F51}"/>
              </a:ext>
            </a:extLst>
          </p:cNvPr>
          <p:cNvSpPr>
            <a:spLocks noGrp="1"/>
          </p:cNvSpPr>
          <p:nvPr>
            <p:ph type="title"/>
          </p:nvPr>
        </p:nvSpPr>
        <p:spPr>
          <a:xfrm>
            <a:off x="792631" y="791490"/>
            <a:ext cx="10031888" cy="432000"/>
          </a:xfrm>
        </p:spPr>
        <p:txBody>
          <a:bodyPr>
            <a:noAutofit/>
          </a:bodyPr>
          <a:lstStyle/>
          <a:p>
            <a:r>
              <a:rPr lang="en-GB">
                <a:solidFill>
                  <a:schemeClr val="accent1"/>
                </a:solidFill>
              </a:rPr>
              <a:t>MMC-hub header</a:t>
            </a:r>
          </a:p>
        </p:txBody>
      </p:sp>
      <p:sp>
        <p:nvSpPr>
          <p:cNvPr id="18" name="Tijdelijke aanduiding voor tekst 3">
            <a:extLst>
              <a:ext uri="{FF2B5EF4-FFF2-40B4-BE49-F238E27FC236}">
                <a16:creationId xmlns:a16="http://schemas.microsoft.com/office/drawing/2014/main" id="{1C00DBAF-21E9-5732-DCA1-05A7C98B26F2}"/>
              </a:ext>
            </a:extLst>
          </p:cNvPr>
          <p:cNvSpPr>
            <a:spLocks noGrp="1"/>
          </p:cNvSpPr>
          <p:nvPr>
            <p:ph type="body" sz="quarter" idx="14"/>
          </p:nvPr>
        </p:nvSpPr>
        <p:spPr>
          <a:xfrm>
            <a:off x="792633" y="1246740"/>
            <a:ext cx="10031886" cy="432000"/>
          </a:xfrm>
        </p:spPr>
        <p:txBody>
          <a:bodyPr>
            <a:normAutofit/>
          </a:bodyPr>
          <a:lstStyle/>
          <a:p>
            <a:pPr marL="0" indent="0">
              <a:buNone/>
            </a:pPr>
            <a:r>
              <a:rPr lang="en-GB" sz="2400"/>
              <a:t>Clear addressing for traceable exchange</a:t>
            </a:r>
          </a:p>
          <a:p>
            <a:pPr marL="0" indent="0">
              <a:buNone/>
            </a:pPr>
            <a:endParaRPr lang="nl-NL" sz="2400"/>
          </a:p>
          <a:p>
            <a:pPr marL="0" indent="0">
              <a:buNone/>
            </a:pPr>
            <a:endParaRPr lang="nl-NL" sz="2400"/>
          </a:p>
        </p:txBody>
      </p:sp>
    </p:spTree>
    <p:custDataLst>
      <p:tags r:id="rId1"/>
    </p:custDataLst>
    <p:extLst>
      <p:ext uri="{BB962C8B-B14F-4D97-AF65-F5344CB8AC3E}">
        <p14:creationId xmlns:p14="http://schemas.microsoft.com/office/powerpoint/2010/main" val="41386822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A757990-728C-EB5C-5944-388715B18A8D}"/>
              </a:ext>
            </a:extLst>
          </p:cNvPr>
          <p:cNvSpPr>
            <a:spLocks noGrp="1"/>
          </p:cNvSpPr>
          <p:nvPr>
            <p:ph type="body" sz="quarter" idx="14"/>
          </p:nvPr>
        </p:nvSpPr>
        <p:spPr>
          <a:xfrm>
            <a:off x="792631" y="1731265"/>
            <a:ext cx="6325810" cy="4252914"/>
          </a:xfrm>
        </p:spPr>
        <p:txBody>
          <a:bodyPr bIns="0">
            <a:noAutofit/>
          </a:bodyPr>
          <a:lstStyle/>
          <a:p>
            <a:pPr>
              <a:spcAft>
                <a:spcPts val="1200"/>
              </a:spcAft>
            </a:pPr>
            <a:r>
              <a:rPr lang="en-GB" sz="2000"/>
              <a:t>The push mechanism immediately offers notifications received on the MMC-hub to the web service of the receiving party</a:t>
            </a:r>
          </a:p>
          <a:p>
            <a:pPr>
              <a:spcAft>
                <a:spcPts val="1200"/>
              </a:spcAft>
            </a:pPr>
            <a:r>
              <a:rPr lang="en-GB" sz="2000"/>
              <a:t>The receiving party can choose a different web service address per Content Type (in the header)</a:t>
            </a:r>
          </a:p>
          <a:p>
            <a:pPr>
              <a:spcAft>
                <a:spcPts val="1200"/>
              </a:spcAft>
            </a:pPr>
            <a:r>
              <a:rPr lang="en-GB" sz="2000"/>
              <a:t>Push will have been successful if there is a correct SOAP reply</a:t>
            </a:r>
          </a:p>
          <a:p>
            <a:pPr>
              <a:spcAft>
                <a:spcPts val="1200"/>
              </a:spcAft>
            </a:pPr>
            <a:r>
              <a:rPr lang="en-GB" sz="2000"/>
              <a:t>Retry mechanism if SOAP reply is not received</a:t>
            </a:r>
          </a:p>
          <a:p>
            <a:pPr>
              <a:spcAft>
                <a:spcPts val="1200"/>
              </a:spcAft>
            </a:pPr>
            <a:r>
              <a:rPr lang="en-GB" sz="2000"/>
              <a:t>If necessary, the notification can also be temporarily pulled from the MMC-hub</a:t>
            </a:r>
          </a:p>
        </p:txBody>
      </p:sp>
      <p:sp>
        <p:nvSpPr>
          <p:cNvPr id="10" name="Rectangle: Rounded Corners 9">
            <a:extLst>
              <a:ext uri="{FF2B5EF4-FFF2-40B4-BE49-F238E27FC236}">
                <a16:creationId xmlns:a16="http://schemas.microsoft.com/office/drawing/2014/main" id="{1408AD60-726B-76C7-053C-7089BB9114FF}"/>
              </a:ext>
            </a:extLst>
          </p:cNvPr>
          <p:cNvSpPr/>
          <p:nvPr/>
        </p:nvSpPr>
        <p:spPr>
          <a:xfrm>
            <a:off x="10372725" y="1822450"/>
            <a:ext cx="1602683"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grpSp>
        <p:nvGrpSpPr>
          <p:cNvPr id="17" name="Group 16">
            <a:extLst>
              <a:ext uri="{FF2B5EF4-FFF2-40B4-BE49-F238E27FC236}">
                <a16:creationId xmlns:a16="http://schemas.microsoft.com/office/drawing/2014/main" id="{FC831841-FCD6-DFDF-EF20-E66ED8313D8A}"/>
              </a:ext>
            </a:extLst>
          </p:cNvPr>
          <p:cNvGrpSpPr/>
          <p:nvPr/>
        </p:nvGrpSpPr>
        <p:grpSpPr>
          <a:xfrm>
            <a:off x="9591675" y="3544186"/>
            <a:ext cx="915970" cy="601587"/>
            <a:chOff x="7608610" y="4016101"/>
            <a:chExt cx="915970" cy="601587"/>
          </a:xfrm>
        </p:grpSpPr>
        <p:sp>
          <p:nvSpPr>
            <p:cNvPr id="18" name="Tekstvak 33">
              <a:extLst>
                <a:ext uri="{FF2B5EF4-FFF2-40B4-BE49-F238E27FC236}">
                  <a16:creationId xmlns:a16="http://schemas.microsoft.com/office/drawing/2014/main" id="{D1CDD488-0561-D75D-8F6A-03060475B283}"/>
                </a:ext>
              </a:extLst>
            </p:cNvPr>
            <p:cNvSpPr txBox="1"/>
            <p:nvPr/>
          </p:nvSpPr>
          <p:spPr>
            <a:xfrm>
              <a:off x="7645284" y="4016101"/>
              <a:ext cx="425031" cy="184666"/>
            </a:xfrm>
            <a:prstGeom prst="rect">
              <a:avLst/>
            </a:prstGeom>
            <a:noFill/>
          </p:spPr>
          <p:txBody>
            <a:bodyPr wrap="square" lIns="0" tIns="0" rIns="0" bIns="0" rtlCol="0">
              <a:spAutoFit/>
            </a:bodyPr>
            <a:lstStyle/>
            <a:p>
              <a:pPr algn="l"/>
              <a:r>
                <a:rPr lang="en-GB" sz="1200"/>
                <a:t>Push</a:t>
              </a:r>
            </a:p>
          </p:txBody>
        </p:sp>
        <p:sp>
          <p:nvSpPr>
            <p:cNvPr id="19" name="Tekstvak 33">
              <a:extLst>
                <a:ext uri="{FF2B5EF4-FFF2-40B4-BE49-F238E27FC236}">
                  <a16:creationId xmlns:a16="http://schemas.microsoft.com/office/drawing/2014/main" id="{2680DF36-BA6C-AC83-C994-46044E95C242}"/>
                </a:ext>
              </a:extLst>
            </p:cNvPr>
            <p:cNvSpPr txBox="1"/>
            <p:nvPr/>
          </p:nvSpPr>
          <p:spPr>
            <a:xfrm>
              <a:off x="8099549" y="4406127"/>
              <a:ext cx="425031" cy="184666"/>
            </a:xfrm>
            <a:prstGeom prst="rect">
              <a:avLst/>
            </a:prstGeom>
            <a:noFill/>
          </p:spPr>
          <p:txBody>
            <a:bodyPr wrap="square" lIns="0" tIns="0" rIns="0" bIns="0" rtlCol="0">
              <a:spAutoFit/>
            </a:bodyPr>
            <a:lstStyle/>
            <a:p>
              <a:pPr algn="l"/>
              <a:r>
                <a:rPr lang="en-GB" sz="1200"/>
                <a:t>Pull</a:t>
              </a:r>
            </a:p>
          </p:txBody>
        </p:sp>
        <p:cxnSp>
          <p:nvCxnSpPr>
            <p:cNvPr id="20" name="Rechte verbindingslijn met pijl 18">
              <a:extLst>
                <a:ext uri="{FF2B5EF4-FFF2-40B4-BE49-F238E27FC236}">
                  <a16:creationId xmlns:a16="http://schemas.microsoft.com/office/drawing/2014/main" id="{33C64E68-E502-71CA-28E7-916C2BDC687A}"/>
                </a:ext>
              </a:extLst>
            </p:cNvPr>
            <p:cNvCxnSpPr>
              <a:cxnSpLocks/>
            </p:cNvCxnSpPr>
            <p:nvPr/>
          </p:nvCxnSpPr>
          <p:spPr>
            <a:xfrm>
              <a:off x="7608610" y="4617688"/>
              <a:ext cx="781873" cy="0"/>
            </a:xfrm>
            <a:prstGeom prst="straightConnector1">
              <a:avLst/>
            </a:prstGeom>
            <a:ln w="57150">
              <a:solidFill>
                <a:schemeClr val="accent1">
                  <a:lumMod val="75000"/>
                </a:schemeClr>
              </a:solidFill>
              <a:headEnd type="arrow"/>
              <a:tailEnd type="none"/>
            </a:ln>
          </p:spPr>
          <p:style>
            <a:lnRef idx="2">
              <a:schemeClr val="accent3"/>
            </a:lnRef>
            <a:fillRef idx="0">
              <a:schemeClr val="accent3"/>
            </a:fillRef>
            <a:effectRef idx="1">
              <a:schemeClr val="accent3"/>
            </a:effectRef>
            <a:fontRef idx="minor">
              <a:schemeClr val="tx1"/>
            </a:fontRef>
          </p:style>
        </p:cxnSp>
        <p:cxnSp>
          <p:nvCxnSpPr>
            <p:cNvPr id="21" name="Rechte verbindingslijn met pijl 18">
              <a:extLst>
                <a:ext uri="{FF2B5EF4-FFF2-40B4-BE49-F238E27FC236}">
                  <a16:creationId xmlns:a16="http://schemas.microsoft.com/office/drawing/2014/main" id="{D85CC591-BAC3-8434-43B7-0C7766252ABC}"/>
                </a:ext>
              </a:extLst>
            </p:cNvPr>
            <p:cNvCxnSpPr>
              <a:cxnSpLocks/>
            </p:cNvCxnSpPr>
            <p:nvPr/>
          </p:nvCxnSpPr>
          <p:spPr>
            <a:xfrm flipH="1">
              <a:off x="7608610" y="4223240"/>
              <a:ext cx="781873" cy="0"/>
            </a:xfrm>
            <a:prstGeom prst="straightConnector1">
              <a:avLst/>
            </a:prstGeom>
            <a:ln w="57150">
              <a:solidFill>
                <a:schemeClr val="accent1">
                  <a:lumMod val="75000"/>
                </a:schemeClr>
              </a:solidFill>
              <a:headEnd type="arrow"/>
              <a:tailEnd type="none"/>
            </a:ln>
          </p:spPr>
          <p:style>
            <a:lnRef idx="2">
              <a:schemeClr val="accent3"/>
            </a:lnRef>
            <a:fillRef idx="0">
              <a:schemeClr val="accent3"/>
            </a:fillRef>
            <a:effectRef idx="1">
              <a:schemeClr val="accent3"/>
            </a:effectRef>
            <a:fontRef idx="minor">
              <a:schemeClr val="tx1"/>
            </a:fontRef>
          </p:style>
        </p:cxnSp>
      </p:grpSp>
      <p:sp>
        <p:nvSpPr>
          <p:cNvPr id="22" name="Rectangle: Rounded Corners 21">
            <a:extLst>
              <a:ext uri="{FF2B5EF4-FFF2-40B4-BE49-F238E27FC236}">
                <a16:creationId xmlns:a16="http://schemas.microsoft.com/office/drawing/2014/main" id="{0D233625-90F9-5348-485C-9EA0938841FF}"/>
              </a:ext>
            </a:extLst>
          </p:cNvPr>
          <p:cNvSpPr/>
          <p:nvPr/>
        </p:nvSpPr>
        <p:spPr>
          <a:xfrm>
            <a:off x="7992943" y="1822449"/>
            <a:ext cx="1602683"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MMC-hub</a:t>
            </a:r>
          </a:p>
        </p:txBody>
      </p:sp>
      <p:sp>
        <p:nvSpPr>
          <p:cNvPr id="6" name="Tijdelijke aanduiding voor dianummer 5">
            <a:extLst>
              <a:ext uri="{FF2B5EF4-FFF2-40B4-BE49-F238E27FC236}">
                <a16:creationId xmlns:a16="http://schemas.microsoft.com/office/drawing/2014/main" id="{38278908-99F9-43A8-342F-26976C822096}"/>
              </a:ext>
            </a:extLst>
          </p:cNvPr>
          <p:cNvSpPr>
            <a:spLocks noGrp="1"/>
          </p:cNvSpPr>
          <p:nvPr>
            <p:ph type="sldNum" sz="quarter" idx="16"/>
          </p:nvPr>
        </p:nvSpPr>
        <p:spPr/>
        <p:txBody>
          <a:bodyPr/>
          <a:lstStyle/>
          <a:p>
            <a:fld id="{867EBCD7-B3E8-48AD-AAAF-CE129139BC6F}" type="slidenum">
              <a:rPr lang="nl-NL" smtClean="0"/>
              <a:pPr/>
              <a:t>109</a:t>
            </a:fld>
            <a:endParaRPr lang="nl-NL"/>
          </a:p>
        </p:txBody>
      </p:sp>
      <p:sp>
        <p:nvSpPr>
          <p:cNvPr id="11" name="Titel 1">
            <a:extLst>
              <a:ext uri="{FF2B5EF4-FFF2-40B4-BE49-F238E27FC236}">
                <a16:creationId xmlns:a16="http://schemas.microsoft.com/office/drawing/2014/main" id="{CE5D6FB9-8965-C822-70FB-EEEF53F0899C}"/>
              </a:ext>
            </a:extLst>
          </p:cNvPr>
          <p:cNvSpPr>
            <a:spLocks noGrp="1"/>
          </p:cNvSpPr>
          <p:nvPr>
            <p:ph type="title"/>
          </p:nvPr>
        </p:nvSpPr>
        <p:spPr>
          <a:xfrm>
            <a:off x="792631" y="791490"/>
            <a:ext cx="10031888" cy="432000"/>
          </a:xfrm>
        </p:spPr>
        <p:txBody>
          <a:bodyPr>
            <a:noAutofit/>
          </a:bodyPr>
          <a:lstStyle/>
          <a:p>
            <a:r>
              <a:rPr lang="en-GB">
                <a:solidFill>
                  <a:schemeClr val="accent1"/>
                </a:solidFill>
              </a:rPr>
              <a:t>Notifications delivered by MMC-hub</a:t>
            </a:r>
          </a:p>
        </p:txBody>
      </p:sp>
      <p:sp>
        <p:nvSpPr>
          <p:cNvPr id="12" name="Tijdelijke aanduiding voor tekst 3">
            <a:extLst>
              <a:ext uri="{FF2B5EF4-FFF2-40B4-BE49-F238E27FC236}">
                <a16:creationId xmlns:a16="http://schemas.microsoft.com/office/drawing/2014/main" id="{B0CCA558-E963-0ED2-D582-BA344D358F4D}"/>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Push mechanism</a:t>
            </a:r>
          </a:p>
          <a:p>
            <a:pPr marL="0" indent="0">
              <a:buFont typeface="Arial" panose="020B0604020202020204" pitchFamily="34" charset="0"/>
              <a:buNone/>
            </a:pPr>
            <a:endParaRPr lang="nl-NL" sz="2400"/>
          </a:p>
        </p:txBody>
      </p:sp>
    </p:spTree>
    <p:custDataLst>
      <p:tags r:id="rId1"/>
    </p:custDataLst>
    <p:extLst>
      <p:ext uri="{BB962C8B-B14F-4D97-AF65-F5344CB8AC3E}">
        <p14:creationId xmlns:p14="http://schemas.microsoft.com/office/powerpoint/2010/main" val="905878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A757990-728C-EB5C-5944-388715B18A8D}"/>
              </a:ext>
            </a:extLst>
          </p:cNvPr>
          <p:cNvSpPr>
            <a:spLocks noGrp="1"/>
          </p:cNvSpPr>
          <p:nvPr>
            <p:ph type="body" sz="quarter" idx="14"/>
          </p:nvPr>
        </p:nvSpPr>
        <p:spPr>
          <a:xfrm>
            <a:off x="840793" y="1807755"/>
            <a:ext cx="6325810" cy="4252913"/>
          </a:xfrm>
        </p:spPr>
        <p:txBody>
          <a:bodyPr bIns="0">
            <a:noAutofit/>
          </a:bodyPr>
          <a:lstStyle/>
          <a:p>
            <a:pPr>
              <a:spcAft>
                <a:spcPts val="1200"/>
              </a:spcAft>
            </a:pPr>
            <a:r>
              <a:rPr lang="en-GB" sz="2000"/>
              <a:t>Should the receiving party decide to use this option, the notification can be readied for sending in the Outbox</a:t>
            </a:r>
          </a:p>
          <a:p>
            <a:pPr>
              <a:spcAft>
                <a:spcPts val="1200"/>
              </a:spcAft>
            </a:pPr>
            <a:r>
              <a:rPr lang="en-GB" sz="2000"/>
              <a:t>Collection will take place using the signing certificate of the receiving party, to make sure that only the rightful party receives the notification</a:t>
            </a:r>
          </a:p>
          <a:p>
            <a:pPr>
              <a:spcAft>
                <a:spcPts val="1200"/>
              </a:spcAft>
            </a:pPr>
            <a:r>
              <a:rPr lang="en-GB" sz="2000"/>
              <a:t>Collection starts with a LIST request, whereby a list is provided of ready but not-yet-collected notifications</a:t>
            </a:r>
          </a:p>
          <a:p>
            <a:pPr>
              <a:spcAft>
                <a:spcPts val="1200"/>
              </a:spcAft>
            </a:pPr>
            <a:r>
              <a:rPr lang="en-GB" sz="2000"/>
              <a:t>A GET message can then be used to collect the notifications. Notifications that have already been collected will also remain temporarily available</a:t>
            </a:r>
          </a:p>
          <a:p>
            <a:pPr>
              <a:spcAft>
                <a:spcPts val="1200"/>
              </a:spcAft>
            </a:pPr>
            <a:r>
              <a:rPr lang="en-GB" sz="2000"/>
              <a:t>Pull is unsuitable for very large volumes</a:t>
            </a:r>
          </a:p>
        </p:txBody>
      </p:sp>
      <p:sp>
        <p:nvSpPr>
          <p:cNvPr id="10" name="Rectangle: Rounded Corners 9">
            <a:extLst>
              <a:ext uri="{FF2B5EF4-FFF2-40B4-BE49-F238E27FC236}">
                <a16:creationId xmlns:a16="http://schemas.microsoft.com/office/drawing/2014/main" id="{1408AD60-726B-76C7-053C-7089BB9114FF}"/>
              </a:ext>
            </a:extLst>
          </p:cNvPr>
          <p:cNvSpPr/>
          <p:nvPr/>
        </p:nvSpPr>
        <p:spPr>
          <a:xfrm>
            <a:off x="10372725" y="1822450"/>
            <a:ext cx="1602683"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grpSp>
        <p:nvGrpSpPr>
          <p:cNvPr id="17" name="Group 16">
            <a:extLst>
              <a:ext uri="{FF2B5EF4-FFF2-40B4-BE49-F238E27FC236}">
                <a16:creationId xmlns:a16="http://schemas.microsoft.com/office/drawing/2014/main" id="{FC831841-FCD6-DFDF-EF20-E66ED8313D8A}"/>
              </a:ext>
            </a:extLst>
          </p:cNvPr>
          <p:cNvGrpSpPr/>
          <p:nvPr/>
        </p:nvGrpSpPr>
        <p:grpSpPr>
          <a:xfrm>
            <a:off x="9591675" y="3544186"/>
            <a:ext cx="915970" cy="601587"/>
            <a:chOff x="7608610" y="4016101"/>
            <a:chExt cx="915970" cy="601587"/>
          </a:xfrm>
        </p:grpSpPr>
        <p:sp>
          <p:nvSpPr>
            <p:cNvPr id="18" name="Tekstvak 33">
              <a:extLst>
                <a:ext uri="{FF2B5EF4-FFF2-40B4-BE49-F238E27FC236}">
                  <a16:creationId xmlns:a16="http://schemas.microsoft.com/office/drawing/2014/main" id="{D1CDD488-0561-D75D-8F6A-03060475B283}"/>
                </a:ext>
              </a:extLst>
            </p:cNvPr>
            <p:cNvSpPr txBox="1"/>
            <p:nvPr/>
          </p:nvSpPr>
          <p:spPr>
            <a:xfrm>
              <a:off x="7645284" y="4016101"/>
              <a:ext cx="425031" cy="184666"/>
            </a:xfrm>
            <a:prstGeom prst="rect">
              <a:avLst/>
            </a:prstGeom>
            <a:noFill/>
          </p:spPr>
          <p:txBody>
            <a:bodyPr wrap="square" lIns="0" tIns="0" rIns="0" bIns="0" rtlCol="0">
              <a:spAutoFit/>
            </a:bodyPr>
            <a:lstStyle/>
            <a:p>
              <a:pPr algn="l"/>
              <a:r>
                <a:rPr lang="en-GB" sz="1200"/>
                <a:t>Push</a:t>
              </a:r>
            </a:p>
          </p:txBody>
        </p:sp>
        <p:sp>
          <p:nvSpPr>
            <p:cNvPr id="19" name="Tekstvak 33">
              <a:extLst>
                <a:ext uri="{FF2B5EF4-FFF2-40B4-BE49-F238E27FC236}">
                  <a16:creationId xmlns:a16="http://schemas.microsoft.com/office/drawing/2014/main" id="{2680DF36-BA6C-AC83-C994-46044E95C242}"/>
                </a:ext>
              </a:extLst>
            </p:cNvPr>
            <p:cNvSpPr txBox="1"/>
            <p:nvPr/>
          </p:nvSpPr>
          <p:spPr>
            <a:xfrm>
              <a:off x="8099549" y="4406127"/>
              <a:ext cx="425031" cy="184666"/>
            </a:xfrm>
            <a:prstGeom prst="rect">
              <a:avLst/>
            </a:prstGeom>
            <a:noFill/>
          </p:spPr>
          <p:txBody>
            <a:bodyPr wrap="square" lIns="0" tIns="0" rIns="0" bIns="0" rtlCol="0">
              <a:spAutoFit/>
            </a:bodyPr>
            <a:lstStyle/>
            <a:p>
              <a:pPr algn="l"/>
              <a:r>
                <a:rPr lang="en-GB" sz="1200"/>
                <a:t>Pull</a:t>
              </a:r>
            </a:p>
          </p:txBody>
        </p:sp>
        <p:cxnSp>
          <p:nvCxnSpPr>
            <p:cNvPr id="20" name="Rechte verbindingslijn met pijl 18">
              <a:extLst>
                <a:ext uri="{FF2B5EF4-FFF2-40B4-BE49-F238E27FC236}">
                  <a16:creationId xmlns:a16="http://schemas.microsoft.com/office/drawing/2014/main" id="{33C64E68-E502-71CA-28E7-916C2BDC687A}"/>
                </a:ext>
              </a:extLst>
            </p:cNvPr>
            <p:cNvCxnSpPr>
              <a:cxnSpLocks/>
            </p:cNvCxnSpPr>
            <p:nvPr/>
          </p:nvCxnSpPr>
          <p:spPr>
            <a:xfrm>
              <a:off x="7608610" y="4617688"/>
              <a:ext cx="781873" cy="0"/>
            </a:xfrm>
            <a:prstGeom prst="straightConnector1">
              <a:avLst/>
            </a:prstGeom>
            <a:ln w="57150">
              <a:solidFill>
                <a:schemeClr val="accent1">
                  <a:lumMod val="75000"/>
                </a:schemeClr>
              </a:solidFill>
              <a:headEnd type="arrow"/>
              <a:tailEnd type="none"/>
            </a:ln>
          </p:spPr>
          <p:style>
            <a:lnRef idx="2">
              <a:schemeClr val="accent3"/>
            </a:lnRef>
            <a:fillRef idx="0">
              <a:schemeClr val="accent3"/>
            </a:fillRef>
            <a:effectRef idx="1">
              <a:schemeClr val="accent3"/>
            </a:effectRef>
            <a:fontRef idx="minor">
              <a:schemeClr val="tx1"/>
            </a:fontRef>
          </p:style>
        </p:cxnSp>
        <p:cxnSp>
          <p:nvCxnSpPr>
            <p:cNvPr id="21" name="Rechte verbindingslijn met pijl 18">
              <a:extLst>
                <a:ext uri="{FF2B5EF4-FFF2-40B4-BE49-F238E27FC236}">
                  <a16:creationId xmlns:a16="http://schemas.microsoft.com/office/drawing/2014/main" id="{D85CC591-BAC3-8434-43B7-0C7766252ABC}"/>
                </a:ext>
              </a:extLst>
            </p:cNvPr>
            <p:cNvCxnSpPr>
              <a:cxnSpLocks/>
            </p:cNvCxnSpPr>
            <p:nvPr/>
          </p:nvCxnSpPr>
          <p:spPr>
            <a:xfrm flipH="1">
              <a:off x="7608610" y="4223240"/>
              <a:ext cx="781873" cy="0"/>
            </a:xfrm>
            <a:prstGeom prst="straightConnector1">
              <a:avLst/>
            </a:prstGeom>
            <a:ln w="57150">
              <a:solidFill>
                <a:schemeClr val="accent1">
                  <a:lumMod val="75000"/>
                </a:schemeClr>
              </a:solidFill>
              <a:headEnd type="arrow"/>
              <a:tailEnd type="none"/>
            </a:ln>
          </p:spPr>
          <p:style>
            <a:lnRef idx="2">
              <a:schemeClr val="accent3"/>
            </a:lnRef>
            <a:fillRef idx="0">
              <a:schemeClr val="accent3"/>
            </a:fillRef>
            <a:effectRef idx="1">
              <a:schemeClr val="accent3"/>
            </a:effectRef>
            <a:fontRef idx="minor">
              <a:schemeClr val="tx1"/>
            </a:fontRef>
          </p:style>
        </p:cxnSp>
      </p:grpSp>
      <p:sp>
        <p:nvSpPr>
          <p:cNvPr id="22" name="Rectangle: Rounded Corners 21">
            <a:extLst>
              <a:ext uri="{FF2B5EF4-FFF2-40B4-BE49-F238E27FC236}">
                <a16:creationId xmlns:a16="http://schemas.microsoft.com/office/drawing/2014/main" id="{0D233625-90F9-5348-485C-9EA0938841FF}"/>
              </a:ext>
            </a:extLst>
          </p:cNvPr>
          <p:cNvSpPr/>
          <p:nvPr/>
        </p:nvSpPr>
        <p:spPr>
          <a:xfrm>
            <a:off x="7992943" y="1822449"/>
            <a:ext cx="1602683"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MMC-hub</a:t>
            </a:r>
          </a:p>
        </p:txBody>
      </p:sp>
      <p:sp>
        <p:nvSpPr>
          <p:cNvPr id="6" name="Tijdelijke aanduiding voor dianummer 5">
            <a:extLst>
              <a:ext uri="{FF2B5EF4-FFF2-40B4-BE49-F238E27FC236}">
                <a16:creationId xmlns:a16="http://schemas.microsoft.com/office/drawing/2014/main" id="{9B090A8B-62FE-433F-1AD0-1CC8B1E8110A}"/>
              </a:ext>
            </a:extLst>
          </p:cNvPr>
          <p:cNvSpPr>
            <a:spLocks noGrp="1"/>
          </p:cNvSpPr>
          <p:nvPr>
            <p:ph type="sldNum" sz="quarter" idx="16"/>
          </p:nvPr>
        </p:nvSpPr>
        <p:spPr/>
        <p:txBody>
          <a:bodyPr/>
          <a:lstStyle/>
          <a:p>
            <a:fld id="{867EBCD7-B3E8-48AD-AAAF-CE129139BC6F}" type="slidenum">
              <a:rPr lang="nl-NL" smtClean="0"/>
              <a:pPr/>
              <a:t>110</a:t>
            </a:fld>
            <a:endParaRPr lang="nl-NL"/>
          </a:p>
        </p:txBody>
      </p:sp>
      <p:sp>
        <p:nvSpPr>
          <p:cNvPr id="11" name="Titel 1">
            <a:extLst>
              <a:ext uri="{FF2B5EF4-FFF2-40B4-BE49-F238E27FC236}">
                <a16:creationId xmlns:a16="http://schemas.microsoft.com/office/drawing/2014/main" id="{7D407C4E-0776-7CB1-D2AC-DF175947D06D}"/>
              </a:ext>
            </a:extLst>
          </p:cNvPr>
          <p:cNvSpPr>
            <a:spLocks noGrp="1"/>
          </p:cNvSpPr>
          <p:nvPr>
            <p:ph type="title"/>
          </p:nvPr>
        </p:nvSpPr>
        <p:spPr>
          <a:xfrm>
            <a:off x="792631" y="791490"/>
            <a:ext cx="10031888" cy="432000"/>
          </a:xfrm>
        </p:spPr>
        <p:txBody>
          <a:bodyPr>
            <a:noAutofit/>
          </a:bodyPr>
          <a:lstStyle/>
          <a:p>
            <a:r>
              <a:rPr lang="en-GB">
                <a:solidFill>
                  <a:schemeClr val="accent1"/>
                </a:solidFill>
              </a:rPr>
              <a:t>Retrieving notifications from the MMC-hub</a:t>
            </a:r>
          </a:p>
        </p:txBody>
      </p:sp>
      <p:sp>
        <p:nvSpPr>
          <p:cNvPr id="12" name="Tijdelijke aanduiding voor tekst 3">
            <a:extLst>
              <a:ext uri="{FF2B5EF4-FFF2-40B4-BE49-F238E27FC236}">
                <a16:creationId xmlns:a16="http://schemas.microsoft.com/office/drawing/2014/main" id="{117C1A56-286E-55C7-B4E3-2B2768DF2C45}"/>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Pull mechanism</a:t>
            </a:r>
          </a:p>
          <a:p>
            <a:pPr marL="0" indent="0">
              <a:buFont typeface="Arial" panose="020B0604020202020204" pitchFamily="34" charset="0"/>
              <a:buNone/>
            </a:pPr>
            <a:endParaRPr lang="nl-NL" sz="2400"/>
          </a:p>
        </p:txBody>
      </p:sp>
    </p:spTree>
    <p:custDataLst>
      <p:tags r:id="rId1"/>
    </p:custDataLst>
    <p:extLst>
      <p:ext uri="{BB962C8B-B14F-4D97-AF65-F5344CB8AC3E}">
        <p14:creationId xmlns:p14="http://schemas.microsoft.com/office/powerpoint/2010/main" val="9675766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A757990-728C-EB5C-5944-388715B18A8D}"/>
              </a:ext>
            </a:extLst>
          </p:cNvPr>
          <p:cNvSpPr>
            <a:spLocks noGrp="1"/>
          </p:cNvSpPr>
          <p:nvPr>
            <p:ph type="body" sz="quarter" idx="14"/>
          </p:nvPr>
        </p:nvSpPr>
        <p:spPr>
          <a:xfrm>
            <a:off x="829203" y="1813597"/>
            <a:ext cx="5465388" cy="4252913"/>
          </a:xfrm>
        </p:spPr>
        <p:txBody>
          <a:bodyPr bIns="0">
            <a:noAutofit/>
          </a:bodyPr>
          <a:lstStyle/>
          <a:p>
            <a:pPr>
              <a:spcAft>
                <a:spcPts val="1200"/>
              </a:spcAft>
            </a:pPr>
            <a:r>
              <a:rPr lang="en-GB" sz="2000"/>
              <a:t>Parties can contract a carrier to facilitate their notification exchanges</a:t>
            </a:r>
          </a:p>
          <a:p>
            <a:pPr>
              <a:spcAft>
                <a:spcPts val="1200"/>
              </a:spcAft>
            </a:pPr>
            <a:r>
              <a:rPr lang="en-GB" sz="2000"/>
              <a:t>The Carrier will use its own transport security to establish communication with the MMC-hub</a:t>
            </a:r>
          </a:p>
          <a:p>
            <a:pPr>
              <a:spcAft>
                <a:spcPts val="1200"/>
              </a:spcAft>
            </a:pPr>
            <a:r>
              <a:rPr lang="en-GB" sz="2000"/>
              <a:t>The market party will remain responsible for its notifications at all times. Notifications must thus also be signed using the signing certificate </a:t>
            </a:r>
            <a:r>
              <a:rPr lang="en-GB" sz="2000" i="1"/>
              <a:t>of the market party</a:t>
            </a:r>
          </a:p>
          <a:p>
            <a:pPr>
              <a:spcAft>
                <a:spcPts val="1200"/>
              </a:spcAft>
            </a:pPr>
            <a:r>
              <a:rPr lang="en-GB" sz="2000"/>
              <a:t>Carriers must register as such with TenneT</a:t>
            </a:r>
          </a:p>
        </p:txBody>
      </p:sp>
      <p:sp>
        <p:nvSpPr>
          <p:cNvPr id="10" name="Rectangle: Rounded Corners 9">
            <a:extLst>
              <a:ext uri="{FF2B5EF4-FFF2-40B4-BE49-F238E27FC236}">
                <a16:creationId xmlns:a16="http://schemas.microsoft.com/office/drawing/2014/main" id="{1408AD60-726B-76C7-053C-7089BB9114FF}"/>
              </a:ext>
            </a:extLst>
          </p:cNvPr>
          <p:cNvSpPr/>
          <p:nvPr/>
        </p:nvSpPr>
        <p:spPr>
          <a:xfrm>
            <a:off x="10372725" y="2091392"/>
            <a:ext cx="1602683"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MMC-hub</a:t>
            </a:r>
          </a:p>
        </p:txBody>
      </p:sp>
      <p:grpSp>
        <p:nvGrpSpPr>
          <p:cNvPr id="17" name="Group 16">
            <a:extLst>
              <a:ext uri="{FF2B5EF4-FFF2-40B4-BE49-F238E27FC236}">
                <a16:creationId xmlns:a16="http://schemas.microsoft.com/office/drawing/2014/main" id="{FC831841-FCD6-DFDF-EF20-E66ED8313D8A}"/>
              </a:ext>
            </a:extLst>
          </p:cNvPr>
          <p:cNvGrpSpPr/>
          <p:nvPr/>
        </p:nvGrpSpPr>
        <p:grpSpPr>
          <a:xfrm>
            <a:off x="9591675" y="3813128"/>
            <a:ext cx="844250" cy="601587"/>
            <a:chOff x="7608610" y="4016101"/>
            <a:chExt cx="844250" cy="601587"/>
          </a:xfrm>
        </p:grpSpPr>
        <p:sp>
          <p:nvSpPr>
            <p:cNvPr id="18" name="Tekstvak 33">
              <a:extLst>
                <a:ext uri="{FF2B5EF4-FFF2-40B4-BE49-F238E27FC236}">
                  <a16:creationId xmlns:a16="http://schemas.microsoft.com/office/drawing/2014/main" id="{D1CDD488-0561-D75D-8F6A-03060475B283}"/>
                </a:ext>
              </a:extLst>
            </p:cNvPr>
            <p:cNvSpPr txBox="1"/>
            <p:nvPr/>
          </p:nvSpPr>
          <p:spPr>
            <a:xfrm>
              <a:off x="7645284" y="4016101"/>
              <a:ext cx="555557" cy="184666"/>
            </a:xfrm>
            <a:prstGeom prst="rect">
              <a:avLst/>
            </a:prstGeom>
            <a:noFill/>
          </p:spPr>
          <p:txBody>
            <a:bodyPr wrap="square" lIns="0" tIns="0" rIns="0" bIns="0" rtlCol="0">
              <a:spAutoFit/>
            </a:bodyPr>
            <a:lstStyle/>
            <a:p>
              <a:pPr algn="l"/>
              <a:r>
                <a:rPr lang="en-GB" sz="1200"/>
                <a:t>Message</a:t>
              </a:r>
            </a:p>
          </p:txBody>
        </p:sp>
        <p:sp>
          <p:nvSpPr>
            <p:cNvPr id="19" name="Tekstvak 33">
              <a:extLst>
                <a:ext uri="{FF2B5EF4-FFF2-40B4-BE49-F238E27FC236}">
                  <a16:creationId xmlns:a16="http://schemas.microsoft.com/office/drawing/2014/main" id="{2680DF36-BA6C-AC83-C994-46044E95C242}"/>
                </a:ext>
              </a:extLst>
            </p:cNvPr>
            <p:cNvSpPr txBox="1"/>
            <p:nvPr/>
          </p:nvSpPr>
          <p:spPr>
            <a:xfrm>
              <a:off x="8027829" y="4406127"/>
              <a:ext cx="425031" cy="184666"/>
            </a:xfrm>
            <a:prstGeom prst="rect">
              <a:avLst/>
            </a:prstGeom>
            <a:noFill/>
          </p:spPr>
          <p:txBody>
            <a:bodyPr wrap="square" lIns="0" tIns="0" rIns="0" bIns="0" rtlCol="0">
              <a:spAutoFit/>
            </a:bodyPr>
            <a:lstStyle/>
            <a:p>
              <a:pPr algn="l"/>
              <a:r>
                <a:rPr lang="en-GB" sz="1200"/>
                <a:t>ACK</a:t>
              </a:r>
            </a:p>
          </p:txBody>
        </p:sp>
        <p:cxnSp>
          <p:nvCxnSpPr>
            <p:cNvPr id="20" name="Rechte verbindingslijn met pijl 18">
              <a:extLst>
                <a:ext uri="{FF2B5EF4-FFF2-40B4-BE49-F238E27FC236}">
                  <a16:creationId xmlns:a16="http://schemas.microsoft.com/office/drawing/2014/main" id="{33C64E68-E502-71CA-28E7-916C2BDC687A}"/>
                </a:ext>
              </a:extLst>
            </p:cNvPr>
            <p:cNvCxnSpPr>
              <a:cxnSpLocks/>
            </p:cNvCxnSpPr>
            <p:nvPr/>
          </p:nvCxnSpPr>
          <p:spPr>
            <a:xfrm>
              <a:off x="7608610" y="4617688"/>
              <a:ext cx="781873" cy="0"/>
            </a:xfrm>
            <a:prstGeom prst="straightConnector1">
              <a:avLst/>
            </a:prstGeom>
            <a:ln w="57150">
              <a:solidFill>
                <a:schemeClr val="accent1">
                  <a:lumMod val="75000"/>
                </a:schemeClr>
              </a:solidFill>
              <a:headEnd type="arrow"/>
              <a:tailEnd type="none"/>
            </a:ln>
          </p:spPr>
          <p:style>
            <a:lnRef idx="2">
              <a:schemeClr val="accent3"/>
            </a:lnRef>
            <a:fillRef idx="0">
              <a:schemeClr val="accent3"/>
            </a:fillRef>
            <a:effectRef idx="1">
              <a:schemeClr val="accent3"/>
            </a:effectRef>
            <a:fontRef idx="minor">
              <a:schemeClr val="tx1"/>
            </a:fontRef>
          </p:style>
        </p:cxnSp>
        <p:cxnSp>
          <p:nvCxnSpPr>
            <p:cNvPr id="21" name="Rechte verbindingslijn met pijl 18">
              <a:extLst>
                <a:ext uri="{FF2B5EF4-FFF2-40B4-BE49-F238E27FC236}">
                  <a16:creationId xmlns:a16="http://schemas.microsoft.com/office/drawing/2014/main" id="{D85CC591-BAC3-8434-43B7-0C7766252ABC}"/>
                </a:ext>
              </a:extLst>
            </p:cNvPr>
            <p:cNvCxnSpPr>
              <a:cxnSpLocks/>
            </p:cNvCxnSpPr>
            <p:nvPr/>
          </p:nvCxnSpPr>
          <p:spPr>
            <a:xfrm flipH="1">
              <a:off x="7608610" y="4223240"/>
              <a:ext cx="781873" cy="0"/>
            </a:xfrm>
            <a:prstGeom prst="straightConnector1">
              <a:avLst/>
            </a:prstGeom>
            <a:ln w="57150">
              <a:solidFill>
                <a:schemeClr val="accent1">
                  <a:lumMod val="75000"/>
                </a:schemeClr>
              </a:solidFill>
              <a:headEnd type="arrow"/>
              <a:tailEnd type="none"/>
            </a:ln>
          </p:spPr>
          <p:style>
            <a:lnRef idx="2">
              <a:schemeClr val="accent3"/>
            </a:lnRef>
            <a:fillRef idx="0">
              <a:schemeClr val="accent3"/>
            </a:fillRef>
            <a:effectRef idx="1">
              <a:schemeClr val="accent3"/>
            </a:effectRef>
            <a:fontRef idx="minor">
              <a:schemeClr val="tx1"/>
            </a:fontRef>
          </p:style>
        </p:cxnSp>
      </p:grpSp>
      <p:sp>
        <p:nvSpPr>
          <p:cNvPr id="7" name="Rectangle: Rounded Corners 6">
            <a:extLst>
              <a:ext uri="{FF2B5EF4-FFF2-40B4-BE49-F238E27FC236}">
                <a16:creationId xmlns:a16="http://schemas.microsoft.com/office/drawing/2014/main" id="{244496C1-29AA-02D9-06E7-0728A0AD8866}"/>
              </a:ext>
            </a:extLst>
          </p:cNvPr>
          <p:cNvSpPr/>
          <p:nvPr/>
        </p:nvSpPr>
        <p:spPr>
          <a:xfrm>
            <a:off x="6948108" y="1654464"/>
            <a:ext cx="1602683" cy="4118995"/>
          </a:xfrm>
          <a:prstGeom prst="roundRect">
            <a:avLst>
              <a:gd name="adj" fmla="val 399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en-GB"/>
              <a:t>Market party</a:t>
            </a:r>
          </a:p>
        </p:txBody>
      </p:sp>
      <p:sp>
        <p:nvSpPr>
          <p:cNvPr id="22" name="Rectangle: Rounded Corners 21">
            <a:extLst>
              <a:ext uri="{FF2B5EF4-FFF2-40B4-BE49-F238E27FC236}">
                <a16:creationId xmlns:a16="http://schemas.microsoft.com/office/drawing/2014/main" id="{0D233625-90F9-5348-485C-9EA0938841FF}"/>
              </a:ext>
            </a:extLst>
          </p:cNvPr>
          <p:cNvSpPr/>
          <p:nvPr/>
        </p:nvSpPr>
        <p:spPr>
          <a:xfrm>
            <a:off x="7992943" y="2091391"/>
            <a:ext cx="1602683" cy="4118995"/>
          </a:xfrm>
          <a:prstGeom prst="roundRect">
            <a:avLst>
              <a:gd name="adj" fmla="val 3996"/>
            </a:avLst>
          </a:prstGeom>
          <a:ln/>
        </p:spPr>
        <p:style>
          <a:lnRef idx="1">
            <a:schemeClr val="accent3"/>
          </a:lnRef>
          <a:fillRef idx="2">
            <a:schemeClr val="accent3"/>
          </a:fillRef>
          <a:effectRef idx="1">
            <a:schemeClr val="accent3"/>
          </a:effectRef>
          <a:fontRef idx="minor">
            <a:schemeClr val="dk1"/>
          </a:fontRef>
        </p:style>
        <p:txBody>
          <a:bodyPr rtlCol="0" anchor="t"/>
          <a:lstStyle/>
          <a:p>
            <a:pPr algn="ctr"/>
            <a:r>
              <a:rPr lang="en-GB"/>
              <a:t>Carrier</a:t>
            </a:r>
          </a:p>
        </p:txBody>
      </p:sp>
      <p:sp>
        <p:nvSpPr>
          <p:cNvPr id="8" name="Rechthoek 56">
            <a:extLst>
              <a:ext uri="{FF2B5EF4-FFF2-40B4-BE49-F238E27FC236}">
                <a16:creationId xmlns:a16="http://schemas.microsoft.com/office/drawing/2014/main" id="{ABC1F7CE-B7D2-3A39-C792-A600AE9F6EF6}"/>
              </a:ext>
            </a:extLst>
          </p:cNvPr>
          <p:cNvSpPr/>
          <p:nvPr/>
        </p:nvSpPr>
        <p:spPr>
          <a:xfrm>
            <a:off x="9503779" y="3209371"/>
            <a:ext cx="960793" cy="1374250"/>
          </a:xfrm>
          <a:prstGeom prst="rect">
            <a:avLst/>
          </a:prstGeom>
          <a:solidFill>
            <a:srgbClr val="FFEFEF">
              <a:alpha val="40000"/>
            </a:srgbClr>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p>
            <a:pPr algn="ctr"/>
            <a:r>
              <a:rPr lang="en-GB" sz="1200">
                <a:solidFill>
                  <a:srgbClr val="FF0000"/>
                </a:solidFill>
              </a:rPr>
              <a:t>Transport security and encryption</a:t>
            </a:r>
          </a:p>
        </p:txBody>
      </p:sp>
      <p:sp>
        <p:nvSpPr>
          <p:cNvPr id="9" name="Rechthoek 57">
            <a:extLst>
              <a:ext uri="{FF2B5EF4-FFF2-40B4-BE49-F238E27FC236}">
                <a16:creationId xmlns:a16="http://schemas.microsoft.com/office/drawing/2014/main" id="{F18F1986-69BF-85FB-1413-86CFA6354D18}"/>
              </a:ext>
            </a:extLst>
          </p:cNvPr>
          <p:cNvSpPr/>
          <p:nvPr/>
        </p:nvSpPr>
        <p:spPr>
          <a:xfrm>
            <a:off x="8392675" y="1772517"/>
            <a:ext cx="3799326" cy="247154"/>
          </a:xfrm>
          <a:prstGeom prst="rect">
            <a:avLst/>
          </a:prstGeom>
          <a:solidFill>
            <a:srgbClr val="FFEFEF"/>
          </a:solidFill>
          <a:ln w="28575">
            <a:solidFill>
              <a:srgbClr val="FF0000"/>
            </a:solidFill>
          </a:ln>
        </p:spPr>
        <p:style>
          <a:lnRef idx="2">
            <a:schemeClr val="dk1"/>
          </a:lnRef>
          <a:fillRef idx="1">
            <a:schemeClr val="lt1"/>
          </a:fillRef>
          <a:effectRef idx="0">
            <a:schemeClr val="dk1"/>
          </a:effectRef>
          <a:fontRef idx="minor">
            <a:schemeClr val="dk1"/>
          </a:fontRef>
        </p:style>
        <p:txBody>
          <a:bodyPr rtlCol="0" anchor="t"/>
          <a:lstStyle/>
          <a:p>
            <a:pPr algn="ctr"/>
            <a:r>
              <a:rPr lang="en-GB" sz="1200">
                <a:solidFill>
                  <a:srgbClr val="FF0000"/>
                </a:solidFill>
              </a:rPr>
              <a:t>Message signing</a:t>
            </a:r>
          </a:p>
        </p:txBody>
      </p:sp>
      <p:sp>
        <p:nvSpPr>
          <p:cNvPr id="6" name="Tijdelijke aanduiding voor dianummer 5">
            <a:extLst>
              <a:ext uri="{FF2B5EF4-FFF2-40B4-BE49-F238E27FC236}">
                <a16:creationId xmlns:a16="http://schemas.microsoft.com/office/drawing/2014/main" id="{0FFB56E5-AA61-CBE4-9769-6DFEB1D2BA59}"/>
              </a:ext>
            </a:extLst>
          </p:cNvPr>
          <p:cNvSpPr>
            <a:spLocks noGrp="1"/>
          </p:cNvSpPr>
          <p:nvPr>
            <p:ph type="sldNum" sz="quarter" idx="16"/>
          </p:nvPr>
        </p:nvSpPr>
        <p:spPr/>
        <p:txBody>
          <a:bodyPr/>
          <a:lstStyle/>
          <a:p>
            <a:fld id="{867EBCD7-B3E8-48AD-AAAF-CE129139BC6F}" type="slidenum">
              <a:rPr lang="nl-NL" smtClean="0"/>
              <a:pPr/>
              <a:t>111</a:t>
            </a:fld>
            <a:endParaRPr lang="nl-NL"/>
          </a:p>
        </p:txBody>
      </p:sp>
      <p:sp>
        <p:nvSpPr>
          <p:cNvPr id="14" name="Titel 1">
            <a:extLst>
              <a:ext uri="{FF2B5EF4-FFF2-40B4-BE49-F238E27FC236}">
                <a16:creationId xmlns:a16="http://schemas.microsoft.com/office/drawing/2014/main" id="{B0B96AD9-8702-FA11-14FC-3EDB0F528DF5}"/>
              </a:ext>
            </a:extLst>
          </p:cNvPr>
          <p:cNvSpPr>
            <a:spLocks noGrp="1"/>
          </p:cNvSpPr>
          <p:nvPr>
            <p:ph type="title"/>
          </p:nvPr>
        </p:nvSpPr>
        <p:spPr>
          <a:xfrm>
            <a:off x="792631" y="791490"/>
            <a:ext cx="10031888" cy="432000"/>
          </a:xfrm>
        </p:spPr>
        <p:txBody>
          <a:bodyPr>
            <a:noAutofit/>
          </a:bodyPr>
          <a:lstStyle/>
          <a:p>
            <a:r>
              <a:rPr lang="en-GB">
                <a:solidFill>
                  <a:schemeClr val="accent1"/>
                </a:solidFill>
              </a:rPr>
              <a:t>Outsourcing exchange of notifications</a:t>
            </a:r>
          </a:p>
        </p:txBody>
      </p:sp>
      <p:sp>
        <p:nvSpPr>
          <p:cNvPr id="15" name="Tijdelijke aanduiding voor tekst 3">
            <a:extLst>
              <a:ext uri="{FF2B5EF4-FFF2-40B4-BE49-F238E27FC236}">
                <a16:creationId xmlns:a16="http://schemas.microsoft.com/office/drawing/2014/main" id="{1B0CBEDC-362C-2CCA-4D58-1595B4B6BAAA}"/>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Using a carrier</a:t>
            </a:r>
          </a:p>
        </p:txBody>
      </p:sp>
    </p:spTree>
    <p:custDataLst>
      <p:tags r:id="rId1"/>
    </p:custDataLst>
    <p:extLst>
      <p:ext uri="{BB962C8B-B14F-4D97-AF65-F5344CB8AC3E}">
        <p14:creationId xmlns:p14="http://schemas.microsoft.com/office/powerpoint/2010/main" val="46958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ijdelijke aanduiding voor tabel 4"/>
          <p:cNvGraphicFramePr>
            <a:graphicFrameLocks noGrp="1"/>
          </p:cNvGraphicFramePr>
          <p:nvPr>
            <p:ph type="tbl" sz="quarter" idx="13"/>
            <p:extLst>
              <p:ext uri="{D42A27DB-BD31-4B8C-83A1-F6EECF244321}">
                <p14:modId xmlns:p14="http://schemas.microsoft.com/office/powerpoint/2010/main" val="1718794679"/>
              </p:ext>
            </p:extLst>
          </p:nvPr>
        </p:nvGraphicFramePr>
        <p:xfrm>
          <a:off x="1383541" y="1285402"/>
          <a:ext cx="10662688" cy="4160271"/>
        </p:xfrm>
        <a:graphic>
          <a:graphicData uri="http://schemas.openxmlformats.org/drawingml/2006/table">
            <a:tbl>
              <a:tblPr firstRow="1" bandRow="1">
                <a:tableStyleId>{5C22544A-7EE6-4342-B048-85BDC9FD1C3A}</a:tableStyleId>
              </a:tblPr>
              <a:tblGrid>
                <a:gridCol w="2132536">
                  <a:extLst>
                    <a:ext uri="{9D8B030D-6E8A-4147-A177-3AD203B41FA5}">
                      <a16:colId xmlns:a16="http://schemas.microsoft.com/office/drawing/2014/main" val="20000"/>
                    </a:ext>
                  </a:extLst>
                </a:gridCol>
                <a:gridCol w="889668">
                  <a:extLst>
                    <a:ext uri="{9D8B030D-6E8A-4147-A177-3AD203B41FA5}">
                      <a16:colId xmlns:a16="http://schemas.microsoft.com/office/drawing/2014/main" val="20001"/>
                    </a:ext>
                  </a:extLst>
                </a:gridCol>
                <a:gridCol w="1242870">
                  <a:extLst>
                    <a:ext uri="{9D8B030D-6E8A-4147-A177-3AD203B41FA5}">
                      <a16:colId xmlns:a16="http://schemas.microsoft.com/office/drawing/2014/main" val="20002"/>
                    </a:ext>
                  </a:extLst>
                </a:gridCol>
                <a:gridCol w="1066269">
                  <a:extLst>
                    <a:ext uri="{9D8B030D-6E8A-4147-A177-3AD203B41FA5}">
                      <a16:colId xmlns:a16="http://schemas.microsoft.com/office/drawing/2014/main" val="20003"/>
                    </a:ext>
                  </a:extLst>
                </a:gridCol>
                <a:gridCol w="1066269">
                  <a:extLst>
                    <a:ext uri="{9D8B030D-6E8A-4147-A177-3AD203B41FA5}">
                      <a16:colId xmlns:a16="http://schemas.microsoft.com/office/drawing/2014/main" val="20004"/>
                    </a:ext>
                  </a:extLst>
                </a:gridCol>
                <a:gridCol w="1066269">
                  <a:extLst>
                    <a:ext uri="{9D8B030D-6E8A-4147-A177-3AD203B41FA5}">
                      <a16:colId xmlns:a16="http://schemas.microsoft.com/office/drawing/2014/main" val="20005"/>
                    </a:ext>
                  </a:extLst>
                </a:gridCol>
                <a:gridCol w="1066269">
                  <a:extLst>
                    <a:ext uri="{9D8B030D-6E8A-4147-A177-3AD203B41FA5}">
                      <a16:colId xmlns:a16="http://schemas.microsoft.com/office/drawing/2014/main" val="20006"/>
                    </a:ext>
                  </a:extLst>
                </a:gridCol>
                <a:gridCol w="1066269">
                  <a:extLst>
                    <a:ext uri="{9D8B030D-6E8A-4147-A177-3AD203B41FA5}">
                      <a16:colId xmlns:a16="http://schemas.microsoft.com/office/drawing/2014/main" val="20007"/>
                    </a:ext>
                  </a:extLst>
                </a:gridCol>
                <a:gridCol w="1066269">
                  <a:extLst>
                    <a:ext uri="{9D8B030D-6E8A-4147-A177-3AD203B41FA5}">
                      <a16:colId xmlns:a16="http://schemas.microsoft.com/office/drawing/2014/main" val="20008"/>
                    </a:ext>
                  </a:extLst>
                </a:gridCol>
              </a:tblGrid>
              <a:tr h="424795">
                <a:tc>
                  <a:txBody>
                    <a:bodyPr/>
                    <a:lstStyle/>
                    <a:p>
                      <a:endParaRPr lang="en-GB" sz="1600" dirty="0"/>
                    </a:p>
                  </a:txBody>
                  <a:tcPr/>
                </a:tc>
                <a:tc gridSpan="2">
                  <a:txBody>
                    <a:bodyPr/>
                    <a:lstStyle/>
                    <a:p>
                      <a:r>
                        <a:rPr lang="en-GB" sz="1600"/>
                        <a:t>MMC-hub (synchronous)</a:t>
                      </a:r>
                    </a:p>
                  </a:txBody>
                  <a:tcPr>
                    <a:lnR w="38100" cap="flat" cmpd="sng" algn="ctr">
                      <a:solidFill>
                        <a:schemeClr val="bg1"/>
                      </a:solidFill>
                      <a:prstDash val="solid"/>
                      <a:round/>
                      <a:headEnd type="none" w="med" len="med"/>
                      <a:tailEnd type="none" w="med" len="med"/>
                    </a:lnR>
                  </a:tcPr>
                </a:tc>
                <a:tc hMerge="1">
                  <a:txBody>
                    <a:bodyPr/>
                    <a:lstStyle/>
                    <a:p>
                      <a:endParaRPr lang="en-GB"/>
                    </a:p>
                  </a:txBody>
                  <a:tcPr/>
                </a:tc>
                <a:tc gridSpan="6">
                  <a:txBody>
                    <a:bodyPr/>
                    <a:lstStyle/>
                    <a:p>
                      <a:r>
                        <a:rPr lang="en-GB" sz="1600"/>
                        <a:t>Receiving party (asynchronous)</a:t>
                      </a:r>
                    </a:p>
                  </a:txBody>
                  <a:tcPr>
                    <a:lnL w="38100" cap="flat" cmpd="sng" algn="ctr">
                      <a:solidFill>
                        <a:schemeClr val="bg1"/>
                      </a:solidFill>
                      <a:prstDash val="solid"/>
                      <a:round/>
                      <a:headEnd type="none" w="med" len="med"/>
                      <a:tailEnd type="none" w="med" len="med"/>
                    </a:ln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14232">
                <a:tc rowSpan="2">
                  <a:txBody>
                    <a:bodyPr/>
                    <a:lstStyle/>
                    <a:p>
                      <a:endParaRPr lang="en-GB" sz="1800" b="1" i="1" kern="1200">
                        <a:solidFill>
                          <a:schemeClr val="lt1"/>
                        </a:solidFill>
                        <a:latin typeface="+mn-lt"/>
                        <a:ea typeface="+mn-ea"/>
                        <a:cs typeface="+mn-cs"/>
                      </a:endParaRPr>
                    </a:p>
                  </a:txBody>
                  <a:tcPr/>
                </a:tc>
                <a:tc gridSpan="2">
                  <a:txBody>
                    <a:bodyPr/>
                    <a:lstStyle/>
                    <a:p>
                      <a:r>
                        <a:rPr lang="en-GB" sz="1400" b="1"/>
                        <a:t>Technical validation</a:t>
                      </a:r>
                    </a:p>
                  </a:txBody>
                  <a:tcPr>
                    <a:lnR w="38100" cap="flat" cmpd="sng" algn="ctr">
                      <a:solidFill>
                        <a:schemeClr val="bg1"/>
                      </a:solidFill>
                      <a:prstDash val="solid"/>
                      <a:round/>
                      <a:headEnd type="none" w="med" len="med"/>
                      <a:tailEnd type="none" w="med" len="med"/>
                    </a:lnR>
                  </a:tcPr>
                </a:tc>
                <a:tc hMerge="1">
                  <a:txBody>
                    <a:bodyPr/>
                    <a:lstStyle/>
                    <a:p>
                      <a:endParaRPr lang="en-GB"/>
                    </a:p>
                  </a:txBody>
                  <a:tcPr/>
                </a:tc>
                <a:tc gridSpan="6">
                  <a:txBody>
                    <a:bodyPr/>
                    <a:lstStyle/>
                    <a:p>
                      <a:r>
                        <a:rPr lang="en-GB" sz="1400" b="1"/>
                        <a:t>Functional validation</a:t>
                      </a:r>
                    </a:p>
                  </a:txBody>
                  <a:tcPr>
                    <a:lnL w="38100" cap="flat" cmpd="sng" algn="ctr">
                      <a:solidFill>
                        <a:schemeClr val="bg1"/>
                      </a:solidFill>
                      <a:prstDash val="solid"/>
                      <a:round/>
                      <a:headEnd type="none" w="med" len="med"/>
                      <a:tailEnd type="none" w="med" len="med"/>
                    </a:ln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523719">
                <a:tc vMerge="1">
                  <a:txBody>
                    <a:bodyPr/>
                    <a:lstStyle/>
                    <a:p>
                      <a:endParaRPr lang="en-GB" sz="1200"/>
                    </a:p>
                  </a:txBody>
                  <a:tcPr/>
                </a:tc>
                <a:tc>
                  <a:txBody>
                    <a:bodyPr/>
                    <a:lstStyle/>
                    <a:p>
                      <a:r>
                        <a:rPr lang="en-GB" sz="1300" b="1" i="1"/>
                        <a:t>XSD check</a:t>
                      </a:r>
                    </a:p>
                  </a:txBody>
                  <a:tcPr/>
                </a:tc>
                <a:tc>
                  <a:txBody>
                    <a:bodyPr/>
                    <a:lstStyle/>
                    <a:p>
                      <a:r>
                        <a:rPr lang="en-GB" sz="1300" b="1" i="1"/>
                        <a:t>Feedback</a:t>
                      </a:r>
                    </a:p>
                  </a:txBody>
                  <a:tcPr>
                    <a:lnR w="38100" cap="flat" cmpd="sng" algn="ctr">
                      <a:solidFill>
                        <a:schemeClr val="bg1"/>
                      </a:solidFill>
                      <a:prstDash val="solid"/>
                      <a:round/>
                      <a:headEnd type="none" w="med" len="med"/>
                      <a:tailEnd type="none" w="med" len="med"/>
                    </a:lnR>
                  </a:tcPr>
                </a:tc>
                <a:tc>
                  <a:txBody>
                    <a:bodyPr/>
                    <a:lstStyle/>
                    <a:p>
                      <a:r>
                        <a:rPr lang="en-GB" sz="1300" b="1" i="1"/>
                        <a:t>Header check</a:t>
                      </a:r>
                    </a:p>
                  </a:txBody>
                  <a:tcPr>
                    <a:lnL w="38100" cap="flat" cmpd="sng" algn="ctr">
                      <a:solidFill>
                        <a:schemeClr val="bg1"/>
                      </a:solidFill>
                      <a:prstDash val="solid"/>
                      <a:round/>
                      <a:headEnd type="none" w="med" len="med"/>
                      <a:tailEnd type="none" w="med" len="med"/>
                    </a:lnL>
                  </a:tcPr>
                </a:tc>
                <a:tc>
                  <a:txBody>
                    <a:bodyPr/>
                    <a:lstStyle/>
                    <a:p>
                      <a:r>
                        <a:rPr lang="en-GB" sz="1300" b="1" i="1"/>
                        <a:t>Feedback</a:t>
                      </a:r>
                    </a:p>
                  </a:txBody>
                  <a:tcPr/>
                </a:tc>
                <a:tc>
                  <a:txBody>
                    <a:bodyPr/>
                    <a:lstStyle/>
                    <a:p>
                      <a:r>
                        <a:rPr lang="en-GB" sz="1300" b="1" i="1"/>
                        <a:t>Signing validation</a:t>
                      </a:r>
                    </a:p>
                  </a:txBody>
                  <a:tcPr/>
                </a:tc>
                <a:tc>
                  <a:txBody>
                    <a:bodyPr/>
                    <a:lstStyle/>
                    <a:p>
                      <a:r>
                        <a:rPr lang="en-GB" sz="1300" b="1" i="1"/>
                        <a:t>Feedback</a:t>
                      </a:r>
                    </a:p>
                  </a:txBody>
                  <a:tcPr/>
                </a:tc>
                <a:tc>
                  <a:txBody>
                    <a:bodyPr/>
                    <a:lstStyle/>
                    <a:p>
                      <a:r>
                        <a:rPr lang="en-GB" sz="1300" b="1" i="1"/>
                        <a:t>Semantic validation</a:t>
                      </a:r>
                    </a:p>
                  </a:txBody>
                  <a:tcPr/>
                </a:tc>
                <a:tc>
                  <a:txBody>
                    <a:bodyPr/>
                    <a:lstStyle/>
                    <a:p>
                      <a:r>
                        <a:rPr lang="en-GB" sz="1300" b="1" i="1"/>
                        <a:t>Feedback</a:t>
                      </a:r>
                    </a:p>
                  </a:txBody>
                  <a:tcPr/>
                </a:tc>
                <a:extLst>
                  <a:ext uri="{0D108BD9-81ED-4DB2-BD59-A6C34878D82A}">
                    <a16:rowId xmlns:a16="http://schemas.microsoft.com/office/drawing/2014/main" val="10002"/>
                  </a:ext>
                </a:extLst>
              </a:tr>
              <a:tr h="453889">
                <a:tc rowSpan="2">
                  <a:txBody>
                    <a:bodyPr/>
                    <a:lstStyle/>
                    <a:p>
                      <a:r>
                        <a:rPr lang="en-GB" sz="1800" b="1">
                          <a:solidFill>
                            <a:sysClr val="windowText" lastClr="000000"/>
                          </a:solidFill>
                        </a:rPr>
                        <a:t>Market notification</a:t>
                      </a:r>
                    </a:p>
                  </a:txBody>
                  <a:tcPr/>
                </a:tc>
                <a:tc>
                  <a:txBody>
                    <a:bodyPr/>
                    <a:lstStyle/>
                    <a:p>
                      <a:endParaRPr lang="en-GB" sz="1200" i="1"/>
                    </a:p>
                  </a:txBody>
                  <a:tcPr/>
                </a:tc>
                <a:tc>
                  <a:txBody>
                    <a:bodyPr/>
                    <a:lstStyle/>
                    <a:p>
                      <a:r>
                        <a:rPr lang="en-GB" sz="1200"/>
                        <a:t>Positive SOAP notification</a:t>
                      </a:r>
                    </a:p>
                  </a:txBody>
                  <a:tcPr>
                    <a:lnR w="38100" cap="flat" cmpd="sng" algn="ctr">
                      <a:solidFill>
                        <a:schemeClr val="bg1"/>
                      </a:solidFill>
                      <a:prstDash val="solid"/>
                      <a:round/>
                      <a:headEnd type="none" w="med" len="med"/>
                      <a:tailEnd type="none" w="med" len="med"/>
                    </a:lnR>
                  </a:tcPr>
                </a:tc>
                <a:tc>
                  <a:txBody>
                    <a:bodyPr/>
                    <a:lstStyle/>
                    <a:p>
                      <a:endParaRPr lang="en-GB" sz="1200" i="1"/>
                    </a:p>
                  </a:txBody>
                  <a:tcPr>
                    <a:lnL w="38100" cap="flat" cmpd="sng" algn="ctr">
                      <a:solidFill>
                        <a:schemeClr val="bg1"/>
                      </a:solidFill>
                      <a:prstDash val="solid"/>
                      <a:round/>
                      <a:headEnd type="none" w="med" len="med"/>
                      <a:tailEnd type="none" w="med" len="med"/>
                    </a:lnL>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r>
                        <a:rPr lang="en-GB" sz="1200"/>
                        <a:t>Positive ACK</a:t>
                      </a:r>
                    </a:p>
                  </a:txBody>
                  <a:tcPr/>
                </a:tc>
                <a:extLst>
                  <a:ext uri="{0D108BD9-81ED-4DB2-BD59-A6C34878D82A}">
                    <a16:rowId xmlns:a16="http://schemas.microsoft.com/office/drawing/2014/main" val="10003"/>
                  </a:ext>
                </a:extLst>
              </a:tr>
              <a:tr h="453889">
                <a:tc vMerge="1">
                  <a:txBody>
                    <a:bodyPr/>
                    <a:lstStyle/>
                    <a:p>
                      <a:endParaRPr lang="en-GB"/>
                    </a:p>
                  </a:txBody>
                  <a:tcPr/>
                </a:tc>
                <a:tc>
                  <a:txBody>
                    <a:bodyPr/>
                    <a:lstStyle/>
                    <a:p>
                      <a:endParaRPr lang="en-GB" sz="1200" i="1"/>
                    </a:p>
                  </a:txBody>
                  <a:tcPr/>
                </a:tc>
                <a:tc>
                  <a:txBody>
                    <a:bodyPr/>
                    <a:lstStyle/>
                    <a:p>
                      <a:r>
                        <a:rPr lang="en-GB" sz="1200"/>
                        <a:t>Negative SOAP notification</a:t>
                      </a:r>
                    </a:p>
                  </a:txBody>
                  <a:tcPr>
                    <a:lnR w="12700" cap="flat" cmpd="sng" algn="ctr">
                      <a:solidFill>
                        <a:schemeClr val="tx1"/>
                      </a:solidFill>
                      <a:prstDash val="solid"/>
                      <a:round/>
                      <a:headEnd type="none" w="med" len="med"/>
                      <a:tailEnd type="none" w="med" len="med"/>
                    </a:lnR>
                  </a:tcPr>
                </a:tc>
                <a:tc>
                  <a:txBody>
                    <a:bodyPr/>
                    <a:lstStyle/>
                    <a:p>
                      <a:endParaRPr lang="en-GB" sz="1200" i="1"/>
                    </a:p>
                  </a:txBody>
                  <a:tcPr>
                    <a:lnL w="12700" cap="flat" cmpd="sng" algn="ctr">
                      <a:solidFill>
                        <a:schemeClr val="tx1"/>
                      </a:solidFill>
                      <a:prstDash val="solid"/>
                      <a:round/>
                      <a:headEnd type="none" w="med" len="med"/>
                      <a:tailEnd type="none" w="med" len="med"/>
                    </a:lnL>
                  </a:tcPr>
                </a:tc>
                <a:tc>
                  <a:txBody>
                    <a:bodyPr/>
                    <a:lstStyle/>
                    <a:p>
                      <a:r>
                        <a:rPr lang="en-GB" sz="1200"/>
                        <a:t>Negative</a:t>
                      </a:r>
                      <a:r>
                        <a:rPr lang="en-GB" sz="1200" baseline="0"/>
                        <a:t> ACK</a:t>
                      </a:r>
                    </a:p>
                  </a:txBody>
                  <a:tcPr>
                    <a:lnR w="12700" cap="flat" cmpd="sng" algn="ctr">
                      <a:solidFill>
                        <a:schemeClr val="tx1"/>
                      </a:solidFill>
                      <a:prstDash val="solid"/>
                      <a:round/>
                      <a:headEnd type="none" w="med" len="med"/>
                      <a:tailEnd type="none" w="med" len="med"/>
                    </a:lnR>
                  </a:tcPr>
                </a:tc>
                <a:tc>
                  <a:txBody>
                    <a:bodyPr/>
                    <a:lstStyle/>
                    <a:p>
                      <a:endParaRPr lang="en-GB" sz="1200" i="1"/>
                    </a:p>
                  </a:txBody>
                  <a:tcPr>
                    <a:lnL w="12700" cap="flat" cmpd="sng" algn="ctr">
                      <a:solidFill>
                        <a:schemeClr val="tx1"/>
                      </a:solidFill>
                      <a:prstDash val="solid"/>
                      <a:round/>
                      <a:headEnd type="none" w="med" len="med"/>
                      <a:tailEnd type="none" w="med" len="med"/>
                    </a:lnL>
                  </a:tcPr>
                </a:tc>
                <a:tc>
                  <a:txBody>
                    <a:bodyPr/>
                    <a:lstStyle/>
                    <a:p>
                      <a:r>
                        <a:rPr lang="en-GB" sz="1200"/>
                        <a:t>Negative ACK</a:t>
                      </a:r>
                    </a:p>
                  </a:txBody>
                  <a:tcPr>
                    <a:lnR w="12700" cap="flat" cmpd="sng" algn="ctr">
                      <a:solidFill>
                        <a:schemeClr val="tx1"/>
                      </a:solidFill>
                      <a:prstDash val="solid"/>
                      <a:round/>
                      <a:headEnd type="none" w="med" len="med"/>
                      <a:tailEnd type="none" w="med" len="med"/>
                    </a:lnR>
                  </a:tcPr>
                </a:tc>
                <a:tc>
                  <a:txBody>
                    <a:bodyPr/>
                    <a:lstStyle/>
                    <a:p>
                      <a:endParaRPr lang="en-GB" sz="1200" i="1"/>
                    </a:p>
                  </a:txBody>
                  <a:tcPr>
                    <a:lnL w="12700" cap="flat" cmpd="sng" algn="ctr">
                      <a:solidFill>
                        <a:schemeClr val="tx1"/>
                      </a:solidFill>
                      <a:prstDash val="solid"/>
                      <a:round/>
                      <a:headEnd type="none" w="med" len="med"/>
                      <a:tailEnd type="none" w="med" len="med"/>
                    </a:lnL>
                  </a:tcPr>
                </a:tc>
                <a:tc>
                  <a:txBody>
                    <a:bodyPr/>
                    <a:lstStyle/>
                    <a:p>
                      <a:r>
                        <a:rPr lang="en-GB" sz="1200"/>
                        <a:t>Negative ACK</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424795">
                <a:tc rowSpan="2">
                  <a:txBody>
                    <a:bodyPr/>
                    <a:lstStyle/>
                    <a:p>
                      <a:r>
                        <a:rPr lang="en-GB" sz="1800" b="1">
                          <a:solidFill>
                            <a:sysClr val="windowText" lastClr="000000"/>
                          </a:solidFill>
                        </a:rPr>
                        <a:t>Response notification</a:t>
                      </a:r>
                    </a:p>
                  </a:txBody>
                  <a:tcPr/>
                </a:tc>
                <a:tc>
                  <a:txBody>
                    <a:bodyPr/>
                    <a:lstStyle/>
                    <a:p>
                      <a:endParaRPr lang="en-GB" sz="1200" i="1"/>
                    </a:p>
                  </a:txBody>
                  <a:tcPr/>
                </a:tc>
                <a:tc>
                  <a:txBody>
                    <a:bodyPr/>
                    <a:lstStyle/>
                    <a:p>
                      <a:r>
                        <a:rPr lang="en-GB" sz="1200"/>
                        <a:t>Positive SOAP notification</a:t>
                      </a:r>
                    </a:p>
                  </a:txBody>
                  <a:tcPr>
                    <a:lnR w="38100" cap="flat" cmpd="sng" algn="ctr">
                      <a:solidFill>
                        <a:schemeClr val="bg1"/>
                      </a:solidFill>
                      <a:prstDash val="solid"/>
                      <a:round/>
                      <a:headEnd type="none" w="med" len="med"/>
                      <a:tailEnd type="none" w="med" len="med"/>
                    </a:lnR>
                  </a:tcPr>
                </a:tc>
                <a:tc>
                  <a:txBody>
                    <a:bodyPr/>
                    <a:lstStyle/>
                    <a:p>
                      <a:endParaRPr lang="en-GB" sz="1200" i="1"/>
                    </a:p>
                  </a:txBody>
                  <a:tcPr>
                    <a:lnL w="38100" cap="flat" cmpd="sng" algn="ctr">
                      <a:solidFill>
                        <a:schemeClr val="bg1"/>
                      </a:solidFill>
                      <a:prstDash val="solid"/>
                      <a:round/>
                      <a:headEnd type="none" w="med" len="med"/>
                      <a:tailEnd type="none" w="med" len="med"/>
                    </a:lnL>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extLst>
                  <a:ext uri="{0D108BD9-81ED-4DB2-BD59-A6C34878D82A}">
                    <a16:rowId xmlns:a16="http://schemas.microsoft.com/office/drawing/2014/main" val="10005"/>
                  </a:ext>
                </a:extLst>
              </a:tr>
              <a:tr h="424795">
                <a:tc vMerge="1">
                  <a:txBody>
                    <a:bodyPr/>
                    <a:lstStyle/>
                    <a:p>
                      <a:endParaRPr lang="en-GB"/>
                    </a:p>
                  </a:txBody>
                  <a:tcPr/>
                </a:tc>
                <a:tc>
                  <a:txBody>
                    <a:bodyPr/>
                    <a:lstStyle/>
                    <a:p>
                      <a:endParaRPr lang="en-GB" sz="1200" i="1"/>
                    </a:p>
                  </a:txBody>
                  <a:tcPr/>
                </a:tc>
                <a:tc>
                  <a:txBody>
                    <a:bodyPr/>
                    <a:lstStyle/>
                    <a:p>
                      <a:r>
                        <a:rPr lang="en-GB" sz="1200"/>
                        <a:t>Negative SOAP notification</a:t>
                      </a:r>
                    </a:p>
                  </a:txBody>
                  <a:tcPr>
                    <a:lnR w="38100" cap="flat" cmpd="sng" algn="ctr">
                      <a:solidFill>
                        <a:schemeClr val="bg1"/>
                      </a:solidFill>
                      <a:prstDash val="solid"/>
                      <a:round/>
                      <a:headEnd type="none" w="med" len="med"/>
                      <a:tailEnd type="none" w="med" len="med"/>
                    </a:lnR>
                  </a:tcPr>
                </a:tc>
                <a:tc>
                  <a:txBody>
                    <a:bodyPr/>
                    <a:lstStyle/>
                    <a:p>
                      <a:endParaRPr lang="en-GB" sz="1200" i="1"/>
                    </a:p>
                  </a:txBody>
                  <a:tcPr>
                    <a:lnL w="38100" cap="flat" cmpd="sng" algn="ctr">
                      <a:solidFill>
                        <a:schemeClr val="bg1"/>
                      </a:solidFill>
                      <a:prstDash val="solid"/>
                      <a:round/>
                      <a:headEnd type="none" w="med" len="med"/>
                      <a:tailEnd type="none" w="med" len="med"/>
                    </a:lnL>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extLst>
                  <a:ext uri="{0D108BD9-81ED-4DB2-BD59-A6C34878D82A}">
                    <a16:rowId xmlns:a16="http://schemas.microsoft.com/office/drawing/2014/main" val="10006"/>
                  </a:ext>
                </a:extLst>
              </a:tr>
              <a:tr h="424795">
                <a:tc rowSpan="2">
                  <a:txBody>
                    <a:bodyPr/>
                    <a:lstStyle/>
                    <a:p>
                      <a:r>
                        <a:rPr lang="en-GB" sz="1800" b="1">
                          <a:solidFill>
                            <a:sysClr val="windowText" lastClr="000000"/>
                          </a:solidFill>
                        </a:rPr>
                        <a:t>LIST / GET</a:t>
                      </a:r>
                    </a:p>
                  </a:txBody>
                  <a:tcPr/>
                </a:tc>
                <a:tc>
                  <a:txBody>
                    <a:bodyPr/>
                    <a:lstStyle/>
                    <a:p>
                      <a:endParaRPr lang="en-GB" sz="1200" i="1" dirty="0"/>
                    </a:p>
                  </a:txBody>
                  <a:tcPr/>
                </a:tc>
                <a:tc>
                  <a:txBody>
                    <a:bodyPr/>
                    <a:lstStyle/>
                    <a:p>
                      <a:r>
                        <a:rPr lang="en-GB" sz="1200"/>
                        <a:t>Positive SOAP notification</a:t>
                      </a:r>
                    </a:p>
                  </a:txBody>
                  <a:tcPr>
                    <a:lnR w="38100" cap="flat" cmpd="sng" algn="ctr">
                      <a:solidFill>
                        <a:schemeClr val="bg1"/>
                      </a:solidFill>
                      <a:prstDash val="solid"/>
                      <a:round/>
                      <a:headEnd type="none" w="med" len="med"/>
                      <a:tailEnd type="none" w="med" len="med"/>
                    </a:lnR>
                  </a:tcPr>
                </a:tc>
                <a:tc>
                  <a:txBody>
                    <a:bodyPr/>
                    <a:lstStyle/>
                    <a:p>
                      <a:endParaRPr lang="en-GB" sz="1200" i="1"/>
                    </a:p>
                  </a:txBody>
                  <a:tcPr>
                    <a:lnL w="38100" cap="flat" cmpd="sng" algn="ctr">
                      <a:solidFill>
                        <a:schemeClr val="bg1"/>
                      </a:solidFill>
                      <a:prstDash val="solid"/>
                      <a:round/>
                      <a:headEnd type="none" w="med" len="med"/>
                      <a:tailEnd type="none" w="med" len="med"/>
                    </a:lnL>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extLst>
                  <a:ext uri="{0D108BD9-81ED-4DB2-BD59-A6C34878D82A}">
                    <a16:rowId xmlns:a16="http://schemas.microsoft.com/office/drawing/2014/main" val="10007"/>
                  </a:ext>
                </a:extLst>
              </a:tr>
              <a:tr h="424795">
                <a:tc vMerge="1">
                  <a:txBody>
                    <a:bodyPr/>
                    <a:lstStyle/>
                    <a:p>
                      <a:endParaRPr lang="en-GB"/>
                    </a:p>
                  </a:txBody>
                  <a:tcPr/>
                </a:tc>
                <a:tc>
                  <a:txBody>
                    <a:bodyPr/>
                    <a:lstStyle/>
                    <a:p>
                      <a:endParaRPr lang="en-GB" sz="1200" i="1"/>
                    </a:p>
                  </a:txBody>
                  <a:tcPr/>
                </a:tc>
                <a:tc>
                  <a:txBody>
                    <a:bodyPr/>
                    <a:lstStyle/>
                    <a:p>
                      <a:r>
                        <a:rPr lang="en-GB" sz="1200"/>
                        <a:t>Negative SOAP notification</a:t>
                      </a:r>
                    </a:p>
                  </a:txBody>
                  <a:tcPr>
                    <a:lnR w="38100" cap="flat" cmpd="sng" algn="ctr">
                      <a:solidFill>
                        <a:schemeClr val="bg1"/>
                      </a:solidFill>
                      <a:prstDash val="solid"/>
                      <a:round/>
                      <a:headEnd type="none" w="med" len="med"/>
                      <a:tailEnd type="none" w="med" len="med"/>
                    </a:lnR>
                  </a:tcPr>
                </a:tc>
                <a:tc>
                  <a:txBody>
                    <a:bodyPr/>
                    <a:lstStyle/>
                    <a:p>
                      <a:endParaRPr lang="en-GB" sz="1200" i="1"/>
                    </a:p>
                  </a:txBody>
                  <a:tcPr>
                    <a:lnL w="38100" cap="flat" cmpd="sng" algn="ctr">
                      <a:solidFill>
                        <a:schemeClr val="bg1"/>
                      </a:solidFill>
                      <a:prstDash val="solid"/>
                      <a:round/>
                      <a:headEnd type="none" w="med" len="med"/>
                      <a:tailEnd type="none" w="med" len="med"/>
                    </a:lnL>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a:p>
                  </a:txBody>
                  <a:tcPr/>
                </a:tc>
                <a:tc>
                  <a:txBody>
                    <a:bodyPr/>
                    <a:lstStyle/>
                    <a:p>
                      <a:endParaRPr lang="en-GB" sz="1200" i="1" dirty="0"/>
                    </a:p>
                  </a:txBody>
                  <a:tcPr/>
                </a:tc>
                <a:extLst>
                  <a:ext uri="{0D108BD9-81ED-4DB2-BD59-A6C34878D82A}">
                    <a16:rowId xmlns:a16="http://schemas.microsoft.com/office/drawing/2014/main" val="10008"/>
                  </a:ext>
                </a:extLst>
              </a:tr>
            </a:tbl>
          </a:graphicData>
        </a:graphic>
      </p:graphicFrame>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5382" y="2827179"/>
            <a:ext cx="263153" cy="19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4013" y="3291004"/>
            <a:ext cx="263155" cy="19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Rechte verbindingslijn met pijl 12"/>
          <p:cNvCxnSpPr/>
          <p:nvPr/>
        </p:nvCxnSpPr>
        <p:spPr>
          <a:xfrm>
            <a:off x="5519530" y="2778408"/>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8415" y="2783249"/>
            <a:ext cx="263153" cy="19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Rechte verbindingslijn met pijl 15"/>
          <p:cNvCxnSpPr/>
          <p:nvPr/>
        </p:nvCxnSpPr>
        <p:spPr>
          <a:xfrm>
            <a:off x="7653130" y="2778408"/>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9308" y="2797301"/>
            <a:ext cx="263153" cy="19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8" name="Rechte verbindingslijn met pijl 17"/>
          <p:cNvCxnSpPr/>
          <p:nvPr/>
        </p:nvCxnSpPr>
        <p:spPr>
          <a:xfrm>
            <a:off x="9786730" y="2778408"/>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59146" y="2797300"/>
            <a:ext cx="263153" cy="19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48882" y="3291004"/>
            <a:ext cx="263155" cy="19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2013" y="3245189"/>
            <a:ext cx="263155" cy="19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53357" y="3291004"/>
            <a:ext cx="263155" cy="19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4013" y="3724820"/>
            <a:ext cx="263153" cy="19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42387" y="4146894"/>
            <a:ext cx="263155" cy="19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5" name="Rechte verbindingslijn met pijl 24"/>
          <p:cNvCxnSpPr/>
          <p:nvPr/>
        </p:nvCxnSpPr>
        <p:spPr>
          <a:xfrm>
            <a:off x="5527102" y="3706060"/>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2387" y="4622460"/>
            <a:ext cx="263153" cy="196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4813" y="5074546"/>
            <a:ext cx="263155" cy="19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8" name="Rechte verbindingslijn met pijl 27"/>
          <p:cNvCxnSpPr/>
          <p:nvPr/>
        </p:nvCxnSpPr>
        <p:spPr>
          <a:xfrm>
            <a:off x="5527102" y="4627086"/>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Tekstvak 29"/>
          <p:cNvSpPr txBox="1"/>
          <p:nvPr/>
        </p:nvSpPr>
        <p:spPr>
          <a:xfrm>
            <a:off x="1402507" y="5546509"/>
            <a:ext cx="10628244" cy="569387"/>
          </a:xfrm>
          <a:prstGeom prst="rect">
            <a:avLst/>
          </a:prstGeom>
          <a:noFill/>
        </p:spPr>
        <p:txBody>
          <a:bodyPr wrap="square" lIns="0" tIns="0" rIns="0" bIns="0" rtlCol="0">
            <a:spAutoFit/>
          </a:bodyPr>
          <a:lstStyle/>
          <a:p>
            <a:pPr marL="285750" indent="-285750" algn="l">
              <a:buFont typeface="Arial" panose="020B0604020202020204" pitchFamily="34" charset="0"/>
              <a:buChar char="•"/>
            </a:pPr>
            <a:r>
              <a:rPr lang="en-GB" sz="1600" dirty="0"/>
              <a:t>A response notification is not followed by a new response</a:t>
            </a:r>
          </a:p>
          <a:p>
            <a:pPr algn="l"/>
            <a:endParaRPr lang="en-GB" sz="500" dirty="0"/>
          </a:p>
          <a:p>
            <a:pPr marL="285750" indent="-285750" algn="l">
              <a:buFont typeface="Arial" panose="020B0604020202020204" pitchFamily="34" charset="0"/>
              <a:buChar char="•"/>
            </a:pPr>
            <a:r>
              <a:rPr lang="en-GB" sz="1600" dirty="0"/>
              <a:t>For a LIST or a GET, the MMC-hub also validates the signing during the synchronous call</a:t>
            </a:r>
          </a:p>
        </p:txBody>
      </p:sp>
      <p:cxnSp>
        <p:nvCxnSpPr>
          <p:cNvPr id="41" name="Rechte verbindingslijn met pijl 40">
            <a:extLst>
              <a:ext uri="{FF2B5EF4-FFF2-40B4-BE49-F238E27FC236}">
                <a16:creationId xmlns:a16="http://schemas.microsoft.com/office/drawing/2014/main" id="{68BF3815-BADF-08C4-2341-8B331EC82BBE}"/>
              </a:ext>
            </a:extLst>
          </p:cNvPr>
          <p:cNvCxnSpPr>
            <a:cxnSpLocks/>
          </p:cNvCxnSpPr>
          <p:nvPr/>
        </p:nvCxnSpPr>
        <p:spPr>
          <a:xfrm>
            <a:off x="5527102" y="2778408"/>
            <a:ext cx="330358" cy="300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Rechte verbindingslijn met pijl 45">
            <a:extLst>
              <a:ext uri="{FF2B5EF4-FFF2-40B4-BE49-F238E27FC236}">
                <a16:creationId xmlns:a16="http://schemas.microsoft.com/office/drawing/2014/main" id="{A8DD31ED-0170-CE44-B56A-5F6A38CA50C4}"/>
              </a:ext>
            </a:extLst>
          </p:cNvPr>
          <p:cNvCxnSpPr>
            <a:cxnSpLocks/>
          </p:cNvCxnSpPr>
          <p:nvPr/>
        </p:nvCxnSpPr>
        <p:spPr>
          <a:xfrm>
            <a:off x="7660702" y="2778408"/>
            <a:ext cx="330358" cy="300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Rechte verbindingslijn met pijl 46">
            <a:extLst>
              <a:ext uri="{FF2B5EF4-FFF2-40B4-BE49-F238E27FC236}">
                <a16:creationId xmlns:a16="http://schemas.microsoft.com/office/drawing/2014/main" id="{A05934C6-B564-C526-CF5E-584E743327D5}"/>
              </a:ext>
            </a:extLst>
          </p:cNvPr>
          <p:cNvCxnSpPr>
            <a:cxnSpLocks/>
          </p:cNvCxnSpPr>
          <p:nvPr/>
        </p:nvCxnSpPr>
        <p:spPr>
          <a:xfrm>
            <a:off x="9781906" y="2778408"/>
            <a:ext cx="330358" cy="300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Rechte verbindingslijn met pijl 47">
            <a:extLst>
              <a:ext uri="{FF2B5EF4-FFF2-40B4-BE49-F238E27FC236}">
                <a16:creationId xmlns:a16="http://schemas.microsoft.com/office/drawing/2014/main" id="{A84D9436-FBE6-839E-0049-15B1DBEE4B4E}"/>
              </a:ext>
            </a:extLst>
          </p:cNvPr>
          <p:cNvCxnSpPr/>
          <p:nvPr/>
        </p:nvCxnSpPr>
        <p:spPr>
          <a:xfrm>
            <a:off x="3385930" y="2778408"/>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Rechte verbindingslijn met pijl 48">
            <a:extLst>
              <a:ext uri="{FF2B5EF4-FFF2-40B4-BE49-F238E27FC236}">
                <a16:creationId xmlns:a16="http://schemas.microsoft.com/office/drawing/2014/main" id="{87632D9D-5D34-E3AB-6636-1E32978A8FEE}"/>
              </a:ext>
            </a:extLst>
          </p:cNvPr>
          <p:cNvCxnSpPr>
            <a:cxnSpLocks/>
          </p:cNvCxnSpPr>
          <p:nvPr/>
        </p:nvCxnSpPr>
        <p:spPr>
          <a:xfrm>
            <a:off x="3393502" y="2778408"/>
            <a:ext cx="330358" cy="300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Rechte verbindingslijn met pijl 49">
            <a:extLst>
              <a:ext uri="{FF2B5EF4-FFF2-40B4-BE49-F238E27FC236}">
                <a16:creationId xmlns:a16="http://schemas.microsoft.com/office/drawing/2014/main" id="{238472D9-5BCD-2EBD-26D5-F78AEAF1C4E3}"/>
              </a:ext>
            </a:extLst>
          </p:cNvPr>
          <p:cNvCxnSpPr/>
          <p:nvPr/>
        </p:nvCxnSpPr>
        <p:spPr>
          <a:xfrm>
            <a:off x="3378358" y="3706060"/>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Rechte verbindingslijn met pijl 50">
            <a:extLst>
              <a:ext uri="{FF2B5EF4-FFF2-40B4-BE49-F238E27FC236}">
                <a16:creationId xmlns:a16="http://schemas.microsoft.com/office/drawing/2014/main" id="{CE922CA5-14BA-F304-5FD2-1C727D0EF36C}"/>
              </a:ext>
            </a:extLst>
          </p:cNvPr>
          <p:cNvCxnSpPr>
            <a:cxnSpLocks/>
          </p:cNvCxnSpPr>
          <p:nvPr/>
        </p:nvCxnSpPr>
        <p:spPr>
          <a:xfrm>
            <a:off x="3385930" y="3706060"/>
            <a:ext cx="330358" cy="300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Rechte verbindingslijn met pijl 51">
            <a:extLst>
              <a:ext uri="{FF2B5EF4-FFF2-40B4-BE49-F238E27FC236}">
                <a16:creationId xmlns:a16="http://schemas.microsoft.com/office/drawing/2014/main" id="{3026716D-70AF-A516-6E3E-98AEBAA5FB5D}"/>
              </a:ext>
            </a:extLst>
          </p:cNvPr>
          <p:cNvCxnSpPr/>
          <p:nvPr/>
        </p:nvCxnSpPr>
        <p:spPr>
          <a:xfrm>
            <a:off x="3370786" y="4636959"/>
            <a:ext cx="33793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Rechte verbindingslijn met pijl 52">
            <a:extLst>
              <a:ext uri="{FF2B5EF4-FFF2-40B4-BE49-F238E27FC236}">
                <a16:creationId xmlns:a16="http://schemas.microsoft.com/office/drawing/2014/main" id="{3EB4EC6A-3507-6F6F-65EB-0F05AF635077}"/>
              </a:ext>
            </a:extLst>
          </p:cNvPr>
          <p:cNvCxnSpPr>
            <a:cxnSpLocks/>
          </p:cNvCxnSpPr>
          <p:nvPr/>
        </p:nvCxnSpPr>
        <p:spPr>
          <a:xfrm>
            <a:off x="3378358" y="4636959"/>
            <a:ext cx="330358" cy="300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ijdelijke aanduiding voor dianummer 2">
            <a:extLst>
              <a:ext uri="{FF2B5EF4-FFF2-40B4-BE49-F238E27FC236}">
                <a16:creationId xmlns:a16="http://schemas.microsoft.com/office/drawing/2014/main" id="{DC8C9D60-09D8-6D9C-68C3-FD513DE41B33}"/>
              </a:ext>
            </a:extLst>
          </p:cNvPr>
          <p:cNvSpPr>
            <a:spLocks noGrp="1"/>
          </p:cNvSpPr>
          <p:nvPr>
            <p:ph type="sldNum" sz="quarter" idx="15"/>
          </p:nvPr>
        </p:nvSpPr>
        <p:spPr/>
        <p:txBody>
          <a:bodyPr/>
          <a:lstStyle/>
          <a:p>
            <a:fld id="{12E7EA47-C16F-484F-9C0D-C4523DDA169C}" type="slidenum">
              <a:rPr lang="en-GB" smtClean="0"/>
              <a:pPr/>
              <a:t>112</a:t>
            </a:fld>
            <a:endParaRPr lang="en-GB"/>
          </a:p>
        </p:txBody>
      </p:sp>
      <p:sp>
        <p:nvSpPr>
          <p:cNvPr id="9" name="Titel 1">
            <a:extLst>
              <a:ext uri="{FF2B5EF4-FFF2-40B4-BE49-F238E27FC236}">
                <a16:creationId xmlns:a16="http://schemas.microsoft.com/office/drawing/2014/main" id="{8E7729CB-B3A8-E2A2-B49E-40946D685B2D}"/>
              </a:ext>
            </a:extLst>
          </p:cNvPr>
          <p:cNvSpPr>
            <a:spLocks noGrp="1"/>
          </p:cNvSpPr>
          <p:nvPr>
            <p:ph type="title"/>
          </p:nvPr>
        </p:nvSpPr>
        <p:spPr>
          <a:xfrm>
            <a:off x="792631" y="791490"/>
            <a:ext cx="10031888" cy="432000"/>
          </a:xfrm>
        </p:spPr>
        <p:txBody>
          <a:bodyPr>
            <a:noAutofit/>
          </a:bodyPr>
          <a:lstStyle/>
          <a:p>
            <a:r>
              <a:rPr lang="en-GB" dirty="0">
                <a:solidFill>
                  <a:schemeClr val="accent1"/>
                </a:solidFill>
              </a:rPr>
              <a:t>Validations and response notifications</a:t>
            </a:r>
          </a:p>
        </p:txBody>
      </p:sp>
    </p:spTree>
    <p:custDataLst>
      <p:tags r:id="rId1"/>
    </p:custDataLst>
    <p:extLst>
      <p:ext uri="{BB962C8B-B14F-4D97-AF65-F5344CB8AC3E}">
        <p14:creationId xmlns:p14="http://schemas.microsoft.com/office/powerpoint/2010/main" val="11738352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7DC15-77E7-AC48-BD22-C8E0CB1D2489}"/>
              </a:ext>
            </a:extLst>
          </p:cNvPr>
          <p:cNvSpPr>
            <a:spLocks noGrp="1"/>
          </p:cNvSpPr>
          <p:nvPr>
            <p:ph type="ctrTitle"/>
          </p:nvPr>
        </p:nvSpPr>
        <p:spPr/>
        <p:txBody>
          <a:bodyPr>
            <a:normAutofit/>
          </a:bodyPr>
          <a:lstStyle/>
          <a:p>
            <a:r>
              <a:rPr lang="en-GB" i="1"/>
              <a:t>Onboarding at TenneT</a:t>
            </a:r>
          </a:p>
        </p:txBody>
      </p:sp>
      <p:sp>
        <p:nvSpPr>
          <p:cNvPr id="3" name="Tijdelijke aanduiding voor dianummer 2">
            <a:extLst>
              <a:ext uri="{FF2B5EF4-FFF2-40B4-BE49-F238E27FC236}">
                <a16:creationId xmlns:a16="http://schemas.microsoft.com/office/drawing/2014/main" id="{DAAB6978-E654-0667-0E9C-D406960EBDEE}"/>
              </a:ext>
            </a:extLst>
          </p:cNvPr>
          <p:cNvSpPr>
            <a:spLocks noGrp="1"/>
          </p:cNvSpPr>
          <p:nvPr>
            <p:ph type="sldNum" sz="quarter" idx="12"/>
          </p:nvPr>
        </p:nvSpPr>
        <p:spPr/>
        <p:txBody>
          <a:bodyPr/>
          <a:lstStyle/>
          <a:p>
            <a:fld id="{6054F54E-B765-BA4C-B13B-E9FB5CE61C5D}" type="slidenum">
              <a:rPr lang="nl-NL" smtClean="0"/>
              <a:t>113</a:t>
            </a:fld>
            <a:endParaRPr lang="nl-NL"/>
          </a:p>
        </p:txBody>
      </p:sp>
    </p:spTree>
    <p:extLst>
      <p:ext uri="{BB962C8B-B14F-4D97-AF65-F5344CB8AC3E}">
        <p14:creationId xmlns:p14="http://schemas.microsoft.com/office/powerpoint/2010/main" val="8057866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Right 4">
            <a:extLst>
              <a:ext uri="{FF2B5EF4-FFF2-40B4-BE49-F238E27FC236}">
                <a16:creationId xmlns:a16="http://schemas.microsoft.com/office/drawing/2014/main" id="{D6FD9221-5C25-EEA0-E4DE-13FF611D5549}"/>
              </a:ext>
            </a:extLst>
          </p:cNvPr>
          <p:cNvSpPr/>
          <p:nvPr/>
        </p:nvSpPr>
        <p:spPr>
          <a:xfrm>
            <a:off x="453288" y="1385522"/>
            <a:ext cx="2899446" cy="4993679"/>
          </a:xfrm>
          <a:prstGeom prst="rightArrow">
            <a:avLst>
              <a:gd name="adj1" fmla="val 68087"/>
              <a:gd name="adj2" fmla="val 53801"/>
            </a:avLst>
          </a:prstGeom>
        </p:spPr>
        <p:style>
          <a:lnRef idx="1">
            <a:schemeClr val="accent3"/>
          </a:lnRef>
          <a:fillRef idx="2">
            <a:schemeClr val="accent3"/>
          </a:fillRef>
          <a:effectRef idx="1">
            <a:schemeClr val="accent3"/>
          </a:effectRef>
          <a:fontRef idx="minor">
            <a:schemeClr val="dk1"/>
          </a:fontRef>
        </p:style>
        <p:txBody>
          <a:bodyPr/>
          <a:lstStyle/>
          <a:p>
            <a:r>
              <a:rPr lang="en-GB"/>
              <a:t>TenneT realisation</a:t>
            </a:r>
          </a:p>
        </p:txBody>
      </p:sp>
      <p:sp>
        <p:nvSpPr>
          <p:cNvPr id="23" name="Arrow: Right 4">
            <a:extLst>
              <a:ext uri="{FF2B5EF4-FFF2-40B4-BE49-F238E27FC236}">
                <a16:creationId xmlns:a16="http://schemas.microsoft.com/office/drawing/2014/main" id="{6DF17B13-F134-032F-85DB-76F54078881E}"/>
              </a:ext>
            </a:extLst>
          </p:cNvPr>
          <p:cNvSpPr/>
          <p:nvPr/>
        </p:nvSpPr>
        <p:spPr>
          <a:xfrm>
            <a:off x="3352734" y="1385521"/>
            <a:ext cx="7491478" cy="4993679"/>
          </a:xfrm>
          <a:prstGeom prst="rightArrow">
            <a:avLst>
              <a:gd name="adj1" fmla="val 70400"/>
              <a:gd name="adj2" fmla="val 51895"/>
            </a:avLst>
          </a:prstGeom>
          <a:solidFill>
            <a:schemeClr val="accent3">
              <a:lumMod val="60000"/>
              <a:lumOff val="4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en-GB"/>
              <a:t>Onboarding and transition process</a:t>
            </a:r>
          </a:p>
        </p:txBody>
      </p:sp>
      <p:sp>
        <p:nvSpPr>
          <p:cNvPr id="3" name="Freeform: Shape 5">
            <a:extLst>
              <a:ext uri="{FF2B5EF4-FFF2-40B4-BE49-F238E27FC236}">
                <a16:creationId xmlns:a16="http://schemas.microsoft.com/office/drawing/2014/main" id="{78AF3691-355C-90B8-F731-1CF53F5C561D}"/>
              </a:ext>
            </a:extLst>
          </p:cNvPr>
          <p:cNvSpPr/>
          <p:nvPr/>
        </p:nvSpPr>
        <p:spPr>
          <a:xfrm>
            <a:off x="2281188" y="2473693"/>
            <a:ext cx="2136336"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1. Prepare</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Process preparation</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Channel preparation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Notification development</a:t>
            </a:r>
          </a:p>
        </p:txBody>
      </p:sp>
      <p:sp>
        <p:nvSpPr>
          <p:cNvPr id="4" name="Freeform: Shape 6">
            <a:extLst>
              <a:ext uri="{FF2B5EF4-FFF2-40B4-BE49-F238E27FC236}">
                <a16:creationId xmlns:a16="http://schemas.microsoft.com/office/drawing/2014/main" id="{7CE908AB-3276-6362-5B33-7EE1E92181DF}"/>
              </a:ext>
            </a:extLst>
          </p:cNvPr>
          <p:cNvSpPr/>
          <p:nvPr/>
        </p:nvSpPr>
        <p:spPr>
          <a:xfrm>
            <a:off x="450426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2. Connection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Questionnaire</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Transport- &amp; Signing Security</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Realise connection with Test &amp; Qualification Facility (TQF)</a:t>
            </a:r>
          </a:p>
        </p:txBody>
      </p:sp>
      <p:sp>
        <p:nvSpPr>
          <p:cNvPr id="9" name="Freeform: Shape 7">
            <a:extLst>
              <a:ext uri="{FF2B5EF4-FFF2-40B4-BE49-F238E27FC236}">
                <a16:creationId xmlns:a16="http://schemas.microsoft.com/office/drawing/2014/main" id="{5F2051DE-C3DA-3F0E-DECE-D30C8BC29FA7}"/>
              </a:ext>
            </a:extLst>
          </p:cNvPr>
          <p:cNvSpPr/>
          <p:nvPr/>
        </p:nvSpPr>
        <p:spPr>
          <a:xfrm>
            <a:off x="603111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bg1"/>
                </a:solidFill>
                <a:latin typeface="Segoe UI Emoji" panose="020B0502040204020203" pitchFamily="34" charset="0"/>
                <a:ea typeface="Segoe UI Emoji" panose="020B0502040204020203" pitchFamily="34" charset="0"/>
                <a:cs typeface="Arial" panose="020B0604020202020204" pitchFamily="34" charset="0"/>
              </a:rPr>
              <a:t>3. Testing</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Functional testing (semantic validations) </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Test scenarios (processes)</a:t>
            </a:r>
          </a:p>
        </p:txBody>
      </p:sp>
      <p:sp>
        <p:nvSpPr>
          <p:cNvPr id="10" name="Freeform: Shape 8">
            <a:extLst>
              <a:ext uri="{FF2B5EF4-FFF2-40B4-BE49-F238E27FC236}">
                <a16:creationId xmlns:a16="http://schemas.microsoft.com/office/drawing/2014/main" id="{AD04BBFD-37AD-5D9F-6565-173EFF3358DE}"/>
              </a:ext>
            </a:extLst>
          </p:cNvPr>
          <p:cNvSpPr/>
          <p:nvPr/>
        </p:nvSpPr>
        <p:spPr>
          <a:xfrm>
            <a:off x="7557965" y="2473693"/>
            <a:ext cx="143858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4. Qualification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Qualification in accordance with Net code as prerequisite for go live</a:t>
            </a:r>
          </a:p>
        </p:txBody>
      </p:sp>
      <p:sp>
        <p:nvSpPr>
          <p:cNvPr id="11" name="Freeform: Shape 9">
            <a:extLst>
              <a:ext uri="{FF2B5EF4-FFF2-40B4-BE49-F238E27FC236}">
                <a16:creationId xmlns:a16="http://schemas.microsoft.com/office/drawing/2014/main" id="{C7F8ED2A-B34A-D6BC-EE03-39B1EEF2BC68}"/>
              </a:ext>
            </a:extLst>
          </p:cNvPr>
          <p:cNvSpPr/>
          <p:nvPr/>
        </p:nvSpPr>
        <p:spPr>
          <a:xfrm>
            <a:off x="9084814"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5. Go live</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Realise connection with MMC-hub</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Go live</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Transfer to management</a:t>
            </a:r>
          </a:p>
          <a:p>
            <a:pPr marL="114300" lvl="1" indent="-114300" defTabSz="533400">
              <a:spcBef>
                <a:spcPct val="0"/>
              </a:spcBef>
              <a:spcAft>
                <a:spcPct val="15000"/>
              </a:spcAft>
              <a:buChar char="•"/>
            </a:pPr>
            <a:endParaRPr lang="en-GB"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2" name="Freeform: Shape 10">
            <a:extLst>
              <a:ext uri="{FF2B5EF4-FFF2-40B4-BE49-F238E27FC236}">
                <a16:creationId xmlns:a16="http://schemas.microsoft.com/office/drawing/2014/main" id="{FD7583A5-FE58-41CD-A49A-085C7F177B4D}"/>
              </a:ext>
            </a:extLst>
          </p:cNvPr>
          <p:cNvSpPr/>
          <p:nvPr/>
        </p:nvSpPr>
        <p:spPr>
          <a:xfrm>
            <a:off x="10611663"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6. Operational</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Intensified surveillance</a:t>
            </a:r>
          </a:p>
          <a:p>
            <a:pPr marL="114300" lvl="1" indent="-114300" defTabSz="533400">
              <a:spcBef>
                <a:spcPct val="0"/>
              </a:spcBef>
              <a:spcAft>
                <a:spcPct val="15000"/>
              </a:spcAft>
              <a:buChar char="•"/>
            </a:pPr>
            <a:endParaRPr lang="en-US"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3" name="Pijl: vijfhoek 12">
            <a:extLst>
              <a:ext uri="{FF2B5EF4-FFF2-40B4-BE49-F238E27FC236}">
                <a16:creationId xmlns:a16="http://schemas.microsoft.com/office/drawing/2014/main" id="{766E9473-4904-A54E-FB2A-D5E201366E17}"/>
              </a:ext>
            </a:extLst>
          </p:cNvPr>
          <p:cNvSpPr/>
          <p:nvPr/>
        </p:nvSpPr>
        <p:spPr>
          <a:xfrm rot="16200000">
            <a:off x="3636512" y="4836794"/>
            <a:ext cx="1647283" cy="1063370"/>
          </a:xfrm>
          <a:prstGeom prst="homePlate">
            <a:avLst>
              <a:gd name="adj" fmla="val 40259"/>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is ready for onboarding</a:t>
            </a:r>
          </a:p>
        </p:txBody>
      </p:sp>
      <p:sp>
        <p:nvSpPr>
          <p:cNvPr id="14" name="Pijl: vijfhoek 13">
            <a:extLst>
              <a:ext uri="{FF2B5EF4-FFF2-40B4-BE49-F238E27FC236}">
                <a16:creationId xmlns:a16="http://schemas.microsoft.com/office/drawing/2014/main" id="{696E8ACA-B221-0936-9785-8D133105F14B}"/>
              </a:ext>
            </a:extLst>
          </p:cNvPr>
          <p:cNvSpPr/>
          <p:nvPr/>
        </p:nvSpPr>
        <p:spPr>
          <a:xfrm rot="16200000">
            <a:off x="5156189" y="4836791"/>
            <a:ext cx="1647281" cy="1063374"/>
          </a:xfrm>
          <a:prstGeom prst="homePlate">
            <a:avLst>
              <a:gd name="adj" fmla="val 40259"/>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has working connection with TQF</a:t>
            </a:r>
          </a:p>
        </p:txBody>
      </p:sp>
      <p:sp>
        <p:nvSpPr>
          <p:cNvPr id="15" name="Pijl: vijfhoek 14">
            <a:extLst>
              <a:ext uri="{FF2B5EF4-FFF2-40B4-BE49-F238E27FC236}">
                <a16:creationId xmlns:a16="http://schemas.microsoft.com/office/drawing/2014/main" id="{46D45427-F16F-CD06-7757-63C234EB1D75}"/>
              </a:ext>
            </a:extLst>
          </p:cNvPr>
          <p:cNvSpPr/>
          <p:nvPr/>
        </p:nvSpPr>
        <p:spPr>
          <a:xfrm rot="16200000">
            <a:off x="8217024" y="4836794"/>
            <a:ext cx="1647283" cy="1063374"/>
          </a:xfrm>
          <a:prstGeom prst="homePlate">
            <a:avLst>
              <a:gd name="adj" fmla="val 39274"/>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b="1">
                <a:latin typeface="Segoe UI Emoji" panose="020B0502040204020203" pitchFamily="34" charset="0"/>
                <a:ea typeface="Segoe UI Emoji" panose="020B0502040204020203" pitchFamily="34" charset="0"/>
                <a:cs typeface="Arial" panose="020B0604020202020204" pitchFamily="34" charset="0"/>
              </a:rPr>
              <a:t>Qualification</a:t>
            </a:r>
          </a:p>
          <a:p>
            <a:pPr algn="ctr"/>
            <a:r>
              <a:rPr lang="en-GB" sz="1200">
                <a:latin typeface="Segoe UI Emoji" panose="020B0502040204020203" pitchFamily="34" charset="0"/>
                <a:ea typeface="Segoe UI Emoji" panose="020B0502040204020203" pitchFamily="34" charset="0"/>
                <a:cs typeface="Arial" panose="020B0604020202020204" pitchFamily="34" charset="0"/>
              </a:rPr>
              <a:t>successful to participate in exchange of notifications</a:t>
            </a:r>
          </a:p>
        </p:txBody>
      </p:sp>
      <p:sp>
        <p:nvSpPr>
          <p:cNvPr id="16" name="Pijl: vijfhoek 15">
            <a:extLst>
              <a:ext uri="{FF2B5EF4-FFF2-40B4-BE49-F238E27FC236}">
                <a16:creationId xmlns:a16="http://schemas.microsoft.com/office/drawing/2014/main" id="{B2FCE731-44AB-A7BE-FA5C-0D8D2D5DA940}"/>
              </a:ext>
            </a:extLst>
          </p:cNvPr>
          <p:cNvSpPr/>
          <p:nvPr/>
        </p:nvSpPr>
        <p:spPr>
          <a:xfrm rot="16200000">
            <a:off x="9734316" y="4836792"/>
            <a:ext cx="1647281" cy="1063372"/>
          </a:xfrm>
          <a:prstGeom prst="homePlate">
            <a:avLst>
              <a:gd name="adj" fmla="val 40751"/>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IT connection is operational and managed</a:t>
            </a:r>
          </a:p>
        </p:txBody>
      </p:sp>
      <p:sp>
        <p:nvSpPr>
          <p:cNvPr id="17" name="Pijl: vijfhoek 16">
            <a:extLst>
              <a:ext uri="{FF2B5EF4-FFF2-40B4-BE49-F238E27FC236}">
                <a16:creationId xmlns:a16="http://schemas.microsoft.com/office/drawing/2014/main" id="{4168FFB4-B64D-8F44-F0F6-A9B98A319580}"/>
              </a:ext>
            </a:extLst>
          </p:cNvPr>
          <p:cNvSpPr/>
          <p:nvPr/>
        </p:nvSpPr>
        <p:spPr>
          <a:xfrm rot="16200000">
            <a:off x="6690109" y="4836794"/>
            <a:ext cx="1647281" cy="1063374"/>
          </a:xfrm>
          <a:prstGeom prst="homePlate">
            <a:avLst>
              <a:gd name="adj" fmla="val 38782"/>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has completed testing and debugging</a:t>
            </a:r>
          </a:p>
        </p:txBody>
      </p:sp>
      <p:sp>
        <p:nvSpPr>
          <p:cNvPr id="19" name="Tekstballon: rechthoek met afgeronde hoeken 18">
            <a:extLst>
              <a:ext uri="{FF2B5EF4-FFF2-40B4-BE49-F238E27FC236}">
                <a16:creationId xmlns:a16="http://schemas.microsoft.com/office/drawing/2014/main" id="{26173A7D-76C5-F7F5-48B5-0E58B73F3981}"/>
              </a:ext>
            </a:extLst>
          </p:cNvPr>
          <p:cNvSpPr/>
          <p:nvPr/>
        </p:nvSpPr>
        <p:spPr>
          <a:xfrm>
            <a:off x="542316" y="4361244"/>
            <a:ext cx="1623254" cy="456809"/>
          </a:xfrm>
          <a:prstGeom prst="wedgeRoundRectCallout">
            <a:avLst>
              <a:gd name="adj1" fmla="val 21859"/>
              <a:gd name="adj2" fmla="val -153473"/>
              <a:gd name="adj3" fmla="val 16667"/>
            </a:avLst>
          </a:prstGeom>
          <a:solidFill>
            <a:srgbClr val="003399"/>
          </a:solidFill>
          <a:ln>
            <a:solidFill>
              <a:schemeClr val="bg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GB" sz="1100"/>
              <a:t>0. Release of new market documentation</a:t>
            </a:r>
          </a:p>
        </p:txBody>
      </p:sp>
      <p:sp>
        <p:nvSpPr>
          <p:cNvPr id="20" name="Tekstballon: rechthoek met afgeronde hoeken 19">
            <a:extLst>
              <a:ext uri="{FF2B5EF4-FFF2-40B4-BE49-F238E27FC236}">
                <a16:creationId xmlns:a16="http://schemas.microsoft.com/office/drawing/2014/main" id="{65AB9708-5D95-941D-5A1F-66A6083567FD}"/>
              </a:ext>
            </a:extLst>
          </p:cNvPr>
          <p:cNvSpPr/>
          <p:nvPr/>
        </p:nvSpPr>
        <p:spPr>
          <a:xfrm>
            <a:off x="542315" y="2947073"/>
            <a:ext cx="1632879" cy="481927"/>
          </a:xfrm>
          <a:prstGeom prst="wedgeRoundRectCallout">
            <a:avLst>
              <a:gd name="adj1" fmla="val -19496"/>
              <a:gd name="adj2" fmla="val 151905"/>
              <a:gd name="adj3" fmla="val 16667"/>
            </a:avLst>
          </a:prstGeom>
          <a:solidFill>
            <a:srgbClr val="003399"/>
          </a:solidFill>
          <a:ln>
            <a:solidFill>
              <a:schemeClr val="bg1"/>
            </a:solid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GB" sz="1100"/>
              <a:t>0. Publication of transition planning</a:t>
            </a:r>
          </a:p>
        </p:txBody>
      </p:sp>
      <p:sp>
        <p:nvSpPr>
          <p:cNvPr id="21" name="Pijl: vijfhoek 20">
            <a:extLst>
              <a:ext uri="{FF2B5EF4-FFF2-40B4-BE49-F238E27FC236}">
                <a16:creationId xmlns:a16="http://schemas.microsoft.com/office/drawing/2014/main" id="{A4DE0CD6-C574-CB90-51B4-A7E6BBE54B4D}"/>
              </a:ext>
            </a:extLst>
          </p:cNvPr>
          <p:cNvSpPr/>
          <p:nvPr/>
        </p:nvSpPr>
        <p:spPr>
          <a:xfrm rot="16200000">
            <a:off x="2457522" y="4836797"/>
            <a:ext cx="1647283" cy="1063370"/>
          </a:xfrm>
          <a:prstGeom prst="homePlate">
            <a:avLst>
              <a:gd name="adj" fmla="val 40259"/>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TenneT systems ready:</a:t>
            </a:r>
          </a:p>
          <a:p>
            <a:pPr algn="ctr"/>
            <a:r>
              <a:rPr lang="en-GB" sz="1200" i="1">
                <a:latin typeface="Segoe UI Emoji" panose="020B0502040204020203" pitchFamily="34" charset="0"/>
                <a:ea typeface="Segoe UI Emoji" panose="020B0502040204020203" pitchFamily="34" charset="0"/>
                <a:cs typeface="Arial" panose="020B0604020202020204" pitchFamily="34" charset="0"/>
              </a:rPr>
              <a:t>start transition</a:t>
            </a:r>
          </a:p>
        </p:txBody>
      </p:sp>
      <p:sp>
        <p:nvSpPr>
          <p:cNvPr id="26" name="Tijdelijke aanduiding voor dianummer 25">
            <a:extLst>
              <a:ext uri="{FF2B5EF4-FFF2-40B4-BE49-F238E27FC236}">
                <a16:creationId xmlns:a16="http://schemas.microsoft.com/office/drawing/2014/main" id="{AA4CB166-E740-F12C-92DD-AAE5D425728A}"/>
              </a:ext>
            </a:extLst>
          </p:cNvPr>
          <p:cNvSpPr>
            <a:spLocks noGrp="1"/>
          </p:cNvSpPr>
          <p:nvPr>
            <p:ph type="sldNum" sz="quarter" idx="15"/>
          </p:nvPr>
        </p:nvSpPr>
        <p:spPr/>
        <p:txBody>
          <a:bodyPr/>
          <a:lstStyle/>
          <a:p>
            <a:fld id="{867EBCD7-B3E8-48AD-AAAF-CE129139BC6F}" type="slidenum">
              <a:rPr lang="en-GB" smtClean="0"/>
              <a:pPr/>
              <a:t>114</a:t>
            </a:fld>
            <a:endParaRPr lang="en-GB"/>
          </a:p>
        </p:txBody>
      </p:sp>
      <p:sp>
        <p:nvSpPr>
          <p:cNvPr id="22" name="Titel 1">
            <a:extLst>
              <a:ext uri="{FF2B5EF4-FFF2-40B4-BE49-F238E27FC236}">
                <a16:creationId xmlns:a16="http://schemas.microsoft.com/office/drawing/2014/main" id="{97800437-140E-2BC9-B943-33143E27356E}"/>
              </a:ext>
            </a:extLst>
          </p:cNvPr>
          <p:cNvSpPr>
            <a:spLocks noGrp="1"/>
          </p:cNvSpPr>
          <p:nvPr>
            <p:ph type="title"/>
          </p:nvPr>
        </p:nvSpPr>
        <p:spPr>
          <a:xfrm>
            <a:off x="792631" y="791490"/>
            <a:ext cx="10031888" cy="432000"/>
          </a:xfrm>
        </p:spPr>
        <p:txBody>
          <a:bodyPr>
            <a:noAutofit/>
          </a:bodyPr>
          <a:lstStyle/>
          <a:p>
            <a:r>
              <a:rPr lang="en-GB">
                <a:solidFill>
                  <a:schemeClr val="accent1"/>
                </a:solidFill>
              </a:rPr>
              <a:t>Regular transition milestones</a:t>
            </a:r>
          </a:p>
        </p:txBody>
      </p:sp>
      <p:sp>
        <p:nvSpPr>
          <p:cNvPr id="25" name="Tijdelijke aanduiding voor tekst 3">
            <a:extLst>
              <a:ext uri="{FF2B5EF4-FFF2-40B4-BE49-F238E27FC236}">
                <a16:creationId xmlns:a16="http://schemas.microsoft.com/office/drawing/2014/main" id="{F009E769-7528-2763-6105-1460850F8019}"/>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Milestones for each project and each individual party</a:t>
            </a:r>
          </a:p>
        </p:txBody>
      </p:sp>
    </p:spTree>
    <p:extLst>
      <p:ext uri="{BB962C8B-B14F-4D97-AF65-F5344CB8AC3E}">
        <p14:creationId xmlns:p14="http://schemas.microsoft.com/office/powerpoint/2010/main" val="26230481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Right 4">
            <a:extLst>
              <a:ext uri="{FF2B5EF4-FFF2-40B4-BE49-F238E27FC236}">
                <a16:creationId xmlns:a16="http://schemas.microsoft.com/office/drawing/2014/main" id="{D6FD9221-5C25-EEA0-E4DE-13FF611D5549}"/>
              </a:ext>
            </a:extLst>
          </p:cNvPr>
          <p:cNvSpPr/>
          <p:nvPr/>
        </p:nvSpPr>
        <p:spPr>
          <a:xfrm>
            <a:off x="453288" y="1385522"/>
            <a:ext cx="2899446" cy="4993679"/>
          </a:xfrm>
          <a:prstGeom prst="rightArrow">
            <a:avLst>
              <a:gd name="adj1" fmla="val 68087"/>
              <a:gd name="adj2" fmla="val 53801"/>
            </a:avLst>
          </a:prstGeom>
        </p:spPr>
        <p:style>
          <a:lnRef idx="1">
            <a:schemeClr val="accent3"/>
          </a:lnRef>
          <a:fillRef idx="2">
            <a:schemeClr val="accent3"/>
          </a:fillRef>
          <a:effectRef idx="1">
            <a:schemeClr val="accent3"/>
          </a:effectRef>
          <a:fontRef idx="minor">
            <a:schemeClr val="dk1"/>
          </a:fontRef>
        </p:style>
        <p:txBody>
          <a:bodyPr/>
          <a:lstStyle/>
          <a:p>
            <a:r>
              <a:rPr lang="en-GB"/>
              <a:t>TenneT realisation</a:t>
            </a:r>
          </a:p>
        </p:txBody>
      </p:sp>
      <p:sp>
        <p:nvSpPr>
          <p:cNvPr id="23" name="Arrow: Right 4">
            <a:extLst>
              <a:ext uri="{FF2B5EF4-FFF2-40B4-BE49-F238E27FC236}">
                <a16:creationId xmlns:a16="http://schemas.microsoft.com/office/drawing/2014/main" id="{6DF17B13-F134-032F-85DB-76F54078881E}"/>
              </a:ext>
            </a:extLst>
          </p:cNvPr>
          <p:cNvSpPr/>
          <p:nvPr/>
        </p:nvSpPr>
        <p:spPr>
          <a:xfrm>
            <a:off x="3352734" y="1385521"/>
            <a:ext cx="7491478" cy="4993679"/>
          </a:xfrm>
          <a:prstGeom prst="rightArrow">
            <a:avLst>
              <a:gd name="adj1" fmla="val 70400"/>
              <a:gd name="adj2" fmla="val 51895"/>
            </a:avLst>
          </a:prstGeom>
          <a:solidFill>
            <a:schemeClr val="accent3">
              <a:lumMod val="60000"/>
              <a:lumOff val="4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en-GB"/>
              <a:t>Onboarding and transition process</a:t>
            </a:r>
          </a:p>
        </p:txBody>
      </p:sp>
      <p:sp>
        <p:nvSpPr>
          <p:cNvPr id="3" name="Freeform: Shape 5">
            <a:extLst>
              <a:ext uri="{FF2B5EF4-FFF2-40B4-BE49-F238E27FC236}">
                <a16:creationId xmlns:a16="http://schemas.microsoft.com/office/drawing/2014/main" id="{78AF3691-355C-90B8-F731-1CF53F5C561D}"/>
              </a:ext>
            </a:extLst>
          </p:cNvPr>
          <p:cNvSpPr/>
          <p:nvPr/>
        </p:nvSpPr>
        <p:spPr>
          <a:xfrm>
            <a:off x="2281188" y="2473693"/>
            <a:ext cx="2136336"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1. Prepare</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Process preparation</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Channel preparation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Notification development</a:t>
            </a:r>
          </a:p>
        </p:txBody>
      </p:sp>
      <p:sp>
        <p:nvSpPr>
          <p:cNvPr id="4" name="Freeform: Shape 6">
            <a:extLst>
              <a:ext uri="{FF2B5EF4-FFF2-40B4-BE49-F238E27FC236}">
                <a16:creationId xmlns:a16="http://schemas.microsoft.com/office/drawing/2014/main" id="{7CE908AB-3276-6362-5B33-7EE1E92181DF}"/>
              </a:ext>
            </a:extLst>
          </p:cNvPr>
          <p:cNvSpPr/>
          <p:nvPr/>
        </p:nvSpPr>
        <p:spPr>
          <a:xfrm>
            <a:off x="450426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2. Connection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Questionnaire</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Transport- &amp; Signing Security</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Realise connection with Test &amp; Qualification Facility (TQF)</a:t>
            </a:r>
          </a:p>
        </p:txBody>
      </p:sp>
      <p:sp>
        <p:nvSpPr>
          <p:cNvPr id="9" name="Freeform: Shape 7">
            <a:extLst>
              <a:ext uri="{FF2B5EF4-FFF2-40B4-BE49-F238E27FC236}">
                <a16:creationId xmlns:a16="http://schemas.microsoft.com/office/drawing/2014/main" id="{5F2051DE-C3DA-3F0E-DECE-D30C8BC29FA7}"/>
              </a:ext>
            </a:extLst>
          </p:cNvPr>
          <p:cNvSpPr/>
          <p:nvPr/>
        </p:nvSpPr>
        <p:spPr>
          <a:xfrm>
            <a:off x="603111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3. Testing</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Functional testing (semantic validations) </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Test scenarios (processes)</a:t>
            </a:r>
          </a:p>
        </p:txBody>
      </p:sp>
      <p:sp>
        <p:nvSpPr>
          <p:cNvPr id="10" name="Freeform: Shape 8">
            <a:extLst>
              <a:ext uri="{FF2B5EF4-FFF2-40B4-BE49-F238E27FC236}">
                <a16:creationId xmlns:a16="http://schemas.microsoft.com/office/drawing/2014/main" id="{AD04BBFD-37AD-5D9F-6565-173EFF3358DE}"/>
              </a:ext>
            </a:extLst>
          </p:cNvPr>
          <p:cNvSpPr/>
          <p:nvPr/>
        </p:nvSpPr>
        <p:spPr>
          <a:xfrm>
            <a:off x="7557965" y="2473693"/>
            <a:ext cx="143858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4. Qualification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Qualification in accordance with Net code as prerequisite for go live</a:t>
            </a:r>
          </a:p>
        </p:txBody>
      </p:sp>
      <p:sp>
        <p:nvSpPr>
          <p:cNvPr id="11" name="Freeform: Shape 9">
            <a:extLst>
              <a:ext uri="{FF2B5EF4-FFF2-40B4-BE49-F238E27FC236}">
                <a16:creationId xmlns:a16="http://schemas.microsoft.com/office/drawing/2014/main" id="{C7F8ED2A-B34A-D6BC-EE03-39B1EEF2BC68}"/>
              </a:ext>
            </a:extLst>
          </p:cNvPr>
          <p:cNvSpPr/>
          <p:nvPr/>
        </p:nvSpPr>
        <p:spPr>
          <a:xfrm>
            <a:off x="9084814"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5. Go live</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Realise connection with MMC-hub</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Go live</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Transfer to management</a:t>
            </a:r>
          </a:p>
          <a:p>
            <a:pPr marL="114300" lvl="1" indent="-114300" defTabSz="533400">
              <a:spcBef>
                <a:spcPct val="0"/>
              </a:spcBef>
              <a:spcAft>
                <a:spcPct val="15000"/>
              </a:spcAft>
              <a:buChar char="•"/>
            </a:pPr>
            <a:endParaRPr lang="en-GB"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2" name="Freeform: Shape 10">
            <a:extLst>
              <a:ext uri="{FF2B5EF4-FFF2-40B4-BE49-F238E27FC236}">
                <a16:creationId xmlns:a16="http://schemas.microsoft.com/office/drawing/2014/main" id="{FD7583A5-FE58-41CD-A49A-085C7F177B4D}"/>
              </a:ext>
            </a:extLst>
          </p:cNvPr>
          <p:cNvSpPr/>
          <p:nvPr/>
        </p:nvSpPr>
        <p:spPr>
          <a:xfrm>
            <a:off x="10611663"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6. Operational</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Intensified surveillance</a:t>
            </a:r>
          </a:p>
          <a:p>
            <a:pPr marL="114300" lvl="1" indent="-114300" defTabSz="533400">
              <a:spcBef>
                <a:spcPct val="0"/>
              </a:spcBef>
              <a:spcAft>
                <a:spcPct val="15000"/>
              </a:spcAft>
              <a:buChar char="•"/>
            </a:pPr>
            <a:endParaRPr lang="en-US"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3" name="Pijl: vijfhoek 12">
            <a:extLst>
              <a:ext uri="{FF2B5EF4-FFF2-40B4-BE49-F238E27FC236}">
                <a16:creationId xmlns:a16="http://schemas.microsoft.com/office/drawing/2014/main" id="{766E9473-4904-A54E-FB2A-D5E201366E17}"/>
              </a:ext>
            </a:extLst>
          </p:cNvPr>
          <p:cNvSpPr/>
          <p:nvPr/>
        </p:nvSpPr>
        <p:spPr>
          <a:xfrm rot="16200000">
            <a:off x="3636512" y="4836794"/>
            <a:ext cx="1647283" cy="1063370"/>
          </a:xfrm>
          <a:prstGeom prst="homePlate">
            <a:avLst>
              <a:gd name="adj" fmla="val 40259"/>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is ready for onboarding</a:t>
            </a:r>
          </a:p>
        </p:txBody>
      </p:sp>
      <p:sp>
        <p:nvSpPr>
          <p:cNvPr id="14" name="Pijl: vijfhoek 13">
            <a:extLst>
              <a:ext uri="{FF2B5EF4-FFF2-40B4-BE49-F238E27FC236}">
                <a16:creationId xmlns:a16="http://schemas.microsoft.com/office/drawing/2014/main" id="{696E8ACA-B221-0936-9785-8D133105F14B}"/>
              </a:ext>
            </a:extLst>
          </p:cNvPr>
          <p:cNvSpPr/>
          <p:nvPr/>
        </p:nvSpPr>
        <p:spPr>
          <a:xfrm rot="16200000">
            <a:off x="5156189" y="4836791"/>
            <a:ext cx="1647281" cy="1063374"/>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has working connection with TQF</a:t>
            </a:r>
          </a:p>
        </p:txBody>
      </p:sp>
      <p:sp>
        <p:nvSpPr>
          <p:cNvPr id="15" name="Pijl: vijfhoek 14">
            <a:extLst>
              <a:ext uri="{FF2B5EF4-FFF2-40B4-BE49-F238E27FC236}">
                <a16:creationId xmlns:a16="http://schemas.microsoft.com/office/drawing/2014/main" id="{46D45427-F16F-CD06-7757-63C234EB1D75}"/>
              </a:ext>
            </a:extLst>
          </p:cNvPr>
          <p:cNvSpPr/>
          <p:nvPr/>
        </p:nvSpPr>
        <p:spPr>
          <a:xfrm rot="16200000">
            <a:off x="8217024" y="4836794"/>
            <a:ext cx="1647283" cy="1063374"/>
          </a:xfrm>
          <a:prstGeom prst="homePlate">
            <a:avLst>
              <a:gd name="adj" fmla="val 39274"/>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b="1">
                <a:latin typeface="Segoe UI Emoji" panose="020B0502040204020203" pitchFamily="34" charset="0"/>
                <a:ea typeface="Segoe UI Emoji" panose="020B0502040204020203" pitchFamily="34" charset="0"/>
                <a:cs typeface="Arial" panose="020B0604020202020204" pitchFamily="34" charset="0"/>
              </a:rPr>
              <a:t>Qualification</a:t>
            </a:r>
          </a:p>
          <a:p>
            <a:pPr algn="ctr"/>
            <a:r>
              <a:rPr lang="en-GB" sz="1200">
                <a:latin typeface="Segoe UI Emoji" panose="020B0502040204020203" pitchFamily="34" charset="0"/>
                <a:ea typeface="Segoe UI Emoji" panose="020B0502040204020203" pitchFamily="34" charset="0"/>
                <a:cs typeface="Arial" panose="020B0604020202020204" pitchFamily="34" charset="0"/>
              </a:rPr>
              <a:t>successful to participate in exchange of notifications</a:t>
            </a:r>
          </a:p>
        </p:txBody>
      </p:sp>
      <p:sp>
        <p:nvSpPr>
          <p:cNvPr id="16" name="Pijl: vijfhoek 15">
            <a:extLst>
              <a:ext uri="{FF2B5EF4-FFF2-40B4-BE49-F238E27FC236}">
                <a16:creationId xmlns:a16="http://schemas.microsoft.com/office/drawing/2014/main" id="{B2FCE731-44AB-A7BE-FA5C-0D8D2D5DA940}"/>
              </a:ext>
            </a:extLst>
          </p:cNvPr>
          <p:cNvSpPr/>
          <p:nvPr/>
        </p:nvSpPr>
        <p:spPr>
          <a:xfrm rot="16200000">
            <a:off x="9734316" y="4836792"/>
            <a:ext cx="1647281" cy="1063372"/>
          </a:xfrm>
          <a:prstGeom prst="homePlate">
            <a:avLst>
              <a:gd name="adj" fmla="val 40751"/>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IT connection is operational and managed</a:t>
            </a:r>
          </a:p>
        </p:txBody>
      </p:sp>
      <p:sp>
        <p:nvSpPr>
          <p:cNvPr id="17" name="Pijl: vijfhoek 16">
            <a:extLst>
              <a:ext uri="{FF2B5EF4-FFF2-40B4-BE49-F238E27FC236}">
                <a16:creationId xmlns:a16="http://schemas.microsoft.com/office/drawing/2014/main" id="{4168FFB4-B64D-8F44-F0F6-A9B98A319580}"/>
              </a:ext>
            </a:extLst>
          </p:cNvPr>
          <p:cNvSpPr/>
          <p:nvPr/>
        </p:nvSpPr>
        <p:spPr>
          <a:xfrm rot="16200000">
            <a:off x="6690109" y="4836794"/>
            <a:ext cx="1647281" cy="1063374"/>
          </a:xfrm>
          <a:prstGeom prst="homePlate">
            <a:avLst>
              <a:gd name="adj" fmla="val 38782"/>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has completed testing and debugging</a:t>
            </a:r>
          </a:p>
        </p:txBody>
      </p:sp>
      <p:sp>
        <p:nvSpPr>
          <p:cNvPr id="19" name="Tekstballon: rechthoek met afgeronde hoeken 18">
            <a:extLst>
              <a:ext uri="{FF2B5EF4-FFF2-40B4-BE49-F238E27FC236}">
                <a16:creationId xmlns:a16="http://schemas.microsoft.com/office/drawing/2014/main" id="{26173A7D-76C5-F7F5-48B5-0E58B73F3981}"/>
              </a:ext>
            </a:extLst>
          </p:cNvPr>
          <p:cNvSpPr/>
          <p:nvPr/>
        </p:nvSpPr>
        <p:spPr>
          <a:xfrm>
            <a:off x="542316" y="4361244"/>
            <a:ext cx="1623254" cy="456809"/>
          </a:xfrm>
          <a:prstGeom prst="wedgeRoundRectCallout">
            <a:avLst>
              <a:gd name="adj1" fmla="val 21859"/>
              <a:gd name="adj2" fmla="val -153473"/>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Release of new market documentation</a:t>
            </a:r>
          </a:p>
        </p:txBody>
      </p:sp>
      <p:sp>
        <p:nvSpPr>
          <p:cNvPr id="20" name="Tekstballon: rechthoek met afgeronde hoeken 19">
            <a:extLst>
              <a:ext uri="{FF2B5EF4-FFF2-40B4-BE49-F238E27FC236}">
                <a16:creationId xmlns:a16="http://schemas.microsoft.com/office/drawing/2014/main" id="{65AB9708-5D95-941D-5A1F-66A6083567FD}"/>
              </a:ext>
            </a:extLst>
          </p:cNvPr>
          <p:cNvSpPr/>
          <p:nvPr/>
        </p:nvSpPr>
        <p:spPr>
          <a:xfrm>
            <a:off x="542315" y="2947073"/>
            <a:ext cx="1632879" cy="481927"/>
          </a:xfrm>
          <a:prstGeom prst="wedgeRoundRectCallout">
            <a:avLst>
              <a:gd name="adj1" fmla="val -19496"/>
              <a:gd name="adj2" fmla="val 151905"/>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Publication of transition planning</a:t>
            </a:r>
          </a:p>
        </p:txBody>
      </p:sp>
      <p:sp>
        <p:nvSpPr>
          <p:cNvPr id="21" name="Pijl: vijfhoek 20">
            <a:extLst>
              <a:ext uri="{FF2B5EF4-FFF2-40B4-BE49-F238E27FC236}">
                <a16:creationId xmlns:a16="http://schemas.microsoft.com/office/drawing/2014/main" id="{A4DE0CD6-C574-CB90-51B4-A7E6BBE54B4D}"/>
              </a:ext>
            </a:extLst>
          </p:cNvPr>
          <p:cNvSpPr/>
          <p:nvPr/>
        </p:nvSpPr>
        <p:spPr>
          <a:xfrm rot="16200000">
            <a:off x="2457522" y="4836797"/>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TenneT systems ready:</a:t>
            </a:r>
          </a:p>
          <a:p>
            <a:pPr algn="ctr"/>
            <a:r>
              <a:rPr lang="en-GB" sz="1200" i="1">
                <a:latin typeface="Segoe UI Emoji" panose="020B0502040204020203" pitchFamily="34" charset="0"/>
                <a:ea typeface="Segoe UI Emoji" panose="020B0502040204020203" pitchFamily="34" charset="0"/>
                <a:cs typeface="Arial" panose="020B0604020202020204" pitchFamily="34" charset="0"/>
              </a:rPr>
              <a:t>start transition</a:t>
            </a:r>
          </a:p>
        </p:txBody>
      </p:sp>
      <p:sp>
        <p:nvSpPr>
          <p:cNvPr id="26" name="Tijdelijke aanduiding voor dianummer 25">
            <a:extLst>
              <a:ext uri="{FF2B5EF4-FFF2-40B4-BE49-F238E27FC236}">
                <a16:creationId xmlns:a16="http://schemas.microsoft.com/office/drawing/2014/main" id="{AA4CB166-E740-F12C-92DD-AAE5D425728A}"/>
              </a:ext>
            </a:extLst>
          </p:cNvPr>
          <p:cNvSpPr>
            <a:spLocks noGrp="1"/>
          </p:cNvSpPr>
          <p:nvPr>
            <p:ph type="sldNum" sz="quarter" idx="15"/>
          </p:nvPr>
        </p:nvSpPr>
        <p:spPr/>
        <p:txBody>
          <a:bodyPr/>
          <a:lstStyle/>
          <a:p>
            <a:fld id="{867EBCD7-B3E8-48AD-AAAF-CE129139BC6F}" type="slidenum">
              <a:rPr lang="en-GB" smtClean="0"/>
              <a:pPr/>
              <a:t>115</a:t>
            </a:fld>
            <a:endParaRPr lang="en-GB"/>
          </a:p>
        </p:txBody>
      </p:sp>
      <p:sp>
        <p:nvSpPr>
          <p:cNvPr id="2" name="Rechthoek 1">
            <a:extLst>
              <a:ext uri="{FF2B5EF4-FFF2-40B4-BE49-F238E27FC236}">
                <a16:creationId xmlns:a16="http://schemas.microsoft.com/office/drawing/2014/main" id="{3CFD939B-C86C-699F-D493-ADC0B702AF54}"/>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 Prepare</a:t>
            </a:r>
          </a:p>
        </p:txBody>
      </p:sp>
      <p:sp>
        <p:nvSpPr>
          <p:cNvPr id="25" name="Titel 1">
            <a:extLst>
              <a:ext uri="{FF2B5EF4-FFF2-40B4-BE49-F238E27FC236}">
                <a16:creationId xmlns:a16="http://schemas.microsoft.com/office/drawing/2014/main" id="{0DFD790D-F685-8353-216D-7B7675785CC2}"/>
              </a:ext>
            </a:extLst>
          </p:cNvPr>
          <p:cNvSpPr>
            <a:spLocks noGrp="1"/>
          </p:cNvSpPr>
          <p:nvPr>
            <p:ph type="title"/>
          </p:nvPr>
        </p:nvSpPr>
        <p:spPr>
          <a:xfrm>
            <a:off x="792631" y="791490"/>
            <a:ext cx="10031888" cy="432000"/>
          </a:xfrm>
        </p:spPr>
        <p:txBody>
          <a:bodyPr>
            <a:noAutofit/>
          </a:bodyPr>
          <a:lstStyle/>
          <a:p>
            <a:r>
              <a:rPr lang="en-GB">
                <a:solidFill>
                  <a:schemeClr val="accent1"/>
                </a:solidFill>
              </a:rPr>
              <a:t>Step 1: prepare</a:t>
            </a:r>
          </a:p>
        </p:txBody>
      </p:sp>
      <p:sp>
        <p:nvSpPr>
          <p:cNvPr id="27" name="Tijdelijke aanduiding voor tekst 3">
            <a:extLst>
              <a:ext uri="{FF2B5EF4-FFF2-40B4-BE49-F238E27FC236}">
                <a16:creationId xmlns:a16="http://schemas.microsoft.com/office/drawing/2014/main" id="{6E253921-CF50-DCA9-D40E-C6E55ACAA41D}"/>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Internal realisation at market party</a:t>
            </a:r>
          </a:p>
        </p:txBody>
      </p:sp>
    </p:spTree>
    <p:extLst>
      <p:ext uri="{BB962C8B-B14F-4D97-AF65-F5344CB8AC3E}">
        <p14:creationId xmlns:p14="http://schemas.microsoft.com/office/powerpoint/2010/main" val="32902735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E8CE453-A5E0-1715-A9A5-2EC73BE52F63}"/>
              </a:ext>
            </a:extLst>
          </p:cNvPr>
          <p:cNvSpPr>
            <a:spLocks noGrp="1"/>
          </p:cNvSpPr>
          <p:nvPr>
            <p:ph type="sldNum" sz="quarter" idx="15"/>
          </p:nvPr>
        </p:nvSpPr>
        <p:spPr/>
        <p:txBody>
          <a:bodyPr/>
          <a:lstStyle/>
          <a:p>
            <a:fld id="{12E7EA47-C16F-484F-9C0D-C4523DDA169C}" type="slidenum">
              <a:rPr lang="en-GB" smtClean="0"/>
              <a:pPr/>
              <a:t>116</a:t>
            </a:fld>
            <a:endParaRPr lang="en-GB"/>
          </a:p>
        </p:txBody>
      </p:sp>
      <p:sp>
        <p:nvSpPr>
          <p:cNvPr id="6" name="Rechthoek 5">
            <a:extLst>
              <a:ext uri="{FF2B5EF4-FFF2-40B4-BE49-F238E27FC236}">
                <a16:creationId xmlns:a16="http://schemas.microsoft.com/office/drawing/2014/main" id="{165CA65D-A8AD-CA17-C419-63DC9219948B}"/>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 Prepare</a:t>
            </a:r>
          </a:p>
        </p:txBody>
      </p:sp>
      <p:pic>
        <p:nvPicPr>
          <p:cNvPr id="8" name="Afbeelding 7">
            <a:extLst>
              <a:ext uri="{FF2B5EF4-FFF2-40B4-BE49-F238E27FC236}">
                <a16:creationId xmlns:a16="http://schemas.microsoft.com/office/drawing/2014/main" id="{372E704E-60E3-E4A9-D517-1363BE096775}"/>
              </a:ext>
            </a:extLst>
          </p:cNvPr>
          <p:cNvPicPr>
            <a:picLocks noChangeAspect="1"/>
          </p:cNvPicPr>
          <p:nvPr/>
        </p:nvPicPr>
        <p:blipFill>
          <a:blip r:embed="rId2"/>
          <a:stretch>
            <a:fillRect/>
          </a:stretch>
        </p:blipFill>
        <p:spPr>
          <a:xfrm>
            <a:off x="1364400" y="1582733"/>
            <a:ext cx="10031888" cy="4801721"/>
          </a:xfrm>
          <a:prstGeom prst="rect">
            <a:avLst/>
          </a:prstGeom>
        </p:spPr>
      </p:pic>
      <p:sp>
        <p:nvSpPr>
          <p:cNvPr id="13" name="Titel 1">
            <a:extLst>
              <a:ext uri="{FF2B5EF4-FFF2-40B4-BE49-F238E27FC236}">
                <a16:creationId xmlns:a16="http://schemas.microsoft.com/office/drawing/2014/main" id="{640CDE28-9FB2-F1CD-0CA1-8535D9B40BBA}"/>
              </a:ext>
            </a:extLst>
          </p:cNvPr>
          <p:cNvSpPr>
            <a:spLocks noGrp="1"/>
          </p:cNvSpPr>
          <p:nvPr>
            <p:ph type="title"/>
          </p:nvPr>
        </p:nvSpPr>
        <p:spPr>
          <a:xfrm>
            <a:off x="822357" y="652479"/>
            <a:ext cx="11023317" cy="432000"/>
          </a:xfrm>
        </p:spPr>
        <p:txBody>
          <a:bodyPr>
            <a:noAutofit/>
          </a:bodyPr>
          <a:lstStyle/>
          <a:p>
            <a:r>
              <a:rPr lang="en-GB" dirty="0">
                <a:solidFill>
                  <a:schemeClr val="accent1"/>
                </a:solidFill>
              </a:rPr>
              <a:t>Preparation for communication with MMC-hub</a:t>
            </a:r>
          </a:p>
        </p:txBody>
      </p:sp>
      <p:sp>
        <p:nvSpPr>
          <p:cNvPr id="15" name="Tijdelijke aanduiding voor tekst 3">
            <a:extLst>
              <a:ext uri="{FF2B5EF4-FFF2-40B4-BE49-F238E27FC236}">
                <a16:creationId xmlns:a16="http://schemas.microsoft.com/office/drawing/2014/main" id="{9D21AA50-36A1-A154-AA90-35FD87C75D53}"/>
              </a:ext>
            </a:extLst>
          </p:cNvPr>
          <p:cNvSpPr txBox="1">
            <a:spLocks/>
          </p:cNvSpPr>
          <p:nvPr/>
        </p:nvSpPr>
        <p:spPr>
          <a:xfrm>
            <a:off x="828154" y="1071394"/>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All relevant documentation found on </a:t>
            </a:r>
            <a:r>
              <a:rPr lang="en-GB" sz="2400" dirty="0" err="1"/>
              <a:t>MyTenneT</a:t>
            </a:r>
            <a:endParaRPr lang="en-GB" sz="2400" dirty="0"/>
          </a:p>
        </p:txBody>
      </p:sp>
      <p:grpSp>
        <p:nvGrpSpPr>
          <p:cNvPr id="409" name="Групувати 408">
            <a:extLst>
              <a:ext uri="{FF2B5EF4-FFF2-40B4-BE49-F238E27FC236}">
                <a16:creationId xmlns:a16="http://schemas.microsoft.com/office/drawing/2014/main" id="{806F65BC-099D-A64D-6E81-59A2543622F0}"/>
              </a:ext>
            </a:extLst>
          </p:cNvPr>
          <p:cNvGrpSpPr/>
          <p:nvPr/>
        </p:nvGrpSpPr>
        <p:grpSpPr>
          <a:xfrm>
            <a:off x="1375354" y="1582733"/>
            <a:ext cx="10009978" cy="4801721"/>
            <a:chOff x="1375354" y="1582733"/>
            <a:chExt cx="10009978" cy="4801721"/>
          </a:xfrm>
        </p:grpSpPr>
        <p:pic>
          <p:nvPicPr>
            <p:cNvPr id="10" name="Afbeelding 9">
              <a:extLst>
                <a:ext uri="{FF2B5EF4-FFF2-40B4-BE49-F238E27FC236}">
                  <a16:creationId xmlns:a16="http://schemas.microsoft.com/office/drawing/2014/main" id="{4E065532-0625-7125-F990-82B6103424BF}"/>
                </a:ext>
              </a:extLst>
            </p:cNvPr>
            <p:cNvPicPr>
              <a:picLocks noChangeAspect="1"/>
            </p:cNvPicPr>
            <p:nvPr/>
          </p:nvPicPr>
          <p:blipFill>
            <a:blip r:embed="rId3"/>
            <a:srcRect/>
            <a:stretch/>
          </p:blipFill>
          <p:spPr>
            <a:xfrm>
              <a:off x="1375354" y="1582733"/>
              <a:ext cx="10009978" cy="4801721"/>
            </a:xfrm>
            <a:prstGeom prst="rect">
              <a:avLst/>
            </a:prstGeom>
          </p:spPr>
        </p:pic>
        <p:sp>
          <p:nvSpPr>
            <p:cNvPr id="372" name="Прямокутник 371">
              <a:extLst>
                <a:ext uri="{FF2B5EF4-FFF2-40B4-BE49-F238E27FC236}">
                  <a16:creationId xmlns:a16="http://schemas.microsoft.com/office/drawing/2014/main" id="{AF0AE9CF-4BD1-4674-8CD0-8883A50CF732}"/>
                </a:ext>
              </a:extLst>
            </p:cNvPr>
            <p:cNvSpPr/>
            <p:nvPr/>
          </p:nvSpPr>
          <p:spPr>
            <a:xfrm>
              <a:off x="5087907" y="2087452"/>
              <a:ext cx="1030731" cy="100027"/>
            </a:xfrm>
            <a:prstGeom prst="rect">
              <a:avLst/>
            </a:prstGeom>
            <a:noFill/>
            <a:ln>
              <a:noFill/>
            </a:ln>
          </p:spPr>
          <p:txBody>
            <a:bodyPr wrap="none" lIns="0" tIns="0" rIns="0" bIns="0">
              <a:spAutoFit/>
            </a:bodyPr>
            <a:lstStyle/>
            <a:p>
              <a:r>
                <a:rPr lang="en-GB" sz="650">
                  <a:solidFill>
                    <a:srgbClr val="F27000"/>
                  </a:solidFill>
                  <a:latin typeface="Arial"/>
                </a:rPr>
                <a:t>Safer login MyTenneT</a:t>
              </a:r>
            </a:p>
          </p:txBody>
        </p:sp>
        <p:sp>
          <p:nvSpPr>
            <p:cNvPr id="373" name="Прямокутник 372">
              <a:extLst>
                <a:ext uri="{FF2B5EF4-FFF2-40B4-BE49-F238E27FC236}">
                  <a16:creationId xmlns:a16="http://schemas.microsoft.com/office/drawing/2014/main" id="{6DD6B0F6-1A76-4D98-C367-CA429B2D530C}"/>
                </a:ext>
              </a:extLst>
            </p:cNvPr>
            <p:cNvSpPr/>
            <p:nvPr/>
          </p:nvSpPr>
          <p:spPr>
            <a:xfrm>
              <a:off x="6123645" y="1646110"/>
              <a:ext cx="530594" cy="130805"/>
            </a:xfrm>
            <a:prstGeom prst="rect">
              <a:avLst/>
            </a:prstGeom>
            <a:noFill/>
            <a:ln>
              <a:noFill/>
            </a:ln>
          </p:spPr>
          <p:txBody>
            <a:bodyPr wrap="none" lIns="0" tIns="0" rIns="0" bIns="0">
              <a:spAutoFit/>
            </a:bodyPr>
            <a:lstStyle/>
            <a:p>
              <a:r>
                <a:rPr lang="en-GB" sz="850" b="1">
                  <a:solidFill>
                    <a:schemeClr val="bg1"/>
                  </a:solidFill>
                  <a:latin typeface="Arial"/>
                </a:rPr>
                <a:t>My</a:t>
              </a:r>
              <a:r>
                <a:rPr lang="en-GB" sz="850">
                  <a:solidFill>
                    <a:schemeClr val="bg1"/>
                  </a:solidFill>
                  <a:latin typeface="Arial"/>
                </a:rPr>
                <a:t>TenneT</a:t>
              </a:r>
            </a:p>
          </p:txBody>
        </p:sp>
        <p:sp>
          <p:nvSpPr>
            <p:cNvPr id="374" name="Прямокутник 373">
              <a:extLst>
                <a:ext uri="{FF2B5EF4-FFF2-40B4-BE49-F238E27FC236}">
                  <a16:creationId xmlns:a16="http://schemas.microsoft.com/office/drawing/2014/main" id="{CCBB3D15-917A-EB7B-7970-900DB5109F86}"/>
                </a:ext>
              </a:extLst>
            </p:cNvPr>
            <p:cNvSpPr/>
            <p:nvPr/>
          </p:nvSpPr>
          <p:spPr>
            <a:xfrm>
              <a:off x="5077120" y="2246819"/>
              <a:ext cx="2324420" cy="276999"/>
            </a:xfrm>
            <a:prstGeom prst="rect">
              <a:avLst/>
            </a:prstGeom>
            <a:noFill/>
            <a:ln>
              <a:noFill/>
            </a:ln>
          </p:spPr>
          <p:txBody>
            <a:bodyPr lIns="0" tIns="0" rIns="0" bIns="0">
              <a:spAutoFit/>
            </a:bodyPr>
            <a:lstStyle/>
            <a:p>
              <a:pPr marR="192742"/>
              <a:r>
                <a:rPr lang="en-GB" sz="450">
                  <a:solidFill>
                    <a:srgbClr val="595959"/>
                  </a:solidFill>
                  <a:latin typeface="Arial"/>
                </a:rPr>
                <a:t>Cyber security is given the highest priority at TenneT. That is why MyTenneT will soon be switching to a new 2-factor authentication method via the MobilePASS+ app instead of SMS. You will also soon be switching to the new authentication method. More information and instructions will follow via e-mail.</a:t>
              </a:r>
            </a:p>
          </p:txBody>
        </p:sp>
        <p:sp>
          <p:nvSpPr>
            <p:cNvPr id="375" name="Прямокутник 374">
              <a:extLst>
                <a:ext uri="{FF2B5EF4-FFF2-40B4-BE49-F238E27FC236}">
                  <a16:creationId xmlns:a16="http://schemas.microsoft.com/office/drawing/2014/main" id="{BE826128-C1E4-9572-9118-A5C3B0C492DD}"/>
                </a:ext>
              </a:extLst>
            </p:cNvPr>
            <p:cNvSpPr/>
            <p:nvPr/>
          </p:nvSpPr>
          <p:spPr>
            <a:xfrm>
              <a:off x="4673633" y="3469984"/>
              <a:ext cx="631583" cy="100027"/>
            </a:xfrm>
            <a:prstGeom prst="rect">
              <a:avLst/>
            </a:prstGeom>
            <a:noFill/>
            <a:ln>
              <a:noFill/>
            </a:ln>
          </p:spPr>
          <p:txBody>
            <a:bodyPr wrap="none" lIns="0" tIns="0" rIns="0" bIns="0">
              <a:spAutoFit/>
            </a:bodyPr>
            <a:lstStyle/>
            <a:p>
              <a:r>
                <a:rPr lang="en-GB" sz="650" b="1">
                  <a:solidFill>
                    <a:srgbClr val="1D4B91"/>
                  </a:solidFill>
                  <a:latin typeface="Arial"/>
                </a:rPr>
                <a:t>My organisation</a:t>
              </a:r>
            </a:p>
          </p:txBody>
        </p:sp>
        <p:sp>
          <p:nvSpPr>
            <p:cNvPr id="376" name="Прямокутник 375">
              <a:extLst>
                <a:ext uri="{FF2B5EF4-FFF2-40B4-BE49-F238E27FC236}">
                  <a16:creationId xmlns:a16="http://schemas.microsoft.com/office/drawing/2014/main" id="{395C032F-110E-C6EB-B996-6B3E13E8FAA7}"/>
                </a:ext>
              </a:extLst>
            </p:cNvPr>
            <p:cNvSpPr/>
            <p:nvPr/>
          </p:nvSpPr>
          <p:spPr>
            <a:xfrm>
              <a:off x="6900830" y="3473053"/>
              <a:ext cx="448841" cy="100027"/>
            </a:xfrm>
            <a:prstGeom prst="rect">
              <a:avLst/>
            </a:prstGeom>
            <a:noFill/>
            <a:ln>
              <a:noFill/>
            </a:ln>
          </p:spPr>
          <p:txBody>
            <a:bodyPr wrap="none" lIns="0" tIns="0" rIns="0" bIns="0">
              <a:spAutoFit/>
            </a:bodyPr>
            <a:lstStyle/>
            <a:p>
              <a:pPr algn="ctr"/>
              <a:r>
                <a:rPr lang="en-GB" sz="650" b="1">
                  <a:solidFill>
                    <a:srgbClr val="1D4B91"/>
                  </a:solidFill>
                  <a:latin typeface="Arial"/>
                </a:rPr>
                <a:t>Nominations</a:t>
              </a:r>
            </a:p>
          </p:txBody>
        </p:sp>
        <p:sp>
          <p:nvSpPr>
            <p:cNvPr id="377" name="Прямокутник 376">
              <a:extLst>
                <a:ext uri="{FF2B5EF4-FFF2-40B4-BE49-F238E27FC236}">
                  <a16:creationId xmlns:a16="http://schemas.microsoft.com/office/drawing/2014/main" id="{4491AF3B-A5E5-0FB4-BEFF-58821AEE02DC}"/>
                </a:ext>
              </a:extLst>
            </p:cNvPr>
            <p:cNvSpPr/>
            <p:nvPr/>
          </p:nvSpPr>
          <p:spPr>
            <a:xfrm>
              <a:off x="6733226" y="3583640"/>
              <a:ext cx="779929" cy="138313"/>
            </a:xfrm>
            <a:prstGeom prst="rect">
              <a:avLst/>
            </a:prstGeom>
            <a:noFill/>
            <a:ln>
              <a:noFill/>
            </a:ln>
          </p:spPr>
          <p:txBody>
            <a:bodyPr lIns="0" tIns="0" rIns="0" bIns="0">
              <a:spAutoFit/>
            </a:bodyPr>
            <a:lstStyle/>
            <a:p>
              <a:pPr algn="ctr"/>
              <a:r>
                <a:rPr lang="en-GB" sz="450">
                  <a:solidFill>
                    <a:srgbClr val="595959"/>
                  </a:solidFill>
                  <a:latin typeface="Arial"/>
                </a:rPr>
                <a:t>Insight and status of your E-programmes</a:t>
              </a:r>
            </a:p>
          </p:txBody>
        </p:sp>
        <p:sp>
          <p:nvSpPr>
            <p:cNvPr id="378" name="Прямокутник 377">
              <a:extLst>
                <a:ext uri="{FF2B5EF4-FFF2-40B4-BE49-F238E27FC236}">
                  <a16:creationId xmlns:a16="http://schemas.microsoft.com/office/drawing/2014/main" id="{DE93564F-E1F9-FEE3-5250-5A175C2C7DB7}"/>
                </a:ext>
              </a:extLst>
            </p:cNvPr>
            <p:cNvSpPr/>
            <p:nvPr/>
          </p:nvSpPr>
          <p:spPr>
            <a:xfrm>
              <a:off x="6733226" y="4498763"/>
              <a:ext cx="791883" cy="100027"/>
            </a:xfrm>
            <a:prstGeom prst="rect">
              <a:avLst/>
            </a:prstGeom>
            <a:noFill/>
            <a:ln>
              <a:noFill/>
            </a:ln>
          </p:spPr>
          <p:txBody>
            <a:bodyPr wrap="none" lIns="0" tIns="0" rIns="0" bIns="0">
              <a:spAutoFit/>
            </a:bodyPr>
            <a:lstStyle/>
            <a:p>
              <a:r>
                <a:rPr lang="en-GB" sz="650" b="1">
                  <a:solidFill>
                    <a:srgbClr val="1D4B91"/>
                  </a:solidFill>
                  <a:latin typeface="Arial"/>
                </a:rPr>
                <a:t>TenneT contact info</a:t>
              </a:r>
            </a:p>
          </p:txBody>
        </p:sp>
        <p:sp>
          <p:nvSpPr>
            <p:cNvPr id="379" name="Прямокутник 378">
              <a:extLst>
                <a:ext uri="{FF2B5EF4-FFF2-40B4-BE49-F238E27FC236}">
                  <a16:creationId xmlns:a16="http://schemas.microsoft.com/office/drawing/2014/main" id="{5E9B296C-BEE3-8E83-0E44-402C591EFC01}"/>
                </a:ext>
              </a:extLst>
            </p:cNvPr>
            <p:cNvSpPr/>
            <p:nvPr/>
          </p:nvSpPr>
          <p:spPr>
            <a:xfrm>
              <a:off x="6834431" y="4612780"/>
              <a:ext cx="564257" cy="69250"/>
            </a:xfrm>
            <a:prstGeom prst="rect">
              <a:avLst/>
            </a:prstGeom>
            <a:noFill/>
            <a:ln>
              <a:noFill/>
            </a:ln>
          </p:spPr>
          <p:txBody>
            <a:bodyPr wrap="none" lIns="0" tIns="0" rIns="0" bIns="0">
              <a:spAutoFit/>
            </a:bodyPr>
            <a:lstStyle/>
            <a:p>
              <a:pPr algn="ctr"/>
              <a:r>
                <a:rPr lang="en-GB" sz="450">
                  <a:solidFill>
                    <a:srgbClr val="595959"/>
                  </a:solidFill>
                  <a:latin typeface="Arial"/>
                </a:rPr>
                <a:t>Your TenneT contacts</a:t>
              </a:r>
            </a:p>
          </p:txBody>
        </p:sp>
        <p:sp>
          <p:nvSpPr>
            <p:cNvPr id="380" name="Прямокутник 379">
              <a:extLst>
                <a:ext uri="{FF2B5EF4-FFF2-40B4-BE49-F238E27FC236}">
                  <a16:creationId xmlns:a16="http://schemas.microsoft.com/office/drawing/2014/main" id="{9569318E-51D7-4490-DD6A-99B2A06119AB}"/>
                </a:ext>
              </a:extLst>
            </p:cNvPr>
            <p:cNvSpPr/>
            <p:nvPr/>
          </p:nvSpPr>
          <p:spPr>
            <a:xfrm>
              <a:off x="3757186" y="3472471"/>
              <a:ext cx="291747" cy="100027"/>
            </a:xfrm>
            <a:prstGeom prst="rect">
              <a:avLst/>
            </a:prstGeom>
            <a:noFill/>
            <a:ln>
              <a:noFill/>
            </a:ln>
          </p:spPr>
          <p:txBody>
            <a:bodyPr wrap="none" lIns="0" tIns="0" rIns="0" bIns="0">
              <a:spAutoFit/>
            </a:bodyPr>
            <a:lstStyle/>
            <a:p>
              <a:pPr algn="ctr"/>
              <a:r>
                <a:rPr lang="en-GB" sz="650" b="1">
                  <a:solidFill>
                    <a:srgbClr val="1D4B91"/>
                  </a:solidFill>
                  <a:latin typeface="Arial"/>
                </a:rPr>
                <a:t>News</a:t>
              </a:r>
            </a:p>
          </p:txBody>
        </p:sp>
        <p:sp>
          <p:nvSpPr>
            <p:cNvPr id="381" name="Прямокутник 380">
              <a:extLst>
                <a:ext uri="{FF2B5EF4-FFF2-40B4-BE49-F238E27FC236}">
                  <a16:creationId xmlns:a16="http://schemas.microsoft.com/office/drawing/2014/main" id="{85464431-78D9-650D-3DED-E23753A6BA35}"/>
                </a:ext>
              </a:extLst>
            </p:cNvPr>
            <p:cNvSpPr/>
            <p:nvPr/>
          </p:nvSpPr>
          <p:spPr>
            <a:xfrm>
              <a:off x="3537520" y="3582224"/>
              <a:ext cx="769441" cy="69250"/>
            </a:xfrm>
            <a:prstGeom prst="rect">
              <a:avLst/>
            </a:prstGeom>
            <a:noFill/>
            <a:ln>
              <a:noFill/>
            </a:ln>
          </p:spPr>
          <p:txBody>
            <a:bodyPr wrap="none" lIns="0" tIns="0" rIns="0" bIns="0">
              <a:spAutoFit/>
            </a:bodyPr>
            <a:lstStyle/>
            <a:p>
              <a:r>
                <a:rPr lang="en-GB" sz="450">
                  <a:solidFill>
                    <a:srgbClr val="595959"/>
                  </a:solidFill>
                  <a:latin typeface="Arial"/>
                </a:rPr>
                <a:t>Your TenneT news overview</a:t>
              </a:r>
            </a:p>
          </p:txBody>
        </p:sp>
        <p:sp>
          <p:nvSpPr>
            <p:cNvPr id="382" name="Прямокутник 381">
              <a:extLst>
                <a:ext uri="{FF2B5EF4-FFF2-40B4-BE49-F238E27FC236}">
                  <a16:creationId xmlns:a16="http://schemas.microsoft.com/office/drawing/2014/main" id="{03E67C19-C9FA-34A4-D790-27E0077F24F7}"/>
                </a:ext>
              </a:extLst>
            </p:cNvPr>
            <p:cNvSpPr/>
            <p:nvPr/>
          </p:nvSpPr>
          <p:spPr>
            <a:xfrm>
              <a:off x="3583019" y="4500515"/>
              <a:ext cx="620363" cy="100027"/>
            </a:xfrm>
            <a:prstGeom prst="rect">
              <a:avLst/>
            </a:prstGeom>
            <a:noFill/>
            <a:ln>
              <a:noFill/>
            </a:ln>
          </p:spPr>
          <p:txBody>
            <a:bodyPr wrap="none" lIns="0" tIns="0" rIns="0" bIns="0">
              <a:spAutoFit/>
            </a:bodyPr>
            <a:lstStyle/>
            <a:p>
              <a:r>
                <a:rPr lang="en-GB" sz="650" b="1">
                  <a:solidFill>
                    <a:srgbClr val="1D4B91"/>
                  </a:solidFill>
                  <a:latin typeface="Arial"/>
                </a:rPr>
                <a:t>IT connections</a:t>
              </a:r>
            </a:p>
          </p:txBody>
        </p:sp>
        <p:sp>
          <p:nvSpPr>
            <p:cNvPr id="383" name="Прямокутник 382">
              <a:extLst>
                <a:ext uri="{FF2B5EF4-FFF2-40B4-BE49-F238E27FC236}">
                  <a16:creationId xmlns:a16="http://schemas.microsoft.com/office/drawing/2014/main" id="{BEB3AA6F-DCAC-2467-B83E-5AA06ACF3964}"/>
                </a:ext>
              </a:extLst>
            </p:cNvPr>
            <p:cNvSpPr/>
            <p:nvPr/>
          </p:nvSpPr>
          <p:spPr>
            <a:xfrm>
              <a:off x="3481782" y="4611616"/>
              <a:ext cx="822191" cy="138499"/>
            </a:xfrm>
            <a:prstGeom prst="rect">
              <a:avLst/>
            </a:prstGeom>
            <a:noFill/>
            <a:ln>
              <a:noFill/>
            </a:ln>
          </p:spPr>
          <p:txBody>
            <a:bodyPr lIns="0" tIns="0" rIns="0" bIns="0">
              <a:spAutoFit/>
            </a:bodyPr>
            <a:lstStyle/>
            <a:p>
              <a:pPr algn="ctr"/>
              <a:r>
                <a:rPr lang="en-GB" sz="450">
                  <a:solidFill>
                    <a:srgbClr val="595959"/>
                  </a:solidFill>
                  <a:latin typeface="Arial"/>
                </a:rPr>
                <a:t>Info for designing IT accounts with TenneT</a:t>
              </a:r>
            </a:p>
          </p:txBody>
        </p:sp>
        <p:sp>
          <p:nvSpPr>
            <p:cNvPr id="384" name="Прямокутник 383">
              <a:extLst>
                <a:ext uri="{FF2B5EF4-FFF2-40B4-BE49-F238E27FC236}">
                  <a16:creationId xmlns:a16="http://schemas.microsoft.com/office/drawing/2014/main" id="{48FCB5E6-8BBC-B3CE-5534-9D141EB83770}"/>
                </a:ext>
              </a:extLst>
            </p:cNvPr>
            <p:cNvSpPr/>
            <p:nvPr/>
          </p:nvSpPr>
          <p:spPr>
            <a:xfrm>
              <a:off x="4580008" y="3585680"/>
              <a:ext cx="779929" cy="138313"/>
            </a:xfrm>
            <a:prstGeom prst="rect">
              <a:avLst/>
            </a:prstGeom>
            <a:noFill/>
            <a:ln>
              <a:noFill/>
            </a:ln>
          </p:spPr>
          <p:txBody>
            <a:bodyPr lIns="0" tIns="0" rIns="0" bIns="0">
              <a:spAutoFit/>
            </a:bodyPr>
            <a:lstStyle/>
            <a:p>
              <a:pPr algn="ctr"/>
              <a:r>
                <a:rPr lang="en-GB" sz="450">
                  <a:solidFill>
                    <a:srgbClr val="595959"/>
                  </a:solidFill>
                  <a:latin typeface="Arial"/>
                </a:rPr>
                <a:t>Your contacts and MyTenneT accounts</a:t>
              </a:r>
            </a:p>
          </p:txBody>
        </p:sp>
        <p:sp>
          <p:nvSpPr>
            <p:cNvPr id="385" name="Прямокутник 384">
              <a:extLst>
                <a:ext uri="{FF2B5EF4-FFF2-40B4-BE49-F238E27FC236}">
                  <a16:creationId xmlns:a16="http://schemas.microsoft.com/office/drawing/2014/main" id="{4B2F6D2A-55F3-E017-5D14-03804268D566}"/>
                </a:ext>
              </a:extLst>
            </p:cNvPr>
            <p:cNvSpPr/>
            <p:nvPr/>
          </p:nvSpPr>
          <p:spPr>
            <a:xfrm>
              <a:off x="5836986" y="3586310"/>
              <a:ext cx="416782" cy="69250"/>
            </a:xfrm>
            <a:prstGeom prst="rect">
              <a:avLst/>
            </a:prstGeom>
            <a:noFill/>
            <a:ln>
              <a:noFill/>
            </a:ln>
          </p:spPr>
          <p:txBody>
            <a:bodyPr wrap="none" lIns="0" tIns="0" rIns="0" bIns="0">
              <a:spAutoFit/>
            </a:bodyPr>
            <a:lstStyle/>
            <a:p>
              <a:pPr algn="ctr"/>
              <a:r>
                <a:rPr lang="en-GB" sz="450">
                  <a:solidFill>
                    <a:srgbClr val="595959"/>
                  </a:solidFill>
                  <a:latin typeface="Arial"/>
                </a:rPr>
                <a:t>Your accreditations</a:t>
              </a:r>
            </a:p>
          </p:txBody>
        </p:sp>
        <p:sp>
          <p:nvSpPr>
            <p:cNvPr id="386" name="Прямокутник 385">
              <a:extLst>
                <a:ext uri="{FF2B5EF4-FFF2-40B4-BE49-F238E27FC236}">
                  <a16:creationId xmlns:a16="http://schemas.microsoft.com/office/drawing/2014/main" id="{C3704DF0-4500-17A0-DD52-EBFA7C9CED4A}"/>
                </a:ext>
              </a:extLst>
            </p:cNvPr>
            <p:cNvSpPr/>
            <p:nvPr/>
          </p:nvSpPr>
          <p:spPr>
            <a:xfrm>
              <a:off x="5716719" y="3469514"/>
              <a:ext cx="686085" cy="100027"/>
            </a:xfrm>
            <a:prstGeom prst="rect">
              <a:avLst/>
            </a:prstGeom>
            <a:noFill/>
            <a:ln>
              <a:noFill/>
            </a:ln>
          </p:spPr>
          <p:txBody>
            <a:bodyPr wrap="none" lIns="0" tIns="0" rIns="0" bIns="0">
              <a:spAutoFit/>
            </a:bodyPr>
            <a:lstStyle/>
            <a:p>
              <a:r>
                <a:rPr lang="en-GB" sz="650" b="1">
                  <a:solidFill>
                    <a:srgbClr val="1D4B91"/>
                  </a:solidFill>
                  <a:latin typeface="Arial"/>
                </a:rPr>
                <a:t>System services</a:t>
              </a:r>
            </a:p>
          </p:txBody>
        </p:sp>
        <p:sp>
          <p:nvSpPr>
            <p:cNvPr id="387" name="Прямокутник 386">
              <a:extLst>
                <a:ext uri="{FF2B5EF4-FFF2-40B4-BE49-F238E27FC236}">
                  <a16:creationId xmlns:a16="http://schemas.microsoft.com/office/drawing/2014/main" id="{CF6777D7-50FB-CE81-B1C9-DF875AA05734}"/>
                </a:ext>
              </a:extLst>
            </p:cNvPr>
            <p:cNvSpPr/>
            <p:nvPr/>
          </p:nvSpPr>
          <p:spPr>
            <a:xfrm>
              <a:off x="5879346" y="4494190"/>
              <a:ext cx="352661" cy="100027"/>
            </a:xfrm>
            <a:prstGeom prst="rect">
              <a:avLst/>
            </a:prstGeom>
            <a:noFill/>
            <a:ln>
              <a:noFill/>
            </a:ln>
          </p:spPr>
          <p:txBody>
            <a:bodyPr wrap="none" lIns="0" tIns="0" rIns="0" bIns="0">
              <a:spAutoFit/>
            </a:bodyPr>
            <a:lstStyle/>
            <a:p>
              <a:pPr algn="ctr"/>
              <a:r>
                <a:rPr lang="en-GB" sz="650" b="1">
                  <a:solidFill>
                    <a:srgbClr val="1D4B91"/>
                  </a:solidFill>
                  <a:latin typeface="Arial"/>
                </a:rPr>
                <a:t>Invoices</a:t>
              </a:r>
            </a:p>
          </p:txBody>
        </p:sp>
        <p:sp>
          <p:nvSpPr>
            <p:cNvPr id="388" name="Прямокутник 387">
              <a:extLst>
                <a:ext uri="{FF2B5EF4-FFF2-40B4-BE49-F238E27FC236}">
                  <a16:creationId xmlns:a16="http://schemas.microsoft.com/office/drawing/2014/main" id="{510CC731-1D39-E654-58DD-E08D7CC7703D}"/>
                </a:ext>
              </a:extLst>
            </p:cNvPr>
            <p:cNvSpPr/>
            <p:nvPr/>
          </p:nvSpPr>
          <p:spPr>
            <a:xfrm>
              <a:off x="5611937" y="4612497"/>
              <a:ext cx="845244" cy="138499"/>
            </a:xfrm>
            <a:prstGeom prst="rect">
              <a:avLst/>
            </a:prstGeom>
            <a:noFill/>
            <a:ln>
              <a:noFill/>
            </a:ln>
          </p:spPr>
          <p:txBody>
            <a:bodyPr lIns="0" tIns="0" rIns="0" bIns="0">
              <a:spAutoFit/>
            </a:bodyPr>
            <a:lstStyle/>
            <a:p>
              <a:pPr algn="ctr"/>
              <a:r>
                <a:rPr lang="en-GB" sz="450">
                  <a:solidFill>
                    <a:srgbClr val="595959"/>
                  </a:solidFill>
                  <a:latin typeface="Arial"/>
                </a:rPr>
                <a:t>Your invoice and invoice details overview</a:t>
              </a:r>
            </a:p>
          </p:txBody>
        </p:sp>
        <p:sp>
          <p:nvSpPr>
            <p:cNvPr id="389" name="Прямокутник 388">
              <a:extLst>
                <a:ext uri="{FF2B5EF4-FFF2-40B4-BE49-F238E27FC236}">
                  <a16:creationId xmlns:a16="http://schemas.microsoft.com/office/drawing/2014/main" id="{F087B2EA-4579-F414-4FD5-A458526FF3CB}"/>
                </a:ext>
              </a:extLst>
            </p:cNvPr>
            <p:cNvSpPr/>
            <p:nvPr/>
          </p:nvSpPr>
          <p:spPr>
            <a:xfrm>
              <a:off x="4897226" y="4494935"/>
              <a:ext cx="166712" cy="100027"/>
            </a:xfrm>
            <a:prstGeom prst="rect">
              <a:avLst/>
            </a:prstGeom>
            <a:noFill/>
            <a:ln>
              <a:noFill/>
            </a:ln>
          </p:spPr>
          <p:txBody>
            <a:bodyPr wrap="none" lIns="0" tIns="0" rIns="0" bIns="0">
              <a:spAutoFit/>
            </a:bodyPr>
            <a:lstStyle/>
            <a:p>
              <a:pPr algn="ctr"/>
              <a:r>
                <a:rPr lang="en-GB" sz="650" b="1">
                  <a:solidFill>
                    <a:srgbClr val="1D4B91"/>
                  </a:solidFill>
                  <a:latin typeface="Arial"/>
                </a:rPr>
                <a:t>TQF</a:t>
              </a:r>
            </a:p>
          </p:txBody>
        </p:sp>
        <p:sp>
          <p:nvSpPr>
            <p:cNvPr id="390" name="Прямокутник 389">
              <a:extLst>
                <a:ext uri="{FF2B5EF4-FFF2-40B4-BE49-F238E27FC236}">
                  <a16:creationId xmlns:a16="http://schemas.microsoft.com/office/drawing/2014/main" id="{1ABD8582-2437-B024-1732-927122D09155}"/>
                </a:ext>
              </a:extLst>
            </p:cNvPr>
            <p:cNvSpPr/>
            <p:nvPr/>
          </p:nvSpPr>
          <p:spPr>
            <a:xfrm>
              <a:off x="4539947" y="4603604"/>
              <a:ext cx="860612" cy="138312"/>
            </a:xfrm>
            <a:prstGeom prst="rect">
              <a:avLst/>
            </a:prstGeom>
            <a:noFill/>
            <a:ln>
              <a:noFill/>
            </a:ln>
          </p:spPr>
          <p:txBody>
            <a:bodyPr lIns="0" tIns="0" rIns="0" bIns="0">
              <a:spAutoFit/>
            </a:bodyPr>
            <a:lstStyle/>
            <a:p>
              <a:pPr algn="ctr"/>
              <a:r>
                <a:rPr lang="en-GB" sz="450">
                  <a:solidFill>
                    <a:srgbClr val="595959"/>
                  </a:solidFill>
                  <a:latin typeface="Arial"/>
                </a:rPr>
                <a:t>MMC-Hub Test- &amp; Qualification Facility</a:t>
              </a:r>
            </a:p>
          </p:txBody>
        </p:sp>
        <p:sp>
          <p:nvSpPr>
            <p:cNvPr id="391" name="Прямокутник 390">
              <a:extLst>
                <a:ext uri="{FF2B5EF4-FFF2-40B4-BE49-F238E27FC236}">
                  <a16:creationId xmlns:a16="http://schemas.microsoft.com/office/drawing/2014/main" id="{4309E6D0-6CF7-1C28-9800-F169EEBF5C17}"/>
                </a:ext>
              </a:extLst>
            </p:cNvPr>
            <p:cNvSpPr/>
            <p:nvPr/>
          </p:nvSpPr>
          <p:spPr>
            <a:xfrm>
              <a:off x="10171352" y="1964385"/>
              <a:ext cx="706925" cy="92333"/>
            </a:xfrm>
            <a:prstGeom prst="rect">
              <a:avLst/>
            </a:prstGeom>
            <a:noFill/>
            <a:ln>
              <a:noFill/>
            </a:ln>
          </p:spPr>
          <p:txBody>
            <a:bodyPr wrap="none" lIns="0" tIns="0" rIns="0" bIns="0">
              <a:spAutoFit/>
            </a:bodyPr>
            <a:lstStyle/>
            <a:p>
              <a:r>
                <a:rPr lang="en-GB" sz="600">
                  <a:solidFill>
                    <a:srgbClr val="14549B"/>
                  </a:solidFill>
                  <a:latin typeface="Arial"/>
                </a:rPr>
                <a:t>Frequently asked questions</a:t>
              </a:r>
            </a:p>
          </p:txBody>
        </p:sp>
        <p:sp>
          <p:nvSpPr>
            <p:cNvPr id="392" name="Прямокутник 391">
              <a:extLst>
                <a:ext uri="{FF2B5EF4-FFF2-40B4-BE49-F238E27FC236}">
                  <a16:creationId xmlns:a16="http://schemas.microsoft.com/office/drawing/2014/main" id="{1E339F14-EA19-267C-9450-3F3ED02F98A0}"/>
                </a:ext>
              </a:extLst>
            </p:cNvPr>
            <p:cNvSpPr/>
            <p:nvPr/>
          </p:nvSpPr>
          <p:spPr>
            <a:xfrm>
              <a:off x="9782811" y="2243567"/>
              <a:ext cx="275717" cy="76944"/>
            </a:xfrm>
            <a:prstGeom prst="rect">
              <a:avLst/>
            </a:prstGeom>
            <a:noFill/>
            <a:ln>
              <a:noFill/>
            </a:ln>
          </p:spPr>
          <p:txBody>
            <a:bodyPr wrap="none" lIns="0" tIns="0" rIns="0" bIns="0">
              <a:spAutoFit/>
            </a:bodyPr>
            <a:lstStyle/>
            <a:p>
              <a:r>
                <a:rPr lang="en-GB" sz="500">
                  <a:solidFill>
                    <a:srgbClr val="595959"/>
                  </a:solidFill>
                  <a:latin typeface="Arial"/>
                </a:rPr>
                <a:t>Category</a:t>
              </a:r>
            </a:p>
          </p:txBody>
        </p:sp>
        <p:sp>
          <p:nvSpPr>
            <p:cNvPr id="393" name="Прямокутник 392">
              <a:extLst>
                <a:ext uri="{FF2B5EF4-FFF2-40B4-BE49-F238E27FC236}">
                  <a16:creationId xmlns:a16="http://schemas.microsoft.com/office/drawing/2014/main" id="{4BEF8A61-3FD1-B137-5A09-B1451E43B53E}"/>
                </a:ext>
              </a:extLst>
            </p:cNvPr>
            <p:cNvSpPr/>
            <p:nvPr/>
          </p:nvSpPr>
          <p:spPr>
            <a:xfrm>
              <a:off x="10405831" y="2236800"/>
              <a:ext cx="302968" cy="76944"/>
            </a:xfrm>
            <a:prstGeom prst="rect">
              <a:avLst/>
            </a:prstGeom>
            <a:noFill/>
            <a:ln>
              <a:noFill/>
            </a:ln>
          </p:spPr>
          <p:txBody>
            <a:bodyPr wrap="none" lIns="0" tIns="0" rIns="0" bIns="0">
              <a:spAutoFit/>
            </a:bodyPr>
            <a:lstStyle/>
            <a:p>
              <a:r>
                <a:rPr lang="en-GB" sz="500">
                  <a:solidFill>
                    <a:srgbClr val="595959"/>
                  </a:solidFill>
                  <a:latin typeface="Arial"/>
                </a:rPr>
                <a:t>MyTenneT</a:t>
              </a:r>
            </a:p>
          </p:txBody>
        </p:sp>
        <p:sp>
          <p:nvSpPr>
            <p:cNvPr id="394" name="Прямокутник 393">
              <a:extLst>
                <a:ext uri="{FF2B5EF4-FFF2-40B4-BE49-F238E27FC236}">
                  <a16:creationId xmlns:a16="http://schemas.microsoft.com/office/drawing/2014/main" id="{4B12F9F2-1BAC-BC5C-82F6-05488694AAF8}"/>
                </a:ext>
              </a:extLst>
            </p:cNvPr>
            <p:cNvSpPr/>
            <p:nvPr/>
          </p:nvSpPr>
          <p:spPr>
            <a:xfrm>
              <a:off x="9776988" y="2469167"/>
              <a:ext cx="1298602" cy="153888"/>
            </a:xfrm>
            <a:prstGeom prst="rect">
              <a:avLst/>
            </a:prstGeom>
            <a:noFill/>
            <a:ln>
              <a:noFill/>
            </a:ln>
          </p:spPr>
          <p:txBody>
            <a:bodyPr lIns="0" tIns="0" rIns="0" bIns="0">
              <a:spAutoFit/>
            </a:bodyPr>
            <a:lstStyle/>
            <a:p>
              <a:r>
                <a:rPr lang="en-GB" sz="500" b="1">
                  <a:solidFill>
                    <a:srgbClr val="004493"/>
                  </a:solidFill>
                  <a:latin typeface="Arial"/>
                </a:rPr>
                <a:t>What do I need to kn ow about the Nominations app?</a:t>
              </a:r>
            </a:p>
          </p:txBody>
        </p:sp>
        <p:sp>
          <p:nvSpPr>
            <p:cNvPr id="395" name="Прямокутник 394">
              <a:extLst>
                <a:ext uri="{FF2B5EF4-FFF2-40B4-BE49-F238E27FC236}">
                  <a16:creationId xmlns:a16="http://schemas.microsoft.com/office/drawing/2014/main" id="{9FE34C19-4444-7CF0-EA60-F098B4F65FCC}"/>
                </a:ext>
              </a:extLst>
            </p:cNvPr>
            <p:cNvSpPr/>
            <p:nvPr/>
          </p:nvSpPr>
          <p:spPr>
            <a:xfrm>
              <a:off x="9776988" y="2689567"/>
              <a:ext cx="1395035" cy="153888"/>
            </a:xfrm>
            <a:prstGeom prst="rect">
              <a:avLst/>
            </a:prstGeom>
            <a:noFill/>
            <a:ln>
              <a:noFill/>
            </a:ln>
          </p:spPr>
          <p:txBody>
            <a:bodyPr wrap="square" lIns="0" tIns="0" rIns="0" bIns="0">
              <a:spAutoFit/>
            </a:bodyPr>
            <a:lstStyle/>
            <a:p>
              <a:r>
                <a:rPr lang="en-GB" sz="500">
                  <a:solidFill>
                    <a:srgbClr val="595959"/>
                  </a:solidFill>
                  <a:latin typeface="Arial"/>
                </a:rPr>
                <a:t>Once a BRP has switched to sending Nominations per XML, the...</a:t>
              </a:r>
            </a:p>
          </p:txBody>
        </p:sp>
        <p:sp>
          <p:nvSpPr>
            <p:cNvPr id="396" name="Прямокутник 395">
              <a:extLst>
                <a:ext uri="{FF2B5EF4-FFF2-40B4-BE49-F238E27FC236}">
                  <a16:creationId xmlns:a16="http://schemas.microsoft.com/office/drawing/2014/main" id="{5C46D592-2AE8-CC3D-33F2-6562C91187D5}"/>
                </a:ext>
              </a:extLst>
            </p:cNvPr>
            <p:cNvSpPr/>
            <p:nvPr/>
          </p:nvSpPr>
          <p:spPr>
            <a:xfrm>
              <a:off x="9785720" y="3027712"/>
              <a:ext cx="1291477" cy="153888"/>
            </a:xfrm>
            <a:prstGeom prst="rect">
              <a:avLst/>
            </a:prstGeom>
            <a:noFill/>
            <a:ln>
              <a:noFill/>
            </a:ln>
          </p:spPr>
          <p:txBody>
            <a:bodyPr wrap="square" lIns="0" tIns="0" rIns="0" bIns="0">
              <a:spAutoFit/>
            </a:bodyPr>
            <a:lstStyle/>
            <a:p>
              <a:r>
                <a:rPr lang="en-GB" sz="500" b="1">
                  <a:solidFill>
                    <a:srgbClr val="004493"/>
                  </a:solidFill>
                  <a:latin typeface="Arial"/>
                </a:rPr>
                <a:t>Which requirements must be met by the password for MyTenneT?</a:t>
              </a:r>
            </a:p>
          </p:txBody>
        </p:sp>
        <p:sp>
          <p:nvSpPr>
            <p:cNvPr id="397" name="Прямокутник 396">
              <a:extLst>
                <a:ext uri="{FF2B5EF4-FFF2-40B4-BE49-F238E27FC236}">
                  <a16:creationId xmlns:a16="http://schemas.microsoft.com/office/drawing/2014/main" id="{6EFE700F-6CA0-BD90-A3B8-E51548C504CB}"/>
                </a:ext>
              </a:extLst>
            </p:cNvPr>
            <p:cNvSpPr/>
            <p:nvPr/>
          </p:nvSpPr>
          <p:spPr>
            <a:xfrm>
              <a:off x="9780939" y="3245721"/>
              <a:ext cx="1317812" cy="153888"/>
            </a:xfrm>
            <a:prstGeom prst="rect">
              <a:avLst/>
            </a:prstGeom>
            <a:noFill/>
            <a:ln>
              <a:noFill/>
            </a:ln>
          </p:spPr>
          <p:txBody>
            <a:bodyPr lIns="0" tIns="0" rIns="0" bIns="0">
              <a:spAutoFit/>
            </a:bodyPr>
            <a:lstStyle/>
            <a:p>
              <a:r>
                <a:rPr lang="en-GB" sz="500">
                  <a:solidFill>
                    <a:srgbClr val="595959"/>
                  </a:solidFill>
                  <a:latin typeface="Arial"/>
                </a:rPr>
                <a:t>The password for MyTenneT must at least meet the following requirements:...</a:t>
              </a:r>
            </a:p>
          </p:txBody>
        </p:sp>
        <p:sp>
          <p:nvSpPr>
            <p:cNvPr id="398" name="Прямокутник 397">
              <a:extLst>
                <a:ext uri="{FF2B5EF4-FFF2-40B4-BE49-F238E27FC236}">
                  <a16:creationId xmlns:a16="http://schemas.microsoft.com/office/drawing/2014/main" id="{DC51FD03-D02B-9772-709B-BA8C563E1811}"/>
                </a:ext>
              </a:extLst>
            </p:cNvPr>
            <p:cNvSpPr/>
            <p:nvPr/>
          </p:nvSpPr>
          <p:spPr>
            <a:xfrm>
              <a:off x="9785720" y="3588498"/>
              <a:ext cx="1030731" cy="76944"/>
            </a:xfrm>
            <a:prstGeom prst="rect">
              <a:avLst/>
            </a:prstGeom>
            <a:noFill/>
            <a:ln>
              <a:noFill/>
            </a:ln>
          </p:spPr>
          <p:txBody>
            <a:bodyPr wrap="none" lIns="0" tIns="0" rIns="0" bIns="0">
              <a:spAutoFit/>
            </a:bodyPr>
            <a:lstStyle/>
            <a:p>
              <a:r>
                <a:rPr lang="en-GB" sz="500" b="1">
                  <a:solidFill>
                    <a:srgbClr val="004493"/>
                  </a:solidFill>
                  <a:latin typeface="Arial"/>
                </a:rPr>
                <a:t>Can I change my password?</a:t>
              </a:r>
            </a:p>
          </p:txBody>
        </p:sp>
        <p:sp>
          <p:nvSpPr>
            <p:cNvPr id="399" name="Прямокутник 398">
              <a:extLst>
                <a:ext uri="{FF2B5EF4-FFF2-40B4-BE49-F238E27FC236}">
                  <a16:creationId xmlns:a16="http://schemas.microsoft.com/office/drawing/2014/main" id="{C3179DFB-3A77-D7D3-C211-E99044F5BD8D}"/>
                </a:ext>
              </a:extLst>
            </p:cNvPr>
            <p:cNvSpPr/>
            <p:nvPr/>
          </p:nvSpPr>
          <p:spPr>
            <a:xfrm>
              <a:off x="9784644" y="3716514"/>
              <a:ext cx="1306286" cy="153888"/>
            </a:xfrm>
            <a:prstGeom prst="rect">
              <a:avLst/>
            </a:prstGeom>
            <a:noFill/>
            <a:ln>
              <a:noFill/>
            </a:ln>
          </p:spPr>
          <p:txBody>
            <a:bodyPr lIns="0" tIns="0" rIns="0" bIns="0">
              <a:spAutoFit/>
            </a:bodyPr>
            <a:lstStyle/>
            <a:p>
              <a:r>
                <a:rPr lang="en-GB" sz="500">
                  <a:solidFill>
                    <a:srgbClr val="595959"/>
                  </a:solidFill>
                  <a:latin typeface="Arial"/>
                </a:rPr>
                <a:t>You can change your password under User settings, by...</a:t>
              </a:r>
            </a:p>
          </p:txBody>
        </p:sp>
        <p:sp>
          <p:nvSpPr>
            <p:cNvPr id="400" name="Прямокутник 399">
              <a:extLst>
                <a:ext uri="{FF2B5EF4-FFF2-40B4-BE49-F238E27FC236}">
                  <a16:creationId xmlns:a16="http://schemas.microsoft.com/office/drawing/2014/main" id="{BDED1E2C-0C26-F716-559D-3E3402E9F9D6}"/>
                </a:ext>
              </a:extLst>
            </p:cNvPr>
            <p:cNvSpPr/>
            <p:nvPr/>
          </p:nvSpPr>
          <p:spPr>
            <a:xfrm>
              <a:off x="9790884" y="4066684"/>
              <a:ext cx="1297922" cy="153888"/>
            </a:xfrm>
            <a:prstGeom prst="rect">
              <a:avLst/>
            </a:prstGeom>
            <a:noFill/>
            <a:ln>
              <a:noFill/>
            </a:ln>
          </p:spPr>
          <p:txBody>
            <a:bodyPr wrap="square" lIns="0" tIns="0" rIns="0" bIns="0">
              <a:spAutoFit/>
            </a:bodyPr>
            <a:lstStyle/>
            <a:p>
              <a:r>
                <a:rPr lang="en-GB" sz="500" b="1">
                  <a:solidFill>
                    <a:srgbClr val="004493"/>
                  </a:solidFill>
                  <a:latin typeface="Arial"/>
                </a:rPr>
                <a:t>I want to access invoices but cannot find them. Where can I find them?</a:t>
              </a:r>
            </a:p>
          </p:txBody>
        </p:sp>
        <p:sp>
          <p:nvSpPr>
            <p:cNvPr id="401" name="Прямокутник 400">
              <a:extLst>
                <a:ext uri="{FF2B5EF4-FFF2-40B4-BE49-F238E27FC236}">
                  <a16:creationId xmlns:a16="http://schemas.microsoft.com/office/drawing/2014/main" id="{6C56C0FA-8014-0C9E-5102-9801D4222048}"/>
                </a:ext>
              </a:extLst>
            </p:cNvPr>
            <p:cNvSpPr/>
            <p:nvPr/>
          </p:nvSpPr>
          <p:spPr>
            <a:xfrm>
              <a:off x="9778658" y="4288177"/>
              <a:ext cx="1406456" cy="153888"/>
            </a:xfrm>
            <a:prstGeom prst="rect">
              <a:avLst/>
            </a:prstGeom>
            <a:noFill/>
            <a:ln>
              <a:noFill/>
            </a:ln>
          </p:spPr>
          <p:txBody>
            <a:bodyPr wrap="square" lIns="0" tIns="0" rIns="0" bIns="0">
              <a:spAutoFit/>
            </a:bodyPr>
            <a:lstStyle/>
            <a:p>
              <a:r>
                <a:rPr lang="en-GB" sz="500">
                  <a:solidFill>
                    <a:srgbClr val="595959"/>
                  </a:solidFill>
                  <a:latin typeface="Arial"/>
                </a:rPr>
                <a:t>You require separate rights to access invoices; you can request them via...</a:t>
              </a:r>
            </a:p>
          </p:txBody>
        </p:sp>
        <p:sp>
          <p:nvSpPr>
            <p:cNvPr id="402" name="Прямокутник 401">
              <a:extLst>
                <a:ext uri="{FF2B5EF4-FFF2-40B4-BE49-F238E27FC236}">
                  <a16:creationId xmlns:a16="http://schemas.microsoft.com/office/drawing/2014/main" id="{57657B69-9C50-998E-E003-DDE2C2A50D28}"/>
                </a:ext>
              </a:extLst>
            </p:cNvPr>
            <p:cNvSpPr/>
            <p:nvPr/>
          </p:nvSpPr>
          <p:spPr>
            <a:xfrm>
              <a:off x="9786702" y="4628042"/>
              <a:ext cx="1306286" cy="153888"/>
            </a:xfrm>
            <a:prstGeom prst="rect">
              <a:avLst/>
            </a:prstGeom>
            <a:noFill/>
            <a:ln>
              <a:noFill/>
            </a:ln>
          </p:spPr>
          <p:txBody>
            <a:bodyPr lIns="0" tIns="0" rIns="0" bIns="0">
              <a:spAutoFit/>
            </a:bodyPr>
            <a:lstStyle/>
            <a:p>
              <a:r>
                <a:rPr lang="en-GB" sz="500" b="1">
                  <a:solidFill>
                    <a:srgbClr val="004493"/>
                  </a:solidFill>
                  <a:latin typeface="Arial"/>
                </a:rPr>
                <a:t>Is a user manual available for MyTenneT account managers?</a:t>
              </a:r>
            </a:p>
          </p:txBody>
        </p:sp>
        <p:sp>
          <p:nvSpPr>
            <p:cNvPr id="403" name="Прямокутник 402">
              <a:extLst>
                <a:ext uri="{FF2B5EF4-FFF2-40B4-BE49-F238E27FC236}">
                  <a16:creationId xmlns:a16="http://schemas.microsoft.com/office/drawing/2014/main" id="{804117FA-9151-932E-A6E8-6C9DFE54F8A8}"/>
                </a:ext>
              </a:extLst>
            </p:cNvPr>
            <p:cNvSpPr/>
            <p:nvPr/>
          </p:nvSpPr>
          <p:spPr>
            <a:xfrm>
              <a:off x="9775625" y="4834891"/>
              <a:ext cx="1333180" cy="153888"/>
            </a:xfrm>
            <a:prstGeom prst="rect">
              <a:avLst/>
            </a:prstGeom>
            <a:noFill/>
            <a:ln>
              <a:noFill/>
            </a:ln>
          </p:spPr>
          <p:txBody>
            <a:bodyPr lIns="0" tIns="0" rIns="0" bIns="0">
              <a:spAutoFit/>
            </a:bodyPr>
            <a:lstStyle/>
            <a:p>
              <a:r>
                <a:rPr lang="en-GB" sz="500">
                  <a:solidFill>
                    <a:srgbClr val="595959"/>
                  </a:solidFill>
                  <a:latin typeface="Arial"/>
                </a:rPr>
                <a:t>A user manual for MyTenneT account managers is available in the IT...</a:t>
              </a:r>
            </a:p>
          </p:txBody>
        </p:sp>
        <p:sp>
          <p:nvSpPr>
            <p:cNvPr id="404" name="Прямокутник 403">
              <a:extLst>
                <a:ext uri="{FF2B5EF4-FFF2-40B4-BE49-F238E27FC236}">
                  <a16:creationId xmlns:a16="http://schemas.microsoft.com/office/drawing/2014/main" id="{A0EF1B8E-0A75-9E0C-A0BB-380B182DDC74}"/>
                </a:ext>
              </a:extLst>
            </p:cNvPr>
            <p:cNvSpPr/>
            <p:nvPr/>
          </p:nvSpPr>
          <p:spPr>
            <a:xfrm>
              <a:off x="9784644" y="5185847"/>
              <a:ext cx="1222973" cy="153888"/>
            </a:xfrm>
            <a:prstGeom prst="rect">
              <a:avLst/>
            </a:prstGeom>
            <a:noFill/>
            <a:ln>
              <a:noFill/>
            </a:ln>
          </p:spPr>
          <p:txBody>
            <a:bodyPr wrap="square" lIns="0" tIns="0" rIns="0" bIns="0">
              <a:spAutoFit/>
            </a:bodyPr>
            <a:lstStyle/>
            <a:p>
              <a:r>
                <a:rPr lang="en-GB" sz="500" b="1">
                  <a:solidFill>
                    <a:srgbClr val="004493"/>
                  </a:solidFill>
                  <a:latin typeface="Arial"/>
                </a:rPr>
                <a:t>Is a user manual available for the APFAS application?</a:t>
              </a:r>
            </a:p>
          </p:txBody>
        </p:sp>
        <p:sp>
          <p:nvSpPr>
            <p:cNvPr id="405" name="Прямокутник 404">
              <a:extLst>
                <a:ext uri="{FF2B5EF4-FFF2-40B4-BE49-F238E27FC236}">
                  <a16:creationId xmlns:a16="http://schemas.microsoft.com/office/drawing/2014/main" id="{F174803E-CF19-A35D-847B-E11049DF811D}"/>
                </a:ext>
              </a:extLst>
            </p:cNvPr>
            <p:cNvSpPr/>
            <p:nvPr/>
          </p:nvSpPr>
          <p:spPr>
            <a:xfrm>
              <a:off x="9784188" y="5402362"/>
              <a:ext cx="1332621" cy="153888"/>
            </a:xfrm>
            <a:prstGeom prst="rect">
              <a:avLst/>
            </a:prstGeom>
            <a:noFill/>
            <a:ln>
              <a:noFill/>
            </a:ln>
          </p:spPr>
          <p:txBody>
            <a:bodyPr wrap="square" lIns="0" tIns="0" rIns="0" bIns="0">
              <a:spAutoFit/>
            </a:bodyPr>
            <a:lstStyle/>
            <a:p>
              <a:r>
                <a:rPr lang="en-GB" sz="500">
                  <a:solidFill>
                    <a:srgbClr val="595959"/>
                  </a:solidFill>
                  <a:latin typeface="Arial"/>
                </a:rPr>
                <a:t>Is a user manual for APFAS available in the IT connections app, filter by…</a:t>
              </a:r>
            </a:p>
          </p:txBody>
        </p:sp>
        <p:sp>
          <p:nvSpPr>
            <p:cNvPr id="406" name="Прямокутник 405">
              <a:extLst>
                <a:ext uri="{FF2B5EF4-FFF2-40B4-BE49-F238E27FC236}">
                  <a16:creationId xmlns:a16="http://schemas.microsoft.com/office/drawing/2014/main" id="{CEA6195E-9139-A85B-0717-11A364124F0F}"/>
                </a:ext>
              </a:extLst>
            </p:cNvPr>
            <p:cNvSpPr/>
            <p:nvPr/>
          </p:nvSpPr>
          <p:spPr>
            <a:xfrm>
              <a:off x="9786745" y="5737058"/>
              <a:ext cx="981038" cy="76944"/>
            </a:xfrm>
            <a:prstGeom prst="rect">
              <a:avLst/>
            </a:prstGeom>
            <a:noFill/>
            <a:ln>
              <a:noFill/>
            </a:ln>
          </p:spPr>
          <p:txBody>
            <a:bodyPr wrap="none" lIns="0" tIns="0" rIns="0" bIns="0">
              <a:spAutoFit/>
            </a:bodyPr>
            <a:lstStyle/>
            <a:p>
              <a:r>
                <a:rPr lang="en-GB" sz="500" b="1">
                  <a:solidFill>
                    <a:srgbClr val="004493"/>
                  </a:solidFill>
                  <a:latin typeface="Arial"/>
                </a:rPr>
                <a:t>Can I change my login name?</a:t>
              </a:r>
            </a:p>
          </p:txBody>
        </p:sp>
        <p:sp>
          <p:nvSpPr>
            <p:cNvPr id="407" name="Прямокутник 406">
              <a:extLst>
                <a:ext uri="{FF2B5EF4-FFF2-40B4-BE49-F238E27FC236}">
                  <a16:creationId xmlns:a16="http://schemas.microsoft.com/office/drawing/2014/main" id="{1589F1D4-C20C-4BCB-2392-EAA8CDB7FA0A}"/>
                </a:ext>
              </a:extLst>
            </p:cNvPr>
            <p:cNvSpPr/>
            <p:nvPr/>
          </p:nvSpPr>
          <p:spPr>
            <a:xfrm>
              <a:off x="9782811" y="5867967"/>
              <a:ext cx="1429230" cy="153888"/>
            </a:xfrm>
            <a:prstGeom prst="rect">
              <a:avLst/>
            </a:prstGeom>
            <a:noFill/>
            <a:ln>
              <a:noFill/>
            </a:ln>
          </p:spPr>
          <p:txBody>
            <a:bodyPr lIns="0" tIns="0" rIns="0" bIns="0">
              <a:spAutoFit/>
            </a:bodyPr>
            <a:lstStyle/>
            <a:p>
              <a:r>
                <a:rPr lang="en-GB" sz="500">
                  <a:solidFill>
                    <a:srgbClr val="595959"/>
                  </a:solidFill>
                  <a:latin typeface="Arial"/>
                </a:rPr>
                <a:t>Your login name is a fixed name (number) that has been generated by MyTenneT. You can...</a:t>
              </a:r>
            </a:p>
          </p:txBody>
        </p:sp>
        <p:sp>
          <p:nvSpPr>
            <p:cNvPr id="408" name="Прямокутник 407">
              <a:extLst>
                <a:ext uri="{FF2B5EF4-FFF2-40B4-BE49-F238E27FC236}">
                  <a16:creationId xmlns:a16="http://schemas.microsoft.com/office/drawing/2014/main" id="{8E5E7B86-52A9-3B07-A478-EB40A9149729}"/>
                </a:ext>
              </a:extLst>
            </p:cNvPr>
            <p:cNvSpPr/>
            <p:nvPr/>
          </p:nvSpPr>
          <p:spPr>
            <a:xfrm>
              <a:off x="10603992" y="6247650"/>
              <a:ext cx="456856" cy="76944"/>
            </a:xfrm>
            <a:prstGeom prst="rect">
              <a:avLst/>
            </a:prstGeom>
            <a:noFill/>
            <a:ln>
              <a:noFill/>
            </a:ln>
          </p:spPr>
          <p:txBody>
            <a:bodyPr wrap="none" lIns="0" tIns="0" rIns="0" bIns="0">
              <a:spAutoFit/>
            </a:bodyPr>
            <a:lstStyle/>
            <a:p>
              <a:r>
                <a:rPr lang="en-GB" sz="500">
                  <a:solidFill>
                    <a:srgbClr val="595959"/>
                  </a:solidFill>
                  <a:latin typeface="Arial"/>
                </a:rPr>
                <a:t>Always show FAQ</a:t>
              </a:r>
            </a:p>
          </p:txBody>
        </p:sp>
      </p:grpSp>
      <p:grpSp>
        <p:nvGrpSpPr>
          <p:cNvPr id="371" name="Групувати 370">
            <a:extLst>
              <a:ext uri="{FF2B5EF4-FFF2-40B4-BE49-F238E27FC236}">
                <a16:creationId xmlns:a16="http://schemas.microsoft.com/office/drawing/2014/main" id="{29114746-BD81-0B18-D903-B33E926969CA}"/>
              </a:ext>
            </a:extLst>
          </p:cNvPr>
          <p:cNvGrpSpPr/>
          <p:nvPr/>
        </p:nvGrpSpPr>
        <p:grpSpPr>
          <a:xfrm>
            <a:off x="1345862" y="1539872"/>
            <a:ext cx="10025994" cy="4808106"/>
            <a:chOff x="1367346" y="1559483"/>
            <a:chExt cx="10025994" cy="4808106"/>
          </a:xfrm>
        </p:grpSpPr>
        <p:pic>
          <p:nvPicPr>
            <p:cNvPr id="12" name="Afbeelding 11">
              <a:extLst>
                <a:ext uri="{FF2B5EF4-FFF2-40B4-BE49-F238E27FC236}">
                  <a16:creationId xmlns:a16="http://schemas.microsoft.com/office/drawing/2014/main" id="{26E91483-0CC8-4BD2-56AB-4AAD97562B07}"/>
                </a:ext>
              </a:extLst>
            </p:cNvPr>
            <p:cNvPicPr>
              <a:picLocks noChangeAspect="1"/>
            </p:cNvPicPr>
            <p:nvPr/>
          </p:nvPicPr>
          <p:blipFill>
            <a:blip r:embed="rId4"/>
            <a:srcRect/>
            <a:stretch/>
          </p:blipFill>
          <p:spPr>
            <a:xfrm>
              <a:off x="1367346" y="1559483"/>
              <a:ext cx="10025994" cy="4801721"/>
            </a:xfrm>
            <a:prstGeom prst="rect">
              <a:avLst/>
            </a:prstGeom>
          </p:spPr>
        </p:pic>
        <p:sp>
          <p:nvSpPr>
            <p:cNvPr id="168" name="Прямокутник 167">
              <a:extLst>
                <a:ext uri="{FF2B5EF4-FFF2-40B4-BE49-F238E27FC236}">
                  <a16:creationId xmlns:a16="http://schemas.microsoft.com/office/drawing/2014/main" id="{17FB9493-0FF8-4929-6070-B53DD26EA558}"/>
                </a:ext>
              </a:extLst>
            </p:cNvPr>
            <p:cNvSpPr/>
            <p:nvPr/>
          </p:nvSpPr>
          <p:spPr>
            <a:xfrm>
              <a:off x="2131890" y="1595235"/>
              <a:ext cx="306174" cy="76944"/>
            </a:xfrm>
            <a:prstGeom prst="rect">
              <a:avLst/>
            </a:prstGeom>
            <a:noFill/>
            <a:ln>
              <a:noFill/>
            </a:ln>
          </p:spPr>
          <p:txBody>
            <a:bodyPr wrap="none" lIns="0" tIns="0" rIns="0" bIns="0">
              <a:spAutoFit/>
            </a:bodyPr>
            <a:lstStyle/>
            <a:p>
              <a:pPr indent="0"/>
              <a:r>
                <a:rPr lang="en-GB" sz="500" b="1">
                  <a:solidFill>
                    <a:schemeClr val="bg1"/>
                  </a:solidFill>
                  <a:latin typeface="Arial"/>
                </a:rPr>
                <a:t>My</a:t>
              </a:r>
              <a:r>
                <a:rPr lang="en-GB" sz="500">
                  <a:solidFill>
                    <a:schemeClr val="bg1"/>
                  </a:solidFill>
                  <a:latin typeface="Arial"/>
                </a:rPr>
                <a:t>TenneT</a:t>
              </a:r>
            </a:p>
          </p:txBody>
        </p:sp>
        <p:sp>
          <p:nvSpPr>
            <p:cNvPr id="169" name="Прямокутник 168">
              <a:extLst>
                <a:ext uri="{FF2B5EF4-FFF2-40B4-BE49-F238E27FC236}">
                  <a16:creationId xmlns:a16="http://schemas.microsoft.com/office/drawing/2014/main" id="{F3A6C60F-819C-1F9B-D39E-2A41B7968586}"/>
                </a:ext>
              </a:extLst>
            </p:cNvPr>
            <p:cNvSpPr/>
            <p:nvPr/>
          </p:nvSpPr>
          <p:spPr>
            <a:xfrm>
              <a:off x="2136478" y="1653459"/>
              <a:ext cx="817531" cy="130805"/>
            </a:xfrm>
            <a:prstGeom prst="rect">
              <a:avLst/>
            </a:prstGeom>
            <a:noFill/>
            <a:ln>
              <a:noFill/>
            </a:ln>
          </p:spPr>
          <p:txBody>
            <a:bodyPr wrap="none" lIns="0" tIns="0" rIns="0" bIns="0">
              <a:spAutoFit/>
            </a:bodyPr>
            <a:lstStyle/>
            <a:p>
              <a:pPr indent="0"/>
              <a:r>
                <a:rPr lang="en-GB" sz="850" b="1">
                  <a:solidFill>
                    <a:schemeClr val="bg1"/>
                  </a:solidFill>
                  <a:latin typeface="Arial"/>
                </a:rPr>
                <a:t>IT connections</a:t>
              </a:r>
            </a:p>
          </p:txBody>
        </p:sp>
        <p:sp>
          <p:nvSpPr>
            <p:cNvPr id="170" name="Прямокутник 169">
              <a:extLst>
                <a:ext uri="{FF2B5EF4-FFF2-40B4-BE49-F238E27FC236}">
                  <a16:creationId xmlns:a16="http://schemas.microsoft.com/office/drawing/2014/main" id="{A3CF27CB-922E-A0B3-0675-19BDCEDA379E}"/>
                </a:ext>
              </a:extLst>
            </p:cNvPr>
            <p:cNvSpPr/>
            <p:nvPr/>
          </p:nvSpPr>
          <p:spPr>
            <a:xfrm>
              <a:off x="1633601" y="1908763"/>
              <a:ext cx="439223" cy="92333"/>
            </a:xfrm>
            <a:prstGeom prst="rect">
              <a:avLst/>
            </a:prstGeom>
            <a:noFill/>
            <a:ln>
              <a:noFill/>
            </a:ln>
          </p:spPr>
          <p:txBody>
            <a:bodyPr wrap="none" lIns="0" tIns="0" rIns="0" bIns="0">
              <a:spAutoFit/>
            </a:bodyPr>
            <a:lstStyle/>
            <a:p>
              <a:pPr indent="0"/>
              <a:r>
                <a:rPr lang="en-GB" sz="600">
                  <a:solidFill>
                    <a:srgbClr val="004493"/>
                  </a:solidFill>
                  <a:latin typeface="Arial"/>
                </a:rPr>
                <a:t>Documents</a:t>
              </a:r>
            </a:p>
          </p:txBody>
        </p:sp>
        <p:sp>
          <p:nvSpPr>
            <p:cNvPr id="171" name="Прямокутник 170">
              <a:extLst>
                <a:ext uri="{FF2B5EF4-FFF2-40B4-BE49-F238E27FC236}">
                  <a16:creationId xmlns:a16="http://schemas.microsoft.com/office/drawing/2014/main" id="{B7CBA2EA-947A-7796-7932-5B400B4A1EE9}"/>
                </a:ext>
              </a:extLst>
            </p:cNvPr>
            <p:cNvSpPr/>
            <p:nvPr/>
          </p:nvSpPr>
          <p:spPr>
            <a:xfrm>
              <a:off x="2311618" y="1909723"/>
              <a:ext cx="734175" cy="92333"/>
            </a:xfrm>
            <a:prstGeom prst="rect">
              <a:avLst/>
            </a:prstGeom>
            <a:noFill/>
            <a:ln>
              <a:noFill/>
            </a:ln>
          </p:spPr>
          <p:txBody>
            <a:bodyPr wrap="none" lIns="0" tIns="0" rIns="0" bIns="0">
              <a:spAutoFit/>
            </a:bodyPr>
            <a:lstStyle/>
            <a:p>
              <a:pPr indent="0"/>
              <a:r>
                <a:rPr lang="en-GB" sz="600">
                  <a:solidFill>
                    <a:schemeClr val="bg1">
                      <a:lumMod val="50000"/>
                    </a:schemeClr>
                  </a:solidFill>
                  <a:latin typeface="Arial"/>
                </a:rPr>
                <a:t>MMC-hub certificates</a:t>
              </a:r>
            </a:p>
          </p:txBody>
        </p:sp>
        <p:sp>
          <p:nvSpPr>
            <p:cNvPr id="172" name="Прямокутник 171">
              <a:extLst>
                <a:ext uri="{FF2B5EF4-FFF2-40B4-BE49-F238E27FC236}">
                  <a16:creationId xmlns:a16="http://schemas.microsoft.com/office/drawing/2014/main" id="{58376A88-8237-E63F-7A7D-D8D7106D6A87}"/>
                </a:ext>
              </a:extLst>
            </p:cNvPr>
            <p:cNvSpPr/>
            <p:nvPr/>
          </p:nvSpPr>
          <p:spPr>
            <a:xfrm>
              <a:off x="1673315" y="2152397"/>
              <a:ext cx="466474" cy="92333"/>
            </a:xfrm>
            <a:prstGeom prst="rect">
              <a:avLst/>
            </a:prstGeom>
            <a:noFill/>
            <a:ln>
              <a:noFill/>
            </a:ln>
          </p:spPr>
          <p:txBody>
            <a:bodyPr wrap="none" lIns="0" tIns="0" rIns="0" bIns="0">
              <a:spAutoFit/>
            </a:bodyPr>
            <a:lstStyle/>
            <a:p>
              <a:pPr indent="0"/>
              <a:r>
                <a:rPr lang="en-GB" sz="600" b="1">
                  <a:solidFill>
                    <a:srgbClr val="004493"/>
                  </a:solidFill>
                  <a:latin typeface="Arial"/>
                </a:rPr>
                <a:t>Documents</a:t>
              </a:r>
            </a:p>
          </p:txBody>
        </p:sp>
        <p:sp>
          <p:nvSpPr>
            <p:cNvPr id="173" name="Прямокутник 172">
              <a:extLst>
                <a:ext uri="{FF2B5EF4-FFF2-40B4-BE49-F238E27FC236}">
                  <a16:creationId xmlns:a16="http://schemas.microsoft.com/office/drawing/2014/main" id="{BCDCF3C0-360E-9A04-4078-AFFF95048A1C}"/>
                </a:ext>
              </a:extLst>
            </p:cNvPr>
            <p:cNvSpPr/>
            <p:nvPr/>
          </p:nvSpPr>
          <p:spPr>
            <a:xfrm>
              <a:off x="1734298" y="2366096"/>
              <a:ext cx="756877" cy="153888"/>
            </a:xfrm>
            <a:prstGeom prst="rect">
              <a:avLst/>
            </a:prstGeom>
            <a:noFill/>
            <a:ln>
              <a:noFill/>
            </a:ln>
          </p:spPr>
          <p:txBody>
            <a:bodyPr lIns="0" tIns="0" rIns="0" bIns="0">
              <a:spAutoFit/>
            </a:bodyPr>
            <a:lstStyle/>
            <a:p>
              <a:pPr indent="0"/>
              <a:r>
                <a:rPr lang="en-GB" sz="500" b="1">
                  <a:solidFill>
                    <a:srgbClr val="004493"/>
                  </a:solidFill>
                  <a:latin typeface="Arial"/>
                </a:rPr>
                <a:t>aFRR Reserve Bid -Implementation Guide</a:t>
              </a:r>
            </a:p>
          </p:txBody>
        </p:sp>
        <p:sp>
          <p:nvSpPr>
            <p:cNvPr id="174" name="Прямокутник 173">
              <a:extLst>
                <a:ext uri="{FF2B5EF4-FFF2-40B4-BE49-F238E27FC236}">
                  <a16:creationId xmlns:a16="http://schemas.microsoft.com/office/drawing/2014/main" id="{E767D189-FDF5-443E-6147-0DCBD6749A1D}"/>
                </a:ext>
              </a:extLst>
            </p:cNvPr>
            <p:cNvSpPr/>
            <p:nvPr/>
          </p:nvSpPr>
          <p:spPr>
            <a:xfrm>
              <a:off x="1733412" y="2645572"/>
              <a:ext cx="876298" cy="481350"/>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Be aware. This Implementation Guide relates to the current aFRR voluntary Bids. A new version is being developed (Q4-2023/Q1-2024) for voluntary and contracted bids. For more information, contact:</a:t>
              </a:r>
            </a:p>
            <a:p>
              <a:pPr indent="0">
                <a:lnSpc>
                  <a:spcPct val="113000"/>
                </a:lnSpc>
              </a:pPr>
              <a:r>
                <a:rPr lang="en-GB" sz="400">
                  <a:solidFill>
                    <a:srgbClr val="595959"/>
                  </a:solidFill>
                  <a:latin typeface="Arial"/>
                </a:rPr>
                <a:t>XBB@tennet.eu</a:t>
              </a:r>
            </a:p>
          </p:txBody>
        </p:sp>
        <p:sp>
          <p:nvSpPr>
            <p:cNvPr id="175" name="Прямокутник 174">
              <a:extLst>
                <a:ext uri="{FF2B5EF4-FFF2-40B4-BE49-F238E27FC236}">
                  <a16:creationId xmlns:a16="http://schemas.microsoft.com/office/drawing/2014/main" id="{521650D0-524C-A13D-799B-F2FEF3B170CC}"/>
                </a:ext>
              </a:extLst>
            </p:cNvPr>
            <p:cNvSpPr/>
            <p:nvPr/>
          </p:nvSpPr>
          <p:spPr>
            <a:xfrm>
              <a:off x="1854262" y="3257257"/>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76" name="Прямокутник 175">
              <a:extLst>
                <a:ext uri="{FF2B5EF4-FFF2-40B4-BE49-F238E27FC236}">
                  <a16:creationId xmlns:a16="http://schemas.microsoft.com/office/drawing/2014/main" id="{DAB81BEE-AD43-3E00-12D5-705EE456D853}"/>
                </a:ext>
              </a:extLst>
            </p:cNvPr>
            <p:cNvSpPr/>
            <p:nvPr/>
          </p:nvSpPr>
          <p:spPr>
            <a:xfrm>
              <a:off x="1849346" y="3330561"/>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177" name="Прямокутник 176">
              <a:extLst>
                <a:ext uri="{FF2B5EF4-FFF2-40B4-BE49-F238E27FC236}">
                  <a16:creationId xmlns:a16="http://schemas.microsoft.com/office/drawing/2014/main" id="{95095033-71F4-E9F3-A576-9EEC6E5FCC5D}"/>
                </a:ext>
              </a:extLst>
            </p:cNvPr>
            <p:cNvSpPr/>
            <p:nvPr/>
          </p:nvSpPr>
          <p:spPr>
            <a:xfrm>
              <a:off x="1848160" y="3454198"/>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178" name="Прямокутник 177">
              <a:extLst>
                <a:ext uri="{FF2B5EF4-FFF2-40B4-BE49-F238E27FC236}">
                  <a16:creationId xmlns:a16="http://schemas.microsoft.com/office/drawing/2014/main" id="{9E41D57B-7C0D-516E-E210-2683993A7451}"/>
                </a:ext>
              </a:extLst>
            </p:cNvPr>
            <p:cNvSpPr/>
            <p:nvPr/>
          </p:nvSpPr>
          <p:spPr>
            <a:xfrm>
              <a:off x="1847981" y="3519283"/>
              <a:ext cx="682879" cy="84639"/>
            </a:xfrm>
            <a:prstGeom prst="rect">
              <a:avLst/>
            </a:prstGeom>
            <a:noFill/>
            <a:ln>
              <a:noFill/>
            </a:ln>
          </p:spPr>
          <p:txBody>
            <a:bodyPr wrap="none" lIns="0" tIns="0" rIns="0" bIns="0">
              <a:spAutoFit/>
            </a:bodyPr>
            <a:lstStyle/>
            <a:p>
              <a:pPr indent="0"/>
              <a:r>
                <a:rPr lang="en-GB" sz="550">
                  <a:solidFill>
                    <a:srgbClr val="595959"/>
                  </a:solidFill>
                  <a:latin typeface="Arial"/>
                </a:rPr>
                <a:t>Implementation Guide</a:t>
              </a:r>
            </a:p>
          </p:txBody>
        </p:sp>
        <p:sp>
          <p:nvSpPr>
            <p:cNvPr id="179" name="Прямокутник 178">
              <a:extLst>
                <a:ext uri="{FF2B5EF4-FFF2-40B4-BE49-F238E27FC236}">
                  <a16:creationId xmlns:a16="http://schemas.microsoft.com/office/drawing/2014/main" id="{19CC2826-069F-3D4C-C906-CAF695F58895}"/>
                </a:ext>
              </a:extLst>
            </p:cNvPr>
            <p:cNvSpPr/>
            <p:nvPr/>
          </p:nvSpPr>
          <p:spPr>
            <a:xfrm>
              <a:off x="1846246" y="3647277"/>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180" name="Прямокутник 179">
              <a:extLst>
                <a:ext uri="{FF2B5EF4-FFF2-40B4-BE49-F238E27FC236}">
                  <a16:creationId xmlns:a16="http://schemas.microsoft.com/office/drawing/2014/main" id="{606422E5-D632-968E-A26E-DA2FF275D23C}"/>
                </a:ext>
              </a:extLst>
            </p:cNvPr>
            <p:cNvSpPr/>
            <p:nvPr/>
          </p:nvSpPr>
          <p:spPr>
            <a:xfrm>
              <a:off x="1733314" y="4059235"/>
              <a:ext cx="653143" cy="153888"/>
            </a:xfrm>
            <a:prstGeom prst="rect">
              <a:avLst/>
            </a:prstGeom>
            <a:noFill/>
            <a:ln>
              <a:noFill/>
            </a:ln>
          </p:spPr>
          <p:txBody>
            <a:bodyPr lIns="0" tIns="0" rIns="0" bIns="0">
              <a:spAutoFit/>
            </a:bodyPr>
            <a:lstStyle/>
            <a:p>
              <a:pPr indent="0"/>
              <a:r>
                <a:rPr lang="en-GB" sz="500" b="1">
                  <a:solidFill>
                    <a:srgbClr val="004493"/>
                  </a:solidFill>
                  <a:latin typeface="Arial"/>
                </a:rPr>
                <a:t>APFAS - MMCHub Reserve Auction</a:t>
              </a:r>
            </a:p>
          </p:txBody>
        </p:sp>
        <p:sp>
          <p:nvSpPr>
            <p:cNvPr id="181" name="Прямокутник 180">
              <a:extLst>
                <a:ext uri="{FF2B5EF4-FFF2-40B4-BE49-F238E27FC236}">
                  <a16:creationId xmlns:a16="http://schemas.microsoft.com/office/drawing/2014/main" id="{B57E8850-253D-07C3-CC8B-FE5213F17677}"/>
                </a:ext>
              </a:extLst>
            </p:cNvPr>
            <p:cNvSpPr/>
            <p:nvPr/>
          </p:nvSpPr>
          <p:spPr>
            <a:xfrm>
              <a:off x="1725155" y="4258722"/>
              <a:ext cx="72136" cy="61555"/>
            </a:xfrm>
            <a:prstGeom prst="rect">
              <a:avLst/>
            </a:prstGeom>
            <a:noFill/>
            <a:ln>
              <a:noFill/>
            </a:ln>
          </p:spPr>
          <p:txBody>
            <a:bodyPr wrap="none" lIns="0" tIns="0" rIns="0" bIns="0">
              <a:spAutoFit/>
            </a:bodyPr>
            <a:lstStyle/>
            <a:p>
              <a:r>
                <a:rPr lang="en-GB" sz="400">
                  <a:solidFill>
                    <a:srgbClr val="7B7875"/>
                  </a:solidFill>
                  <a:latin typeface="Arial"/>
                </a:rPr>
                <a:t>1.4</a:t>
              </a:r>
            </a:p>
          </p:txBody>
        </p:sp>
        <p:sp>
          <p:nvSpPr>
            <p:cNvPr id="182" name="Прямокутник 181">
              <a:extLst>
                <a:ext uri="{FF2B5EF4-FFF2-40B4-BE49-F238E27FC236}">
                  <a16:creationId xmlns:a16="http://schemas.microsoft.com/office/drawing/2014/main" id="{209C74C7-361F-9458-CA69-F425EE17EABA}"/>
                </a:ext>
              </a:extLst>
            </p:cNvPr>
            <p:cNvSpPr/>
            <p:nvPr/>
          </p:nvSpPr>
          <p:spPr>
            <a:xfrm>
              <a:off x="1727122" y="4343670"/>
              <a:ext cx="845244" cy="123111"/>
            </a:xfrm>
            <a:prstGeom prst="rect">
              <a:avLst/>
            </a:prstGeom>
            <a:noFill/>
            <a:ln>
              <a:noFill/>
            </a:ln>
          </p:spPr>
          <p:txBody>
            <a:bodyPr lIns="0" tIns="0" rIns="0" bIns="0">
              <a:spAutoFit/>
            </a:bodyPr>
            <a:lstStyle/>
            <a:p>
              <a:pPr indent="0"/>
              <a:r>
                <a:rPr lang="en-GB" sz="400">
                  <a:solidFill>
                    <a:srgbClr val="595959"/>
                  </a:solidFill>
                  <a:latin typeface="Arial"/>
                </a:rPr>
                <a:t>APFAS WSDL to pull APFAS Documents from the MMC HUB</a:t>
              </a:r>
            </a:p>
          </p:txBody>
        </p:sp>
        <p:sp>
          <p:nvSpPr>
            <p:cNvPr id="186" name="Прямокутник 185">
              <a:extLst>
                <a:ext uri="{FF2B5EF4-FFF2-40B4-BE49-F238E27FC236}">
                  <a16:creationId xmlns:a16="http://schemas.microsoft.com/office/drawing/2014/main" id="{3609A63A-8ED0-9837-F108-18CD025CFB43}"/>
                </a:ext>
              </a:extLst>
            </p:cNvPr>
            <p:cNvSpPr/>
            <p:nvPr/>
          </p:nvSpPr>
          <p:spPr>
            <a:xfrm>
              <a:off x="1846246" y="4876864"/>
              <a:ext cx="264496" cy="84639"/>
            </a:xfrm>
            <a:prstGeom prst="rect">
              <a:avLst/>
            </a:prstGeom>
            <a:noFill/>
            <a:ln>
              <a:noFill/>
            </a:ln>
          </p:spPr>
          <p:txBody>
            <a:bodyPr wrap="none" lIns="0" tIns="0" rIns="0" bIns="0">
              <a:spAutoFit/>
            </a:bodyPr>
            <a:lstStyle/>
            <a:p>
              <a:pPr indent="0"/>
              <a:r>
                <a:rPr lang="en-GB" sz="550">
                  <a:solidFill>
                    <a:srgbClr val="595959"/>
                  </a:solidFill>
                  <a:latin typeface="Arial"/>
                </a:rPr>
                <a:t>Contract</a:t>
              </a:r>
            </a:p>
          </p:txBody>
        </p:sp>
        <p:sp>
          <p:nvSpPr>
            <p:cNvPr id="188" name="Прямокутник 187">
              <a:extLst>
                <a:ext uri="{FF2B5EF4-FFF2-40B4-BE49-F238E27FC236}">
                  <a16:creationId xmlns:a16="http://schemas.microsoft.com/office/drawing/2014/main" id="{439636AF-BB62-A3EC-25F7-4704ED6A0423}"/>
                </a:ext>
              </a:extLst>
            </p:cNvPr>
            <p:cNvSpPr/>
            <p:nvPr/>
          </p:nvSpPr>
          <p:spPr>
            <a:xfrm>
              <a:off x="1733314" y="5496876"/>
              <a:ext cx="645861" cy="230832"/>
            </a:xfrm>
            <a:prstGeom prst="rect">
              <a:avLst/>
            </a:prstGeom>
            <a:noFill/>
            <a:ln>
              <a:noFill/>
            </a:ln>
          </p:spPr>
          <p:txBody>
            <a:bodyPr wrap="square" lIns="0" tIns="0" rIns="0" bIns="0">
              <a:spAutoFit/>
            </a:bodyPr>
            <a:lstStyle/>
            <a:p>
              <a:pPr indent="0"/>
              <a:r>
                <a:rPr lang="en-GB" sz="500" b="1">
                  <a:solidFill>
                    <a:srgbClr val="004493"/>
                  </a:solidFill>
                  <a:latin typeface="Arial"/>
                </a:rPr>
                <a:t>Imbalance Adjustment - aFRR -Technical Guide</a:t>
              </a:r>
            </a:p>
          </p:txBody>
        </p:sp>
        <p:sp>
          <p:nvSpPr>
            <p:cNvPr id="189" name="Прямокутник 188">
              <a:extLst>
                <a:ext uri="{FF2B5EF4-FFF2-40B4-BE49-F238E27FC236}">
                  <a16:creationId xmlns:a16="http://schemas.microsoft.com/office/drawing/2014/main" id="{ACF07BD7-78A5-8C0C-AF74-F9E2A3CD4098}"/>
                </a:ext>
              </a:extLst>
            </p:cNvPr>
            <p:cNvSpPr/>
            <p:nvPr/>
          </p:nvSpPr>
          <p:spPr>
            <a:xfrm>
              <a:off x="1727419" y="5756771"/>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1.5</a:t>
              </a:r>
            </a:p>
          </p:txBody>
        </p:sp>
        <p:sp>
          <p:nvSpPr>
            <p:cNvPr id="190" name="Прямокутник 189">
              <a:extLst>
                <a:ext uri="{FF2B5EF4-FFF2-40B4-BE49-F238E27FC236}">
                  <a16:creationId xmlns:a16="http://schemas.microsoft.com/office/drawing/2014/main" id="{18E0A3C8-270C-4E89-7408-D3BF3AD523A2}"/>
                </a:ext>
              </a:extLst>
            </p:cNvPr>
            <p:cNvSpPr/>
            <p:nvPr/>
          </p:nvSpPr>
          <p:spPr>
            <a:xfrm>
              <a:off x="1725412" y="5846841"/>
              <a:ext cx="860612" cy="184666"/>
            </a:xfrm>
            <a:prstGeom prst="rect">
              <a:avLst/>
            </a:prstGeom>
            <a:noFill/>
            <a:ln>
              <a:noFill/>
            </a:ln>
          </p:spPr>
          <p:txBody>
            <a:bodyPr lIns="0" tIns="0" rIns="0" bIns="0">
              <a:spAutoFit/>
            </a:bodyPr>
            <a:lstStyle/>
            <a:p>
              <a:pPr indent="0"/>
              <a:r>
                <a:rPr lang="en-GB" sz="400">
                  <a:solidFill>
                    <a:srgbClr val="595959"/>
                  </a:solidFill>
                  <a:latin typeface="Arial"/>
                </a:rPr>
                <a:t>Technical Guide of the Imbalance Adjustment - aFRR - web service PASAR</a:t>
              </a:r>
            </a:p>
          </p:txBody>
        </p:sp>
        <p:sp>
          <p:nvSpPr>
            <p:cNvPr id="193" name="Прямокутник 192">
              <a:extLst>
                <a:ext uri="{FF2B5EF4-FFF2-40B4-BE49-F238E27FC236}">
                  <a16:creationId xmlns:a16="http://schemas.microsoft.com/office/drawing/2014/main" id="{AED2E795-5D06-54AB-0A3C-B21AD3840DE1}"/>
                </a:ext>
              </a:extLst>
            </p:cNvPr>
            <p:cNvSpPr/>
            <p:nvPr/>
          </p:nvSpPr>
          <p:spPr>
            <a:xfrm>
              <a:off x="2824362" y="2364553"/>
              <a:ext cx="768403" cy="153888"/>
            </a:xfrm>
            <a:prstGeom prst="rect">
              <a:avLst/>
            </a:prstGeom>
            <a:noFill/>
            <a:ln>
              <a:noFill/>
            </a:ln>
          </p:spPr>
          <p:txBody>
            <a:bodyPr lIns="0" tIns="0" rIns="0" bIns="0">
              <a:spAutoFit/>
            </a:bodyPr>
            <a:lstStyle/>
            <a:p>
              <a:pPr indent="0"/>
              <a:r>
                <a:rPr lang="en-GB" sz="500" b="1">
                  <a:solidFill>
                    <a:srgbClr val="004493"/>
                  </a:solidFill>
                  <a:latin typeface="Arial"/>
                </a:rPr>
                <a:t>aFRR NL on CBP -Implementation Guide</a:t>
              </a:r>
            </a:p>
          </p:txBody>
        </p:sp>
        <p:sp>
          <p:nvSpPr>
            <p:cNvPr id="194" name="Прямокутник 193">
              <a:extLst>
                <a:ext uri="{FF2B5EF4-FFF2-40B4-BE49-F238E27FC236}">
                  <a16:creationId xmlns:a16="http://schemas.microsoft.com/office/drawing/2014/main" id="{209B23A6-233D-CC6D-3DAA-A23AD18FE780}"/>
                </a:ext>
              </a:extLst>
            </p:cNvPr>
            <p:cNvSpPr/>
            <p:nvPr/>
          </p:nvSpPr>
          <p:spPr>
            <a:xfrm>
              <a:off x="2821752" y="2565414"/>
              <a:ext cx="105798" cy="61555"/>
            </a:xfrm>
            <a:prstGeom prst="rect">
              <a:avLst/>
            </a:prstGeom>
            <a:noFill/>
            <a:ln>
              <a:noFill/>
            </a:ln>
          </p:spPr>
          <p:txBody>
            <a:bodyPr wrap="none" lIns="0" tIns="0" rIns="0" bIns="0">
              <a:spAutoFit/>
            </a:bodyPr>
            <a:lstStyle/>
            <a:p>
              <a:r>
                <a:rPr lang="en-GB" sz="400">
                  <a:solidFill>
                    <a:srgbClr val="7B7875"/>
                  </a:solidFill>
                  <a:latin typeface="Arial"/>
                </a:rPr>
                <a:t>V1.7</a:t>
              </a:r>
            </a:p>
          </p:txBody>
        </p:sp>
        <p:sp>
          <p:nvSpPr>
            <p:cNvPr id="195" name="Прямокутник 194">
              <a:extLst>
                <a:ext uri="{FF2B5EF4-FFF2-40B4-BE49-F238E27FC236}">
                  <a16:creationId xmlns:a16="http://schemas.microsoft.com/office/drawing/2014/main" id="{B58C866E-5544-11E2-B582-FBC3536577AC}"/>
                </a:ext>
              </a:extLst>
            </p:cNvPr>
            <p:cNvSpPr/>
            <p:nvPr/>
          </p:nvSpPr>
          <p:spPr>
            <a:xfrm>
              <a:off x="2821752" y="2646710"/>
              <a:ext cx="952820" cy="203069"/>
            </a:xfrm>
            <a:prstGeom prst="rect">
              <a:avLst/>
            </a:prstGeom>
            <a:noFill/>
            <a:ln>
              <a:noFill/>
            </a:ln>
          </p:spPr>
          <p:txBody>
            <a:bodyPr lIns="0" tIns="0" rIns="0" bIns="0">
              <a:spAutoFit/>
            </a:bodyPr>
            <a:lstStyle/>
            <a:p>
              <a:pPr indent="0">
                <a:lnSpc>
                  <a:spcPct val="113000"/>
                </a:lnSpc>
              </a:pPr>
              <a:r>
                <a:rPr lang="en-GB" sz="400">
                  <a:solidFill>
                    <a:srgbClr val="595959"/>
                  </a:solidFill>
                  <a:latin typeface="Arial"/>
                </a:rPr>
                <a:t>CBP: Implementation Guide for aFRR -voluntary bids via Crowd Balancing</a:t>
              </a:r>
            </a:p>
            <a:p>
              <a:pPr indent="0">
                <a:lnSpc>
                  <a:spcPct val="113000"/>
                </a:lnSpc>
              </a:pPr>
              <a:r>
                <a:rPr lang="en-GB" sz="400">
                  <a:solidFill>
                    <a:srgbClr val="595959"/>
                  </a:solidFill>
                  <a:latin typeface="Arial"/>
                </a:rPr>
                <a:t>Platform</a:t>
              </a:r>
            </a:p>
          </p:txBody>
        </p:sp>
        <p:sp>
          <p:nvSpPr>
            <p:cNvPr id="201" name="Прямокутник 200">
              <a:extLst>
                <a:ext uri="{FF2B5EF4-FFF2-40B4-BE49-F238E27FC236}">
                  <a16:creationId xmlns:a16="http://schemas.microsoft.com/office/drawing/2014/main" id="{503A327F-C0C8-E9A4-9820-BED97319D559}"/>
                </a:ext>
              </a:extLst>
            </p:cNvPr>
            <p:cNvSpPr/>
            <p:nvPr/>
          </p:nvSpPr>
          <p:spPr>
            <a:xfrm>
              <a:off x="2826343" y="4057592"/>
              <a:ext cx="668511" cy="307777"/>
            </a:xfrm>
            <a:prstGeom prst="rect">
              <a:avLst/>
            </a:prstGeom>
            <a:noFill/>
            <a:ln>
              <a:noFill/>
            </a:ln>
          </p:spPr>
          <p:txBody>
            <a:bodyPr lIns="0" tIns="0" rIns="0" bIns="0">
              <a:spAutoFit/>
            </a:bodyPr>
            <a:lstStyle/>
            <a:p>
              <a:pPr indent="0"/>
              <a:r>
                <a:rPr lang="en-GB" sz="500" b="1">
                  <a:solidFill>
                    <a:srgbClr val="004493"/>
                  </a:solidFill>
                  <a:latin typeface="Arial"/>
                </a:rPr>
                <a:t>APFAS - AncillaryServices-</a:t>
              </a:r>
            </a:p>
            <a:p>
              <a:pPr indent="0"/>
              <a:r>
                <a:rPr lang="en-GB" sz="500" b="1">
                  <a:solidFill>
                    <a:srgbClr val="004493"/>
                  </a:solidFill>
                  <a:latin typeface="Arial"/>
                </a:rPr>
                <a:t>ReserveAuction</a:t>
              </a:r>
            </a:p>
            <a:p>
              <a:pPr indent="0"/>
              <a:r>
                <a:rPr lang="en-GB" sz="500" b="1">
                  <a:solidFill>
                    <a:srgbClr val="004493"/>
                  </a:solidFill>
                  <a:latin typeface="Arial"/>
                </a:rPr>
                <a:t>WSDL</a:t>
              </a:r>
            </a:p>
          </p:txBody>
        </p:sp>
        <p:sp>
          <p:nvSpPr>
            <p:cNvPr id="202" name="Прямокутник 201">
              <a:extLst>
                <a:ext uri="{FF2B5EF4-FFF2-40B4-BE49-F238E27FC236}">
                  <a16:creationId xmlns:a16="http://schemas.microsoft.com/office/drawing/2014/main" id="{F89B9EDC-CD93-C099-5197-6143A2547AAA}"/>
                </a:ext>
              </a:extLst>
            </p:cNvPr>
            <p:cNvSpPr/>
            <p:nvPr/>
          </p:nvSpPr>
          <p:spPr>
            <a:xfrm>
              <a:off x="2824704" y="4403863"/>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1.4</a:t>
              </a:r>
            </a:p>
          </p:txBody>
        </p:sp>
        <p:sp>
          <p:nvSpPr>
            <p:cNvPr id="203" name="Прямокутник 202">
              <a:extLst>
                <a:ext uri="{FF2B5EF4-FFF2-40B4-BE49-F238E27FC236}">
                  <a16:creationId xmlns:a16="http://schemas.microsoft.com/office/drawing/2014/main" id="{B21E6DA4-05C6-9B4E-2148-98C87F475A83}"/>
                </a:ext>
              </a:extLst>
            </p:cNvPr>
            <p:cNvSpPr/>
            <p:nvPr/>
          </p:nvSpPr>
          <p:spPr>
            <a:xfrm>
              <a:off x="2824704" y="4492181"/>
              <a:ext cx="975872" cy="123111"/>
            </a:xfrm>
            <a:prstGeom prst="rect">
              <a:avLst/>
            </a:prstGeom>
            <a:noFill/>
            <a:ln>
              <a:noFill/>
            </a:ln>
          </p:spPr>
          <p:txBody>
            <a:bodyPr lIns="0" tIns="0" rIns="0" bIns="0">
              <a:spAutoFit/>
            </a:bodyPr>
            <a:lstStyle/>
            <a:p>
              <a:pPr indent="0"/>
              <a:r>
                <a:rPr lang="en-GB" sz="400">
                  <a:solidFill>
                    <a:srgbClr val="595959"/>
                  </a:solidFill>
                  <a:latin typeface="Arial"/>
                </a:rPr>
                <a:t>APFAS WSDL to send and receive(viaPush) APFAS Documents</a:t>
              </a:r>
            </a:p>
          </p:txBody>
        </p:sp>
        <p:sp>
          <p:nvSpPr>
            <p:cNvPr id="209" name="Прямокутник 208">
              <a:extLst>
                <a:ext uri="{FF2B5EF4-FFF2-40B4-BE49-F238E27FC236}">
                  <a16:creationId xmlns:a16="http://schemas.microsoft.com/office/drawing/2014/main" id="{080DD956-44D5-A701-8F6B-A7B2E4F3374E}"/>
                </a:ext>
              </a:extLst>
            </p:cNvPr>
            <p:cNvSpPr/>
            <p:nvPr/>
          </p:nvSpPr>
          <p:spPr>
            <a:xfrm>
              <a:off x="2829653" y="5489918"/>
              <a:ext cx="665654" cy="307777"/>
            </a:xfrm>
            <a:prstGeom prst="rect">
              <a:avLst/>
            </a:prstGeom>
            <a:noFill/>
            <a:ln>
              <a:noFill/>
            </a:ln>
          </p:spPr>
          <p:txBody>
            <a:bodyPr wrap="square" lIns="0" tIns="0" rIns="0" bIns="0">
              <a:spAutoFit/>
            </a:bodyPr>
            <a:lstStyle/>
            <a:p>
              <a:pPr indent="0"/>
              <a:r>
                <a:rPr lang="en-GB" sz="500" b="1">
                  <a:solidFill>
                    <a:srgbClr val="004493"/>
                  </a:solidFill>
                  <a:latin typeface="Arial"/>
                </a:rPr>
                <a:t>Imbalance adjustment aFRR - Implementation Guide for BSPs and BRPs</a:t>
              </a:r>
            </a:p>
          </p:txBody>
        </p:sp>
        <p:sp>
          <p:nvSpPr>
            <p:cNvPr id="210" name="Прямокутник 209">
              <a:extLst>
                <a:ext uri="{FF2B5EF4-FFF2-40B4-BE49-F238E27FC236}">
                  <a16:creationId xmlns:a16="http://schemas.microsoft.com/office/drawing/2014/main" id="{F1A07623-C0B6-872C-A011-7FECD0C819FF}"/>
                </a:ext>
              </a:extLst>
            </p:cNvPr>
            <p:cNvSpPr/>
            <p:nvPr/>
          </p:nvSpPr>
          <p:spPr>
            <a:xfrm>
              <a:off x="2821752" y="5830972"/>
              <a:ext cx="100990" cy="61555"/>
            </a:xfrm>
            <a:prstGeom prst="rect">
              <a:avLst/>
            </a:prstGeom>
            <a:noFill/>
            <a:ln>
              <a:noFill/>
            </a:ln>
          </p:spPr>
          <p:txBody>
            <a:bodyPr wrap="none" lIns="0" tIns="0" rIns="0" bIns="0">
              <a:spAutoFit/>
            </a:bodyPr>
            <a:lstStyle/>
            <a:p>
              <a:r>
                <a:rPr lang="en-GB" sz="400">
                  <a:solidFill>
                    <a:srgbClr val="7B7875"/>
                  </a:solidFill>
                  <a:latin typeface="Arial"/>
                </a:rPr>
                <a:t>01:12</a:t>
              </a:r>
            </a:p>
          </p:txBody>
        </p:sp>
        <p:sp>
          <p:nvSpPr>
            <p:cNvPr id="211" name="Прямокутник 210">
              <a:extLst>
                <a:ext uri="{FF2B5EF4-FFF2-40B4-BE49-F238E27FC236}">
                  <a16:creationId xmlns:a16="http://schemas.microsoft.com/office/drawing/2014/main" id="{34C92687-ABB8-219C-0CFC-121B799CA9CA}"/>
                </a:ext>
              </a:extLst>
            </p:cNvPr>
            <p:cNvSpPr/>
            <p:nvPr/>
          </p:nvSpPr>
          <p:spPr>
            <a:xfrm>
              <a:off x="2821752" y="5918258"/>
              <a:ext cx="840512" cy="411779"/>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Implementation Guide for Imbalance adjustment aFRR on: - (Pool) configuration Document (initial + update) - Activated Energy and Activated Energy update - Confirmation Market Document </a:t>
              </a:r>
              <a:r>
                <a:rPr lang="en-GB" sz="400" b="1">
                  <a:solidFill>
                    <a:srgbClr val="595959"/>
                  </a:solidFill>
                  <a:highlight>
                    <a:srgbClr val="FFFF00"/>
                  </a:highlight>
                  <a:latin typeface="Arial"/>
                </a:rPr>
                <a:t>[…]</a:t>
              </a:r>
            </a:p>
          </p:txBody>
        </p:sp>
        <p:sp>
          <p:nvSpPr>
            <p:cNvPr id="212" name="Прямокутник 211">
              <a:extLst>
                <a:ext uri="{FF2B5EF4-FFF2-40B4-BE49-F238E27FC236}">
                  <a16:creationId xmlns:a16="http://schemas.microsoft.com/office/drawing/2014/main" id="{CA0578B1-D4EC-B5F4-6707-AA1A366CBDE7}"/>
                </a:ext>
              </a:extLst>
            </p:cNvPr>
            <p:cNvSpPr/>
            <p:nvPr/>
          </p:nvSpPr>
          <p:spPr>
            <a:xfrm>
              <a:off x="3921369" y="2364298"/>
              <a:ext cx="649300" cy="230832"/>
            </a:xfrm>
            <a:prstGeom prst="rect">
              <a:avLst/>
            </a:prstGeom>
            <a:noFill/>
            <a:ln>
              <a:noFill/>
            </a:ln>
          </p:spPr>
          <p:txBody>
            <a:bodyPr lIns="0" tIns="0" rIns="0" bIns="0">
              <a:spAutoFit/>
            </a:bodyPr>
            <a:lstStyle/>
            <a:p>
              <a:pPr indent="0"/>
              <a:r>
                <a:rPr lang="en-GB" sz="500" b="1">
                  <a:solidFill>
                    <a:srgbClr val="004493"/>
                  </a:solidFill>
                  <a:latin typeface="Arial"/>
                </a:rPr>
                <a:t>aFRR Reserve Bid -</a:t>
              </a:r>
            </a:p>
            <a:p>
              <a:pPr indent="0"/>
              <a:r>
                <a:rPr lang="en-GB" sz="500" b="1">
                  <a:solidFill>
                    <a:srgbClr val="004493"/>
                  </a:solidFill>
                  <a:latin typeface="Arial"/>
                </a:rPr>
                <a:t>Semantical</a:t>
              </a:r>
            </a:p>
            <a:p>
              <a:pPr indent="0"/>
              <a:r>
                <a:rPr lang="en-GB" sz="500" b="1">
                  <a:solidFill>
                    <a:srgbClr val="004493"/>
                  </a:solidFill>
                  <a:latin typeface="Arial"/>
                </a:rPr>
                <a:t>Validations</a:t>
              </a:r>
            </a:p>
          </p:txBody>
        </p:sp>
        <p:sp>
          <p:nvSpPr>
            <p:cNvPr id="213" name="Прямокутник 212">
              <a:extLst>
                <a:ext uri="{FF2B5EF4-FFF2-40B4-BE49-F238E27FC236}">
                  <a16:creationId xmlns:a16="http://schemas.microsoft.com/office/drawing/2014/main" id="{67EBC652-5BF9-2E61-7F49-D5E617F7A78B}"/>
                </a:ext>
              </a:extLst>
            </p:cNvPr>
            <p:cNvSpPr/>
            <p:nvPr/>
          </p:nvSpPr>
          <p:spPr>
            <a:xfrm>
              <a:off x="3921369" y="2626564"/>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1.5</a:t>
              </a:r>
            </a:p>
          </p:txBody>
        </p:sp>
        <p:sp>
          <p:nvSpPr>
            <p:cNvPr id="218" name="Прямокутник 217">
              <a:extLst>
                <a:ext uri="{FF2B5EF4-FFF2-40B4-BE49-F238E27FC236}">
                  <a16:creationId xmlns:a16="http://schemas.microsoft.com/office/drawing/2014/main" id="{8944C62A-B68B-051E-87D4-2F2581774056}"/>
                </a:ext>
              </a:extLst>
            </p:cNvPr>
            <p:cNvSpPr/>
            <p:nvPr/>
          </p:nvSpPr>
          <p:spPr>
            <a:xfrm>
              <a:off x="4039232" y="3591398"/>
              <a:ext cx="706925" cy="84639"/>
            </a:xfrm>
            <a:prstGeom prst="rect">
              <a:avLst/>
            </a:prstGeom>
            <a:noFill/>
            <a:ln>
              <a:noFill/>
            </a:ln>
          </p:spPr>
          <p:txBody>
            <a:bodyPr wrap="none" lIns="0" tIns="0" rIns="0" bIns="0">
              <a:spAutoFit/>
            </a:bodyPr>
            <a:lstStyle/>
            <a:p>
              <a:pPr indent="0"/>
              <a:r>
                <a:rPr lang="en-GB" sz="550">
                  <a:solidFill>
                    <a:srgbClr val="595959"/>
                  </a:solidFill>
                  <a:latin typeface="Arial"/>
                </a:rPr>
                <a:t>Semantical Validations</a:t>
              </a:r>
            </a:p>
          </p:txBody>
        </p:sp>
        <p:sp>
          <p:nvSpPr>
            <p:cNvPr id="220" name="Прямокутник 219">
              <a:extLst>
                <a:ext uri="{FF2B5EF4-FFF2-40B4-BE49-F238E27FC236}">
                  <a16:creationId xmlns:a16="http://schemas.microsoft.com/office/drawing/2014/main" id="{F0E88B67-C29C-1876-40D8-10C842CAE613}"/>
                </a:ext>
              </a:extLst>
            </p:cNvPr>
            <p:cNvSpPr/>
            <p:nvPr/>
          </p:nvSpPr>
          <p:spPr>
            <a:xfrm>
              <a:off x="3923520" y="4054239"/>
              <a:ext cx="772246" cy="153888"/>
            </a:xfrm>
            <a:prstGeom prst="rect">
              <a:avLst/>
            </a:prstGeom>
            <a:noFill/>
            <a:ln>
              <a:noFill/>
            </a:ln>
          </p:spPr>
          <p:txBody>
            <a:bodyPr lIns="0" tIns="0" rIns="0" bIns="0">
              <a:spAutoFit/>
            </a:bodyPr>
            <a:lstStyle/>
            <a:p>
              <a:r>
                <a:rPr lang="en-GB" sz="500" b="1">
                  <a:solidFill>
                    <a:srgbClr val="004493"/>
                  </a:solidFill>
                  <a:latin typeface="Arial"/>
                </a:rPr>
                <a:t>APFAS Documents -Implementation Guide</a:t>
              </a:r>
            </a:p>
          </p:txBody>
        </p:sp>
        <p:sp>
          <p:nvSpPr>
            <p:cNvPr id="221" name="Прямокутник 220">
              <a:extLst>
                <a:ext uri="{FF2B5EF4-FFF2-40B4-BE49-F238E27FC236}">
                  <a16:creationId xmlns:a16="http://schemas.microsoft.com/office/drawing/2014/main" id="{D49448D0-FC7C-F4FB-946B-A64AA3B1FA2F}"/>
                </a:ext>
              </a:extLst>
            </p:cNvPr>
            <p:cNvSpPr/>
            <p:nvPr/>
          </p:nvSpPr>
          <p:spPr>
            <a:xfrm>
              <a:off x="3916434" y="4253756"/>
              <a:ext cx="100990" cy="61555"/>
            </a:xfrm>
            <a:prstGeom prst="rect">
              <a:avLst/>
            </a:prstGeom>
            <a:noFill/>
            <a:ln>
              <a:noFill/>
            </a:ln>
          </p:spPr>
          <p:txBody>
            <a:bodyPr wrap="none" lIns="0" tIns="0" rIns="0" bIns="0">
              <a:spAutoFit/>
            </a:bodyPr>
            <a:lstStyle/>
            <a:p>
              <a:r>
                <a:rPr lang="en-GB" sz="400">
                  <a:solidFill>
                    <a:srgbClr val="7B7875"/>
                  </a:solidFill>
                  <a:latin typeface="Arial"/>
                </a:rPr>
                <a:t>1.61</a:t>
              </a:r>
            </a:p>
          </p:txBody>
        </p:sp>
        <p:sp>
          <p:nvSpPr>
            <p:cNvPr id="222" name="Прямокутник 221">
              <a:extLst>
                <a:ext uri="{FF2B5EF4-FFF2-40B4-BE49-F238E27FC236}">
                  <a16:creationId xmlns:a16="http://schemas.microsoft.com/office/drawing/2014/main" id="{627272B9-AACD-31FD-A99D-A31B82764042}"/>
                </a:ext>
              </a:extLst>
            </p:cNvPr>
            <p:cNvSpPr/>
            <p:nvPr/>
          </p:nvSpPr>
          <p:spPr>
            <a:xfrm>
              <a:off x="3916141" y="4342124"/>
              <a:ext cx="983557" cy="123111"/>
            </a:xfrm>
            <a:prstGeom prst="rect">
              <a:avLst/>
            </a:prstGeom>
            <a:noFill/>
            <a:ln>
              <a:noFill/>
            </a:ln>
          </p:spPr>
          <p:txBody>
            <a:bodyPr lIns="0" tIns="0" rIns="0" bIns="0">
              <a:spAutoFit/>
            </a:bodyPr>
            <a:lstStyle/>
            <a:p>
              <a:pPr indent="0"/>
              <a:r>
                <a:rPr lang="en-GB" sz="400">
                  <a:solidFill>
                    <a:srgbClr val="595959"/>
                  </a:solidFill>
                  <a:latin typeface="Arial"/>
                </a:rPr>
                <a:t>Implementation Guide for the APFAS Documents for Reserve Auction</a:t>
              </a:r>
            </a:p>
          </p:txBody>
        </p:sp>
        <p:sp>
          <p:nvSpPr>
            <p:cNvPr id="226" name="Прямокутник 225">
              <a:extLst>
                <a:ext uri="{FF2B5EF4-FFF2-40B4-BE49-F238E27FC236}">
                  <a16:creationId xmlns:a16="http://schemas.microsoft.com/office/drawing/2014/main" id="{1F7895C0-AD61-EE3D-D4FC-7C40BBAE18F1}"/>
                </a:ext>
              </a:extLst>
            </p:cNvPr>
            <p:cNvSpPr/>
            <p:nvPr/>
          </p:nvSpPr>
          <p:spPr>
            <a:xfrm>
              <a:off x="4039232" y="4866036"/>
              <a:ext cx="679673" cy="84639"/>
            </a:xfrm>
            <a:prstGeom prst="rect">
              <a:avLst/>
            </a:prstGeom>
            <a:noFill/>
            <a:ln>
              <a:noFill/>
            </a:ln>
          </p:spPr>
          <p:txBody>
            <a:bodyPr wrap="none" lIns="0" tIns="0" rIns="0" bIns="0">
              <a:spAutoFit/>
            </a:bodyPr>
            <a:lstStyle/>
            <a:p>
              <a:pPr indent="0"/>
              <a:r>
                <a:rPr lang="en-GB" sz="550">
                  <a:solidFill>
                    <a:srgbClr val="595959"/>
                  </a:solidFill>
                  <a:latin typeface="Arial"/>
                </a:rPr>
                <a:t>Implementation Guide</a:t>
              </a:r>
            </a:p>
          </p:txBody>
        </p:sp>
        <p:sp>
          <p:nvSpPr>
            <p:cNvPr id="228" name="Прямокутник 227">
              <a:extLst>
                <a:ext uri="{FF2B5EF4-FFF2-40B4-BE49-F238E27FC236}">
                  <a16:creationId xmlns:a16="http://schemas.microsoft.com/office/drawing/2014/main" id="{7D3C399E-AFED-6E34-1141-7B44C037F4C6}"/>
                </a:ext>
              </a:extLst>
            </p:cNvPr>
            <p:cNvSpPr/>
            <p:nvPr/>
          </p:nvSpPr>
          <p:spPr>
            <a:xfrm>
              <a:off x="3921628" y="5486794"/>
              <a:ext cx="722299" cy="384721"/>
            </a:xfrm>
            <a:prstGeom prst="rect">
              <a:avLst/>
            </a:prstGeom>
            <a:noFill/>
            <a:ln>
              <a:noFill/>
            </a:ln>
          </p:spPr>
          <p:txBody>
            <a:bodyPr lIns="0" tIns="0" rIns="0" bIns="0">
              <a:spAutoFit/>
            </a:bodyPr>
            <a:lstStyle/>
            <a:p>
              <a:pPr marR="73106" indent="0"/>
              <a:r>
                <a:rPr lang="en-GB" sz="500" b="1">
                  <a:solidFill>
                    <a:srgbClr val="004493"/>
                  </a:solidFill>
                  <a:latin typeface="Arial"/>
                </a:rPr>
                <a:t>Imbalance adjustment aFRR-Semantic Validation Guide for BSPs and BRPs-vl.10</a:t>
              </a:r>
            </a:p>
          </p:txBody>
        </p:sp>
        <p:sp>
          <p:nvSpPr>
            <p:cNvPr id="229" name="Прямокутник 228">
              <a:extLst>
                <a:ext uri="{FF2B5EF4-FFF2-40B4-BE49-F238E27FC236}">
                  <a16:creationId xmlns:a16="http://schemas.microsoft.com/office/drawing/2014/main" id="{23026218-444A-DF60-2945-C35254E3C8EC}"/>
                </a:ext>
              </a:extLst>
            </p:cNvPr>
            <p:cNvSpPr/>
            <p:nvPr/>
          </p:nvSpPr>
          <p:spPr>
            <a:xfrm>
              <a:off x="3916434" y="5910249"/>
              <a:ext cx="100990" cy="61555"/>
            </a:xfrm>
            <a:prstGeom prst="rect">
              <a:avLst/>
            </a:prstGeom>
            <a:noFill/>
            <a:ln>
              <a:noFill/>
            </a:ln>
          </p:spPr>
          <p:txBody>
            <a:bodyPr wrap="none" lIns="0" tIns="0" rIns="0" bIns="0">
              <a:spAutoFit/>
            </a:bodyPr>
            <a:lstStyle/>
            <a:p>
              <a:pPr indent="0"/>
              <a:r>
                <a:rPr lang="en-GB" sz="400">
                  <a:solidFill>
                    <a:srgbClr val="7B7875"/>
                  </a:solidFill>
                  <a:latin typeface="Arial"/>
                </a:rPr>
                <a:t>01:10</a:t>
              </a:r>
            </a:p>
          </p:txBody>
        </p:sp>
        <p:sp>
          <p:nvSpPr>
            <p:cNvPr id="230" name="Прямокутник 229">
              <a:extLst>
                <a:ext uri="{FF2B5EF4-FFF2-40B4-BE49-F238E27FC236}">
                  <a16:creationId xmlns:a16="http://schemas.microsoft.com/office/drawing/2014/main" id="{AA28CEB4-7DE2-4C71-39BA-53B4C6539A68}"/>
                </a:ext>
              </a:extLst>
            </p:cNvPr>
            <p:cNvSpPr/>
            <p:nvPr/>
          </p:nvSpPr>
          <p:spPr>
            <a:xfrm>
              <a:off x="3914178" y="5994658"/>
              <a:ext cx="874510" cy="342210"/>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Semantical Validations for Imbalance adjustment aFRR, validations on: - (Pool) configuration Document (initial + update) - Activated Energy and Activated Energy update - </a:t>
              </a:r>
            </a:p>
          </p:txBody>
        </p:sp>
        <p:sp>
          <p:nvSpPr>
            <p:cNvPr id="233" name="Прямокутник 232">
              <a:extLst>
                <a:ext uri="{FF2B5EF4-FFF2-40B4-BE49-F238E27FC236}">
                  <a16:creationId xmlns:a16="http://schemas.microsoft.com/office/drawing/2014/main" id="{5F0FB11E-EE8F-761D-EB54-5047C94704CD}"/>
                </a:ext>
              </a:extLst>
            </p:cNvPr>
            <p:cNvSpPr/>
            <p:nvPr/>
          </p:nvSpPr>
          <p:spPr>
            <a:xfrm>
              <a:off x="5010811" y="5486054"/>
              <a:ext cx="670852" cy="230832"/>
            </a:xfrm>
            <a:prstGeom prst="rect">
              <a:avLst/>
            </a:prstGeom>
            <a:noFill/>
            <a:ln>
              <a:noFill/>
            </a:ln>
          </p:spPr>
          <p:txBody>
            <a:bodyPr wrap="square" lIns="0" tIns="0" rIns="0" bIns="0">
              <a:spAutoFit/>
            </a:bodyPr>
            <a:lstStyle/>
            <a:p>
              <a:pPr indent="0"/>
              <a:r>
                <a:rPr lang="en-GB" sz="500" b="1">
                  <a:solidFill>
                    <a:srgbClr val="004493"/>
                  </a:solidFill>
                  <a:latin typeface="Arial"/>
                </a:rPr>
                <a:t>ImbalanceAdjustments aFRR-XML Examples</a:t>
              </a:r>
            </a:p>
          </p:txBody>
        </p:sp>
        <p:sp>
          <p:nvSpPr>
            <p:cNvPr id="235" name="Прямокутник 234">
              <a:extLst>
                <a:ext uri="{FF2B5EF4-FFF2-40B4-BE49-F238E27FC236}">
                  <a16:creationId xmlns:a16="http://schemas.microsoft.com/office/drawing/2014/main" id="{7EBA313E-726D-EC67-3FE0-38442A5A32EA}"/>
                </a:ext>
              </a:extLst>
            </p:cNvPr>
            <p:cNvSpPr/>
            <p:nvPr/>
          </p:nvSpPr>
          <p:spPr>
            <a:xfrm>
              <a:off x="5020262" y="5845069"/>
              <a:ext cx="952820" cy="123111"/>
            </a:xfrm>
            <a:prstGeom prst="rect">
              <a:avLst/>
            </a:prstGeom>
            <a:noFill/>
            <a:ln>
              <a:noFill/>
            </a:ln>
          </p:spPr>
          <p:txBody>
            <a:bodyPr lIns="0" tIns="0" rIns="0" bIns="0">
              <a:spAutoFit/>
            </a:bodyPr>
            <a:lstStyle/>
            <a:p>
              <a:pPr indent="0"/>
              <a:r>
                <a:rPr lang="en-GB" sz="400">
                  <a:solidFill>
                    <a:srgbClr val="595959"/>
                  </a:solidFill>
                  <a:latin typeface="Arial"/>
                </a:rPr>
                <a:t>XML examples for aFFR web service messaging PASAR</a:t>
              </a:r>
            </a:p>
          </p:txBody>
        </p:sp>
        <p:sp>
          <p:nvSpPr>
            <p:cNvPr id="238" name="Прямокутник 237">
              <a:extLst>
                <a:ext uri="{FF2B5EF4-FFF2-40B4-BE49-F238E27FC236}">
                  <a16:creationId xmlns:a16="http://schemas.microsoft.com/office/drawing/2014/main" id="{2200F320-86FB-C815-C4D8-A659BC76BF8D}"/>
                </a:ext>
              </a:extLst>
            </p:cNvPr>
            <p:cNvSpPr/>
            <p:nvPr/>
          </p:nvSpPr>
          <p:spPr>
            <a:xfrm>
              <a:off x="5135191" y="4944856"/>
              <a:ext cx="504946" cy="84639"/>
            </a:xfrm>
            <a:prstGeom prst="rect">
              <a:avLst/>
            </a:prstGeom>
            <a:noFill/>
            <a:ln>
              <a:noFill/>
            </a:ln>
          </p:spPr>
          <p:txBody>
            <a:bodyPr wrap="none" lIns="0" tIns="0" rIns="0" bIns="0">
              <a:spAutoFit/>
            </a:bodyPr>
            <a:lstStyle/>
            <a:p>
              <a:pPr indent="0"/>
              <a:r>
                <a:rPr lang="en-GB" sz="550">
                  <a:solidFill>
                    <a:srgbClr val="595959"/>
                  </a:solidFill>
                  <a:latin typeface="Arial"/>
                </a:rPr>
                <a:t>Technical Guide</a:t>
              </a:r>
            </a:p>
          </p:txBody>
        </p:sp>
        <p:sp>
          <p:nvSpPr>
            <p:cNvPr id="240" name="Прямокутник 239">
              <a:extLst>
                <a:ext uri="{FF2B5EF4-FFF2-40B4-BE49-F238E27FC236}">
                  <a16:creationId xmlns:a16="http://schemas.microsoft.com/office/drawing/2014/main" id="{F9513D28-7BD7-4F9B-0F98-98698F3E3E59}"/>
                </a:ext>
              </a:extLst>
            </p:cNvPr>
            <p:cNvSpPr/>
            <p:nvPr/>
          </p:nvSpPr>
          <p:spPr>
            <a:xfrm>
              <a:off x="5022266" y="4059235"/>
              <a:ext cx="729984" cy="153888"/>
            </a:xfrm>
            <a:prstGeom prst="rect">
              <a:avLst/>
            </a:prstGeom>
            <a:noFill/>
            <a:ln>
              <a:noFill/>
            </a:ln>
          </p:spPr>
          <p:txBody>
            <a:bodyPr lIns="0" tIns="0" rIns="0" bIns="0">
              <a:spAutoFit/>
            </a:bodyPr>
            <a:lstStyle/>
            <a:p>
              <a:pPr indent="0"/>
              <a:r>
                <a:rPr lang="en-GB" sz="500" b="1">
                  <a:solidFill>
                    <a:srgbClr val="004493"/>
                  </a:solidFill>
                  <a:latin typeface="Arial"/>
                </a:rPr>
                <a:t>APFAS Documents -Technical Guide</a:t>
              </a:r>
            </a:p>
          </p:txBody>
        </p:sp>
        <p:sp>
          <p:nvSpPr>
            <p:cNvPr id="241" name="Прямокутник 240">
              <a:extLst>
                <a:ext uri="{FF2B5EF4-FFF2-40B4-BE49-F238E27FC236}">
                  <a16:creationId xmlns:a16="http://schemas.microsoft.com/office/drawing/2014/main" id="{BEBD416F-807B-7998-ABDA-6F1A2F4ABDAB}"/>
                </a:ext>
              </a:extLst>
            </p:cNvPr>
            <p:cNvSpPr/>
            <p:nvPr/>
          </p:nvSpPr>
          <p:spPr>
            <a:xfrm>
              <a:off x="5011488" y="4252846"/>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1.5</a:t>
              </a:r>
            </a:p>
          </p:txBody>
        </p:sp>
        <p:sp>
          <p:nvSpPr>
            <p:cNvPr id="242" name="Прямокутник 241">
              <a:extLst>
                <a:ext uri="{FF2B5EF4-FFF2-40B4-BE49-F238E27FC236}">
                  <a16:creationId xmlns:a16="http://schemas.microsoft.com/office/drawing/2014/main" id="{757999B8-89D2-6BE4-A815-A80C3E139ABB}"/>
                </a:ext>
              </a:extLst>
            </p:cNvPr>
            <p:cNvSpPr/>
            <p:nvPr/>
          </p:nvSpPr>
          <p:spPr>
            <a:xfrm>
              <a:off x="5020262" y="4345517"/>
              <a:ext cx="879822" cy="184666"/>
            </a:xfrm>
            <a:prstGeom prst="rect">
              <a:avLst/>
            </a:prstGeom>
            <a:noFill/>
            <a:ln>
              <a:noFill/>
            </a:ln>
          </p:spPr>
          <p:txBody>
            <a:bodyPr lIns="0" tIns="0" rIns="0" bIns="0">
              <a:spAutoFit/>
            </a:bodyPr>
            <a:lstStyle/>
            <a:p>
              <a:pPr indent="0"/>
              <a:r>
                <a:rPr lang="en-GB" sz="400">
                  <a:solidFill>
                    <a:srgbClr val="595959"/>
                  </a:solidFill>
                  <a:latin typeface="Arial"/>
                </a:rPr>
                <a:t>Technical Guide to implement the APFAS - Reserve Auction web services</a:t>
              </a:r>
            </a:p>
          </p:txBody>
        </p:sp>
        <p:sp>
          <p:nvSpPr>
            <p:cNvPr id="243" name="Прямокутник 242">
              <a:extLst>
                <a:ext uri="{FF2B5EF4-FFF2-40B4-BE49-F238E27FC236}">
                  <a16:creationId xmlns:a16="http://schemas.microsoft.com/office/drawing/2014/main" id="{8067D8F9-A005-4E96-3610-F76C2F5C653D}"/>
                </a:ext>
              </a:extLst>
            </p:cNvPr>
            <p:cNvSpPr/>
            <p:nvPr/>
          </p:nvSpPr>
          <p:spPr>
            <a:xfrm>
              <a:off x="5011485" y="2366096"/>
              <a:ext cx="687721" cy="153888"/>
            </a:xfrm>
            <a:prstGeom prst="rect">
              <a:avLst/>
            </a:prstGeom>
            <a:noFill/>
            <a:ln>
              <a:noFill/>
            </a:ln>
          </p:spPr>
          <p:txBody>
            <a:bodyPr lIns="0" tIns="0" rIns="0" bIns="0">
              <a:spAutoFit/>
            </a:bodyPr>
            <a:lstStyle/>
            <a:p>
              <a:pPr indent="0"/>
              <a:r>
                <a:rPr lang="en-GB" sz="500" b="1">
                  <a:solidFill>
                    <a:srgbClr val="004493"/>
                  </a:solidFill>
                  <a:latin typeface="Arial"/>
                </a:rPr>
                <a:t>aFRR Reserve Bid -Technical Guide</a:t>
              </a:r>
            </a:p>
          </p:txBody>
        </p:sp>
        <p:sp>
          <p:nvSpPr>
            <p:cNvPr id="251" name="Прямокутник 250">
              <a:extLst>
                <a:ext uri="{FF2B5EF4-FFF2-40B4-BE49-F238E27FC236}">
                  <a16:creationId xmlns:a16="http://schemas.microsoft.com/office/drawing/2014/main" id="{FABA0C61-A7CC-1F06-FDA7-C31089894238}"/>
                </a:ext>
              </a:extLst>
            </p:cNvPr>
            <p:cNvSpPr/>
            <p:nvPr/>
          </p:nvSpPr>
          <p:spPr>
            <a:xfrm>
              <a:off x="10169722" y="1947021"/>
              <a:ext cx="706925" cy="92333"/>
            </a:xfrm>
            <a:prstGeom prst="rect">
              <a:avLst/>
            </a:prstGeom>
            <a:noFill/>
            <a:ln>
              <a:noFill/>
            </a:ln>
          </p:spPr>
          <p:txBody>
            <a:bodyPr wrap="none" lIns="0" tIns="0" rIns="0" bIns="0">
              <a:spAutoFit/>
            </a:bodyPr>
            <a:lstStyle/>
            <a:p>
              <a:pPr indent="0"/>
              <a:r>
                <a:rPr lang="en-GB" sz="600">
                  <a:solidFill>
                    <a:srgbClr val="004493"/>
                  </a:solidFill>
                  <a:latin typeface="Arial"/>
                </a:rPr>
                <a:t>Frequently asked questions</a:t>
              </a:r>
            </a:p>
          </p:txBody>
        </p:sp>
        <p:sp>
          <p:nvSpPr>
            <p:cNvPr id="252" name="Прямокутник 251">
              <a:extLst>
                <a:ext uri="{FF2B5EF4-FFF2-40B4-BE49-F238E27FC236}">
                  <a16:creationId xmlns:a16="http://schemas.microsoft.com/office/drawing/2014/main" id="{2401C166-EBAE-7FFC-D792-6D82F1D499AD}"/>
                </a:ext>
              </a:extLst>
            </p:cNvPr>
            <p:cNvSpPr/>
            <p:nvPr/>
          </p:nvSpPr>
          <p:spPr>
            <a:xfrm>
              <a:off x="9781229" y="2214980"/>
              <a:ext cx="302968" cy="84639"/>
            </a:xfrm>
            <a:prstGeom prst="rect">
              <a:avLst/>
            </a:prstGeom>
            <a:noFill/>
            <a:ln>
              <a:noFill/>
            </a:ln>
          </p:spPr>
          <p:txBody>
            <a:bodyPr wrap="none" lIns="0" tIns="0" rIns="0" bIns="0">
              <a:spAutoFit/>
            </a:bodyPr>
            <a:lstStyle/>
            <a:p>
              <a:pPr indent="0"/>
              <a:r>
                <a:rPr lang="en-GB" sz="550">
                  <a:solidFill>
                    <a:srgbClr val="595959"/>
                  </a:solidFill>
                  <a:latin typeface="Arial"/>
                </a:rPr>
                <a:t>Category</a:t>
              </a:r>
            </a:p>
          </p:txBody>
        </p:sp>
        <p:sp>
          <p:nvSpPr>
            <p:cNvPr id="253" name="Прямокутник 252">
              <a:extLst>
                <a:ext uri="{FF2B5EF4-FFF2-40B4-BE49-F238E27FC236}">
                  <a16:creationId xmlns:a16="http://schemas.microsoft.com/office/drawing/2014/main" id="{CF0C4587-FEB7-3DAB-DD5A-A95FCB7AA868}"/>
                </a:ext>
              </a:extLst>
            </p:cNvPr>
            <p:cNvSpPr/>
            <p:nvPr/>
          </p:nvSpPr>
          <p:spPr>
            <a:xfrm>
              <a:off x="10384496" y="2222517"/>
              <a:ext cx="492122" cy="84639"/>
            </a:xfrm>
            <a:prstGeom prst="rect">
              <a:avLst/>
            </a:prstGeom>
            <a:noFill/>
            <a:ln>
              <a:noFill/>
            </a:ln>
          </p:spPr>
          <p:txBody>
            <a:bodyPr wrap="none" lIns="0" tIns="0" rIns="0" bIns="0">
              <a:spAutoFit/>
            </a:bodyPr>
            <a:lstStyle/>
            <a:p>
              <a:pPr indent="0"/>
              <a:r>
                <a:rPr lang="en-GB" sz="550">
                  <a:solidFill>
                    <a:srgbClr val="595959"/>
                  </a:solidFill>
                  <a:latin typeface="Arial"/>
                </a:rPr>
                <a:t>IT Connections</a:t>
              </a:r>
            </a:p>
          </p:txBody>
        </p:sp>
        <p:sp>
          <p:nvSpPr>
            <p:cNvPr id="254" name="Прямокутник 253">
              <a:extLst>
                <a:ext uri="{FF2B5EF4-FFF2-40B4-BE49-F238E27FC236}">
                  <a16:creationId xmlns:a16="http://schemas.microsoft.com/office/drawing/2014/main" id="{AD74FB8A-1A50-9257-98B2-A010C5AA482F}"/>
                </a:ext>
              </a:extLst>
            </p:cNvPr>
            <p:cNvSpPr/>
            <p:nvPr/>
          </p:nvSpPr>
          <p:spPr>
            <a:xfrm>
              <a:off x="9784762" y="2449166"/>
              <a:ext cx="1321654" cy="153888"/>
            </a:xfrm>
            <a:prstGeom prst="rect">
              <a:avLst/>
            </a:prstGeom>
            <a:noFill/>
            <a:ln>
              <a:noFill/>
            </a:ln>
          </p:spPr>
          <p:txBody>
            <a:bodyPr lIns="0" tIns="0" rIns="0" bIns="0">
              <a:spAutoFit/>
            </a:bodyPr>
            <a:lstStyle/>
            <a:p>
              <a:pPr marR="75560" indent="0"/>
              <a:r>
                <a:rPr lang="en-GB" sz="500" b="1">
                  <a:solidFill>
                    <a:srgbClr val="14549B"/>
                  </a:solidFill>
                  <a:latin typeface="Arial"/>
                </a:rPr>
                <a:t>What must I do if a certificate on the CPS needs to be renewed?</a:t>
              </a:r>
            </a:p>
          </p:txBody>
        </p:sp>
        <p:sp>
          <p:nvSpPr>
            <p:cNvPr id="255" name="Прямокутник 254">
              <a:extLst>
                <a:ext uri="{FF2B5EF4-FFF2-40B4-BE49-F238E27FC236}">
                  <a16:creationId xmlns:a16="http://schemas.microsoft.com/office/drawing/2014/main" id="{A14440BD-D8A7-F4BA-A884-1502A4CDD5A7}"/>
                </a:ext>
              </a:extLst>
            </p:cNvPr>
            <p:cNvSpPr/>
            <p:nvPr/>
          </p:nvSpPr>
          <p:spPr>
            <a:xfrm>
              <a:off x="9784762" y="2661358"/>
              <a:ext cx="1321654" cy="153888"/>
            </a:xfrm>
            <a:prstGeom prst="rect">
              <a:avLst/>
            </a:prstGeom>
            <a:noFill/>
            <a:ln>
              <a:noFill/>
            </a:ln>
          </p:spPr>
          <p:txBody>
            <a:bodyPr lIns="0" tIns="0" rIns="0" bIns="0">
              <a:spAutoFit/>
            </a:bodyPr>
            <a:lstStyle/>
            <a:p>
              <a:pPr marR="75560" indent="0"/>
              <a:r>
                <a:rPr lang="en-GB" sz="500">
                  <a:solidFill>
                    <a:schemeClr val="tx1">
                      <a:lumMod val="75000"/>
                      <a:lumOff val="25000"/>
                    </a:schemeClr>
                  </a:solidFill>
                  <a:latin typeface="Arial"/>
                </a:rPr>
                <a:t>Certificates relating to the security of the CPS must be renewed on time...</a:t>
              </a:r>
            </a:p>
          </p:txBody>
        </p:sp>
        <p:sp>
          <p:nvSpPr>
            <p:cNvPr id="256" name="Прямокутник 255">
              <a:extLst>
                <a:ext uri="{FF2B5EF4-FFF2-40B4-BE49-F238E27FC236}">
                  <a16:creationId xmlns:a16="http://schemas.microsoft.com/office/drawing/2014/main" id="{D47BA759-A4C9-885F-3738-21F1A7D36987}"/>
                </a:ext>
              </a:extLst>
            </p:cNvPr>
            <p:cNvSpPr/>
            <p:nvPr/>
          </p:nvSpPr>
          <p:spPr>
            <a:xfrm>
              <a:off x="9788652" y="3012224"/>
              <a:ext cx="1267866" cy="153888"/>
            </a:xfrm>
            <a:prstGeom prst="rect">
              <a:avLst/>
            </a:prstGeom>
            <a:noFill/>
            <a:ln>
              <a:noFill/>
            </a:ln>
          </p:spPr>
          <p:txBody>
            <a:bodyPr lIns="0" tIns="0" rIns="0" bIns="0">
              <a:spAutoFit/>
            </a:bodyPr>
            <a:lstStyle/>
            <a:p>
              <a:pPr indent="0"/>
              <a:r>
                <a:rPr lang="en-GB" sz="500" b="1">
                  <a:solidFill>
                    <a:srgbClr val="14549B"/>
                  </a:solidFill>
                  <a:latin typeface="Arial"/>
                </a:rPr>
                <a:t>Why are there two CRL’s for CPS certificates?</a:t>
              </a:r>
            </a:p>
          </p:txBody>
        </p:sp>
        <p:sp>
          <p:nvSpPr>
            <p:cNvPr id="257" name="Прямокутник 256">
              <a:extLst>
                <a:ext uri="{FF2B5EF4-FFF2-40B4-BE49-F238E27FC236}">
                  <a16:creationId xmlns:a16="http://schemas.microsoft.com/office/drawing/2014/main" id="{F846EC83-7792-B482-4AC5-1DE1B621DC43}"/>
                </a:ext>
              </a:extLst>
            </p:cNvPr>
            <p:cNvSpPr/>
            <p:nvPr/>
          </p:nvSpPr>
          <p:spPr>
            <a:xfrm>
              <a:off x="9788984" y="3222878"/>
              <a:ext cx="1350946" cy="153888"/>
            </a:xfrm>
            <a:prstGeom prst="rect">
              <a:avLst/>
            </a:prstGeom>
            <a:noFill/>
            <a:ln>
              <a:noFill/>
            </a:ln>
          </p:spPr>
          <p:txBody>
            <a:bodyPr wrap="square" lIns="0" tIns="0" rIns="0" bIns="0">
              <a:spAutoFit/>
            </a:bodyPr>
            <a:lstStyle/>
            <a:p>
              <a:pPr indent="0"/>
              <a:r>
                <a:rPr lang="en-GB" sz="500">
                  <a:solidFill>
                    <a:schemeClr val="tx1">
                      <a:lumMod val="75000"/>
                      <a:lumOff val="25000"/>
                    </a:schemeClr>
                  </a:solidFill>
                  <a:latin typeface="Arial"/>
                </a:rPr>
                <a:t>The CPS requires specific certificates for digital communication, which cannot be…</a:t>
              </a:r>
            </a:p>
          </p:txBody>
        </p:sp>
        <p:sp>
          <p:nvSpPr>
            <p:cNvPr id="258" name="Прямокутник 257">
              <a:extLst>
                <a:ext uri="{FF2B5EF4-FFF2-40B4-BE49-F238E27FC236}">
                  <a16:creationId xmlns:a16="http://schemas.microsoft.com/office/drawing/2014/main" id="{7C8B3E0C-9ECB-8D53-9D76-F815F1464FFB}"/>
                </a:ext>
              </a:extLst>
            </p:cNvPr>
            <p:cNvSpPr/>
            <p:nvPr/>
          </p:nvSpPr>
          <p:spPr>
            <a:xfrm>
              <a:off x="9783229" y="3562249"/>
              <a:ext cx="1233487" cy="153888"/>
            </a:xfrm>
            <a:prstGeom prst="rect">
              <a:avLst/>
            </a:prstGeom>
            <a:noFill/>
            <a:ln>
              <a:noFill/>
            </a:ln>
          </p:spPr>
          <p:txBody>
            <a:bodyPr wrap="square" lIns="0" tIns="0" rIns="0" bIns="0">
              <a:spAutoFit/>
            </a:bodyPr>
            <a:lstStyle/>
            <a:p>
              <a:pPr indent="0"/>
              <a:r>
                <a:rPr lang="en-GB" sz="500" b="1">
                  <a:solidFill>
                    <a:srgbClr val="14549B"/>
                  </a:solidFill>
                  <a:latin typeface="Arial"/>
                </a:rPr>
                <a:t>Which IP addresses does TenneT use on the MMC-hub?</a:t>
              </a:r>
            </a:p>
          </p:txBody>
        </p:sp>
        <p:sp>
          <p:nvSpPr>
            <p:cNvPr id="259" name="Прямокутник 258">
              <a:extLst>
                <a:ext uri="{FF2B5EF4-FFF2-40B4-BE49-F238E27FC236}">
                  <a16:creationId xmlns:a16="http://schemas.microsoft.com/office/drawing/2014/main" id="{1B267E7E-EC21-9111-CBA2-AFD249A912CC}"/>
                </a:ext>
              </a:extLst>
            </p:cNvPr>
            <p:cNvSpPr/>
            <p:nvPr/>
          </p:nvSpPr>
          <p:spPr>
            <a:xfrm>
              <a:off x="9781229" y="3780704"/>
              <a:ext cx="1279392" cy="153888"/>
            </a:xfrm>
            <a:prstGeom prst="rect">
              <a:avLst/>
            </a:prstGeom>
            <a:noFill/>
            <a:ln>
              <a:noFill/>
            </a:ln>
          </p:spPr>
          <p:txBody>
            <a:bodyPr lIns="0" tIns="0" rIns="0" bIns="0">
              <a:spAutoFit/>
            </a:bodyPr>
            <a:lstStyle/>
            <a:p>
              <a:pPr indent="0"/>
              <a:r>
                <a:rPr lang="en-GB" sz="500">
                  <a:solidFill>
                    <a:schemeClr val="tx1">
                      <a:lumMod val="75000"/>
                      <a:lumOff val="25000"/>
                    </a:schemeClr>
                  </a:solidFill>
                  <a:latin typeface="Arial"/>
                </a:rPr>
                <a:t>Market parties can use the following IP addresses to white list...</a:t>
              </a:r>
            </a:p>
          </p:txBody>
        </p:sp>
        <p:sp>
          <p:nvSpPr>
            <p:cNvPr id="260" name="Прямокутник 259">
              <a:extLst>
                <a:ext uri="{FF2B5EF4-FFF2-40B4-BE49-F238E27FC236}">
                  <a16:creationId xmlns:a16="http://schemas.microsoft.com/office/drawing/2014/main" id="{2D213D07-573D-A0DA-9D3E-F3FFBD4983FB}"/>
                </a:ext>
              </a:extLst>
            </p:cNvPr>
            <p:cNvSpPr/>
            <p:nvPr/>
          </p:nvSpPr>
          <p:spPr>
            <a:xfrm>
              <a:off x="9788984" y="4120014"/>
              <a:ext cx="1191025" cy="153888"/>
            </a:xfrm>
            <a:prstGeom prst="rect">
              <a:avLst/>
            </a:prstGeom>
            <a:noFill/>
            <a:ln>
              <a:noFill/>
            </a:ln>
          </p:spPr>
          <p:txBody>
            <a:bodyPr lIns="0" tIns="0" rIns="0" bIns="0">
              <a:spAutoFit/>
            </a:bodyPr>
            <a:lstStyle/>
            <a:p>
              <a:pPr indent="0"/>
              <a:r>
                <a:rPr lang="en-GB" sz="500" b="1">
                  <a:solidFill>
                    <a:srgbClr val="14549B"/>
                  </a:solidFill>
                  <a:latin typeface="Arial"/>
                </a:rPr>
                <a:t>How do I request certificates for IT communication?</a:t>
              </a:r>
            </a:p>
          </p:txBody>
        </p:sp>
        <p:sp>
          <p:nvSpPr>
            <p:cNvPr id="261" name="Прямокутник 260">
              <a:extLst>
                <a:ext uri="{FF2B5EF4-FFF2-40B4-BE49-F238E27FC236}">
                  <a16:creationId xmlns:a16="http://schemas.microsoft.com/office/drawing/2014/main" id="{550045F7-68E2-B480-27AC-2F68CF11D23F}"/>
                </a:ext>
              </a:extLst>
            </p:cNvPr>
            <p:cNvSpPr/>
            <p:nvPr/>
          </p:nvSpPr>
          <p:spPr>
            <a:xfrm>
              <a:off x="9782805" y="4339760"/>
              <a:ext cx="1383126" cy="153888"/>
            </a:xfrm>
            <a:prstGeom prst="rect">
              <a:avLst/>
            </a:prstGeom>
            <a:noFill/>
            <a:ln>
              <a:noFill/>
            </a:ln>
          </p:spPr>
          <p:txBody>
            <a:bodyPr lIns="0" tIns="0" rIns="0" bIns="0">
              <a:spAutoFit/>
            </a:bodyPr>
            <a:lstStyle/>
            <a:p>
              <a:pPr indent="0"/>
              <a:r>
                <a:rPr lang="en-GB" sz="500">
                  <a:solidFill>
                    <a:schemeClr val="tx1">
                      <a:lumMod val="75000"/>
                      <a:lumOff val="25000"/>
                    </a:schemeClr>
                  </a:solidFill>
                  <a:latin typeface="Arial"/>
                </a:rPr>
                <a:t>If you want to set up an account for the Central Mailbox System, certificates must be…</a:t>
              </a:r>
            </a:p>
          </p:txBody>
        </p:sp>
        <p:sp>
          <p:nvSpPr>
            <p:cNvPr id="262" name="Прямокутник 261">
              <a:extLst>
                <a:ext uri="{FF2B5EF4-FFF2-40B4-BE49-F238E27FC236}">
                  <a16:creationId xmlns:a16="http://schemas.microsoft.com/office/drawing/2014/main" id="{364634A6-C52D-2EF2-4D53-60CFA3E1925D}"/>
                </a:ext>
              </a:extLst>
            </p:cNvPr>
            <p:cNvSpPr/>
            <p:nvPr/>
          </p:nvSpPr>
          <p:spPr>
            <a:xfrm>
              <a:off x="9782805" y="4674465"/>
              <a:ext cx="1290918" cy="153888"/>
            </a:xfrm>
            <a:prstGeom prst="rect">
              <a:avLst/>
            </a:prstGeom>
            <a:noFill/>
            <a:ln>
              <a:noFill/>
            </a:ln>
          </p:spPr>
          <p:txBody>
            <a:bodyPr lIns="0" tIns="0" rIns="0" bIns="0">
              <a:spAutoFit/>
            </a:bodyPr>
            <a:lstStyle/>
            <a:p>
              <a:pPr indent="0"/>
              <a:r>
                <a:rPr lang="en-GB" sz="500" b="1">
                  <a:solidFill>
                    <a:srgbClr val="14549B"/>
                  </a:solidFill>
                  <a:latin typeface="Arial"/>
                </a:rPr>
                <a:t>What are the end points (the URL) of the MMC-hub?</a:t>
              </a:r>
            </a:p>
          </p:txBody>
        </p:sp>
        <p:sp>
          <p:nvSpPr>
            <p:cNvPr id="263" name="Прямокутник 262">
              <a:extLst>
                <a:ext uri="{FF2B5EF4-FFF2-40B4-BE49-F238E27FC236}">
                  <a16:creationId xmlns:a16="http://schemas.microsoft.com/office/drawing/2014/main" id="{5C949FED-0DB8-DAED-CB5F-95C001438F6C}"/>
                </a:ext>
              </a:extLst>
            </p:cNvPr>
            <p:cNvSpPr/>
            <p:nvPr/>
          </p:nvSpPr>
          <p:spPr>
            <a:xfrm>
              <a:off x="9786192" y="4898619"/>
              <a:ext cx="1313970" cy="153888"/>
            </a:xfrm>
            <a:prstGeom prst="rect">
              <a:avLst/>
            </a:prstGeom>
            <a:noFill/>
            <a:ln>
              <a:noFill/>
            </a:ln>
          </p:spPr>
          <p:txBody>
            <a:bodyPr lIns="0" tIns="0" rIns="0" bIns="0">
              <a:spAutoFit/>
            </a:bodyPr>
            <a:lstStyle/>
            <a:p>
              <a:pPr indent="0"/>
              <a:r>
                <a:rPr lang="en-GB" sz="500">
                  <a:solidFill>
                    <a:schemeClr val="tx1">
                      <a:lumMod val="75000"/>
                      <a:lumOff val="25000"/>
                    </a:schemeClr>
                  </a:solidFill>
                  <a:latin typeface="Arial"/>
                </a:rPr>
                <a:t>The end points (the URL) of the MMC-hub are mentioned in the Technical...</a:t>
              </a:r>
            </a:p>
          </p:txBody>
        </p:sp>
        <p:sp>
          <p:nvSpPr>
            <p:cNvPr id="264" name="Прямокутник 263">
              <a:extLst>
                <a:ext uri="{FF2B5EF4-FFF2-40B4-BE49-F238E27FC236}">
                  <a16:creationId xmlns:a16="http://schemas.microsoft.com/office/drawing/2014/main" id="{3F5ABADA-AF2E-726F-0064-EEAF64A85964}"/>
                </a:ext>
              </a:extLst>
            </p:cNvPr>
            <p:cNvSpPr/>
            <p:nvPr/>
          </p:nvSpPr>
          <p:spPr>
            <a:xfrm>
              <a:off x="9786192" y="5235982"/>
              <a:ext cx="1312237" cy="153888"/>
            </a:xfrm>
            <a:prstGeom prst="rect">
              <a:avLst/>
            </a:prstGeom>
            <a:noFill/>
            <a:ln>
              <a:noFill/>
            </a:ln>
          </p:spPr>
          <p:txBody>
            <a:bodyPr wrap="square" lIns="0" tIns="0" rIns="0" bIns="0">
              <a:spAutoFit/>
            </a:bodyPr>
            <a:lstStyle/>
            <a:p>
              <a:pPr indent="0"/>
              <a:r>
                <a:rPr lang="en-GB" sz="500" b="1">
                  <a:solidFill>
                    <a:srgbClr val="14549B"/>
                  </a:solidFill>
                  <a:latin typeface="Arial"/>
                </a:rPr>
                <a:t>Why has TenneT opted for SOAP-based web services and not for RESTful APIs?</a:t>
              </a:r>
            </a:p>
          </p:txBody>
        </p:sp>
        <p:sp>
          <p:nvSpPr>
            <p:cNvPr id="265" name="Прямокутник 264">
              <a:extLst>
                <a:ext uri="{FF2B5EF4-FFF2-40B4-BE49-F238E27FC236}">
                  <a16:creationId xmlns:a16="http://schemas.microsoft.com/office/drawing/2014/main" id="{2BB17AAD-1590-DFFC-4DA4-866E78DA9B9B}"/>
                </a:ext>
              </a:extLst>
            </p:cNvPr>
            <p:cNvSpPr/>
            <p:nvPr/>
          </p:nvSpPr>
          <p:spPr>
            <a:xfrm>
              <a:off x="9786438" y="5457248"/>
              <a:ext cx="1329526" cy="153888"/>
            </a:xfrm>
            <a:prstGeom prst="rect">
              <a:avLst/>
            </a:prstGeom>
            <a:noFill/>
            <a:ln>
              <a:noFill/>
            </a:ln>
          </p:spPr>
          <p:txBody>
            <a:bodyPr wrap="square" lIns="0" tIns="0" rIns="0" bIns="0">
              <a:spAutoFit/>
            </a:bodyPr>
            <a:lstStyle/>
            <a:p>
              <a:pPr indent="0"/>
              <a:r>
                <a:rPr lang="en-GB" sz="500">
                  <a:solidFill>
                    <a:schemeClr val="tx1">
                      <a:lumMod val="75000"/>
                      <a:lumOff val="25000"/>
                    </a:schemeClr>
                  </a:solidFill>
                  <a:latin typeface="Arial"/>
                </a:rPr>
                <a:t>In situation where a lot of information must be easily and accessibly shared…</a:t>
              </a:r>
            </a:p>
          </p:txBody>
        </p:sp>
        <p:sp>
          <p:nvSpPr>
            <p:cNvPr id="266" name="Прямокутник 265">
              <a:extLst>
                <a:ext uri="{FF2B5EF4-FFF2-40B4-BE49-F238E27FC236}">
                  <a16:creationId xmlns:a16="http://schemas.microsoft.com/office/drawing/2014/main" id="{EE6CFF31-4E62-0472-FE44-C09716B4C8E1}"/>
                </a:ext>
              </a:extLst>
            </p:cNvPr>
            <p:cNvSpPr/>
            <p:nvPr/>
          </p:nvSpPr>
          <p:spPr>
            <a:xfrm>
              <a:off x="9776120" y="5796102"/>
              <a:ext cx="1229446" cy="153888"/>
            </a:xfrm>
            <a:prstGeom prst="rect">
              <a:avLst/>
            </a:prstGeom>
            <a:noFill/>
            <a:ln>
              <a:noFill/>
            </a:ln>
          </p:spPr>
          <p:txBody>
            <a:bodyPr lIns="0" tIns="0" rIns="0" bIns="0">
              <a:spAutoFit/>
            </a:bodyPr>
            <a:lstStyle/>
            <a:p>
              <a:pPr indent="0"/>
              <a:r>
                <a:rPr lang="en-GB" sz="500" b="1">
                  <a:solidFill>
                    <a:srgbClr val="14549B"/>
                  </a:solidFill>
                  <a:latin typeface="Arial"/>
                </a:rPr>
                <a:t>On which port must I configure my end point for the MMC-hub?</a:t>
              </a:r>
            </a:p>
          </p:txBody>
        </p:sp>
        <p:sp>
          <p:nvSpPr>
            <p:cNvPr id="267" name="Прямокутник 266">
              <a:extLst>
                <a:ext uri="{FF2B5EF4-FFF2-40B4-BE49-F238E27FC236}">
                  <a16:creationId xmlns:a16="http://schemas.microsoft.com/office/drawing/2014/main" id="{0CFD5BB3-4FA1-05D7-5812-6A29EC158AB8}"/>
                </a:ext>
              </a:extLst>
            </p:cNvPr>
            <p:cNvSpPr/>
            <p:nvPr/>
          </p:nvSpPr>
          <p:spPr>
            <a:xfrm>
              <a:off x="9777761" y="6014334"/>
              <a:ext cx="1274388" cy="76944"/>
            </a:xfrm>
            <a:prstGeom prst="rect">
              <a:avLst/>
            </a:prstGeom>
            <a:noFill/>
            <a:ln>
              <a:noFill/>
            </a:ln>
          </p:spPr>
          <p:txBody>
            <a:bodyPr wrap="none" lIns="0" tIns="0" rIns="0" bIns="0">
              <a:spAutoFit/>
            </a:bodyPr>
            <a:lstStyle/>
            <a:p>
              <a:pPr indent="0"/>
              <a:r>
                <a:rPr lang="en-GB" sz="500">
                  <a:solidFill>
                    <a:schemeClr val="tx1">
                      <a:lumMod val="75000"/>
                      <a:lumOff val="25000"/>
                    </a:schemeClr>
                  </a:solidFill>
                  <a:latin typeface="Arial"/>
                </a:rPr>
                <a:t>TenneT policy only allows port 443.</a:t>
              </a:r>
            </a:p>
          </p:txBody>
        </p:sp>
        <p:sp>
          <p:nvSpPr>
            <p:cNvPr id="268" name="Прямокутник 267">
              <a:extLst>
                <a:ext uri="{FF2B5EF4-FFF2-40B4-BE49-F238E27FC236}">
                  <a16:creationId xmlns:a16="http://schemas.microsoft.com/office/drawing/2014/main" id="{0E230A61-6F7B-5844-99B1-21E6A3200831}"/>
                </a:ext>
              </a:extLst>
            </p:cNvPr>
            <p:cNvSpPr/>
            <p:nvPr/>
          </p:nvSpPr>
          <p:spPr>
            <a:xfrm>
              <a:off x="10593143" y="6219858"/>
              <a:ext cx="456856" cy="76944"/>
            </a:xfrm>
            <a:prstGeom prst="rect">
              <a:avLst/>
            </a:prstGeom>
            <a:noFill/>
            <a:ln>
              <a:noFill/>
            </a:ln>
          </p:spPr>
          <p:txBody>
            <a:bodyPr wrap="none" lIns="0" tIns="0" rIns="0" bIns="0">
              <a:spAutoFit/>
            </a:bodyPr>
            <a:lstStyle/>
            <a:p>
              <a:pPr indent="0" algn="r"/>
              <a:r>
                <a:rPr lang="en-GB" sz="500">
                  <a:solidFill>
                    <a:schemeClr val="tx1">
                      <a:lumMod val="75000"/>
                      <a:lumOff val="25000"/>
                    </a:schemeClr>
                  </a:solidFill>
                  <a:latin typeface="Arial"/>
                </a:rPr>
                <a:t>Always show FAQ</a:t>
              </a:r>
            </a:p>
          </p:txBody>
        </p:sp>
        <p:sp>
          <p:nvSpPr>
            <p:cNvPr id="269" name="Прямокутник 268">
              <a:extLst>
                <a:ext uri="{FF2B5EF4-FFF2-40B4-BE49-F238E27FC236}">
                  <a16:creationId xmlns:a16="http://schemas.microsoft.com/office/drawing/2014/main" id="{1EE96223-A6A2-D61C-6A8B-D85B80F58204}"/>
                </a:ext>
              </a:extLst>
            </p:cNvPr>
            <p:cNvSpPr/>
            <p:nvPr/>
          </p:nvSpPr>
          <p:spPr>
            <a:xfrm>
              <a:off x="8564516" y="3517086"/>
              <a:ext cx="408766" cy="92333"/>
            </a:xfrm>
            <a:prstGeom prst="rect">
              <a:avLst/>
            </a:prstGeom>
            <a:noFill/>
            <a:ln>
              <a:noFill/>
            </a:ln>
          </p:spPr>
          <p:txBody>
            <a:bodyPr wrap="none" lIns="0" tIns="0" rIns="0" bIns="0">
              <a:spAutoFit/>
            </a:bodyPr>
            <a:lstStyle/>
            <a:p>
              <a:pPr indent="0"/>
              <a:r>
                <a:rPr lang="en-GB" sz="600">
                  <a:solidFill>
                    <a:schemeClr val="bg1">
                      <a:lumMod val="50000"/>
                    </a:schemeClr>
                  </a:solidFill>
                  <a:latin typeface="Arial"/>
                </a:rPr>
                <a:t>All types</a:t>
              </a:r>
            </a:p>
          </p:txBody>
        </p:sp>
        <p:sp>
          <p:nvSpPr>
            <p:cNvPr id="270" name="Прямокутник 269">
              <a:extLst>
                <a:ext uri="{FF2B5EF4-FFF2-40B4-BE49-F238E27FC236}">
                  <a16:creationId xmlns:a16="http://schemas.microsoft.com/office/drawing/2014/main" id="{1638E745-5086-F0A3-9086-9AA34B9CDCB6}"/>
                </a:ext>
              </a:extLst>
            </p:cNvPr>
            <p:cNvSpPr/>
            <p:nvPr/>
          </p:nvSpPr>
          <p:spPr>
            <a:xfrm>
              <a:off x="8519038" y="3381985"/>
              <a:ext cx="474489" cy="84639"/>
            </a:xfrm>
            <a:prstGeom prst="rect">
              <a:avLst/>
            </a:prstGeom>
            <a:noFill/>
            <a:ln>
              <a:noFill/>
            </a:ln>
          </p:spPr>
          <p:txBody>
            <a:bodyPr wrap="none" lIns="0" tIns="0" rIns="0" bIns="0">
              <a:spAutoFit/>
            </a:bodyPr>
            <a:lstStyle/>
            <a:p>
              <a:pPr indent="0"/>
              <a:r>
                <a:rPr lang="en-GB" sz="550">
                  <a:solidFill>
                    <a:srgbClr val="14549B"/>
                  </a:solidFill>
                  <a:latin typeface="Arial"/>
                </a:rPr>
                <a:t>Document type</a:t>
              </a:r>
            </a:p>
          </p:txBody>
        </p:sp>
        <p:sp>
          <p:nvSpPr>
            <p:cNvPr id="271" name="Прямокутник 270">
              <a:extLst>
                <a:ext uri="{FF2B5EF4-FFF2-40B4-BE49-F238E27FC236}">
                  <a16:creationId xmlns:a16="http://schemas.microsoft.com/office/drawing/2014/main" id="{3E3AC251-4593-081B-6BCE-FBF0A1E2B468}"/>
                </a:ext>
              </a:extLst>
            </p:cNvPr>
            <p:cNvSpPr/>
            <p:nvPr/>
          </p:nvSpPr>
          <p:spPr>
            <a:xfrm>
              <a:off x="8521364" y="3060801"/>
              <a:ext cx="346249" cy="84639"/>
            </a:xfrm>
            <a:prstGeom prst="rect">
              <a:avLst/>
            </a:prstGeom>
            <a:noFill/>
            <a:ln>
              <a:noFill/>
            </a:ln>
          </p:spPr>
          <p:txBody>
            <a:bodyPr wrap="none" lIns="0" tIns="0" rIns="0" bIns="0">
              <a:spAutoFit/>
            </a:bodyPr>
            <a:lstStyle/>
            <a:p>
              <a:pPr indent="0"/>
              <a:r>
                <a:rPr lang="en-GB" sz="550">
                  <a:solidFill>
                    <a:srgbClr val="14549B"/>
                  </a:solidFill>
                  <a:latin typeface="Arial"/>
                </a:rPr>
                <a:t>Subject</a:t>
              </a:r>
            </a:p>
          </p:txBody>
        </p:sp>
        <p:sp>
          <p:nvSpPr>
            <p:cNvPr id="272" name="Прямокутник 271">
              <a:extLst>
                <a:ext uri="{FF2B5EF4-FFF2-40B4-BE49-F238E27FC236}">
                  <a16:creationId xmlns:a16="http://schemas.microsoft.com/office/drawing/2014/main" id="{98B9DB98-534D-9158-4E91-88D77A001395}"/>
                </a:ext>
              </a:extLst>
            </p:cNvPr>
            <p:cNvSpPr/>
            <p:nvPr/>
          </p:nvSpPr>
          <p:spPr>
            <a:xfrm>
              <a:off x="8568443" y="3197388"/>
              <a:ext cx="604333" cy="92333"/>
            </a:xfrm>
            <a:prstGeom prst="rect">
              <a:avLst/>
            </a:prstGeom>
            <a:noFill/>
            <a:ln>
              <a:noFill/>
            </a:ln>
          </p:spPr>
          <p:txBody>
            <a:bodyPr wrap="none" lIns="0" tIns="0" rIns="0" bIns="0">
              <a:spAutoFit/>
            </a:bodyPr>
            <a:lstStyle/>
            <a:p>
              <a:pPr indent="0"/>
              <a:r>
                <a:rPr lang="en-GB" sz="600">
                  <a:solidFill>
                    <a:schemeClr val="bg1">
                      <a:lumMod val="50000"/>
                    </a:schemeClr>
                  </a:solidFill>
                  <a:latin typeface="Arial"/>
                </a:rPr>
                <a:t>All subjects</a:t>
              </a:r>
            </a:p>
          </p:txBody>
        </p:sp>
        <p:sp>
          <p:nvSpPr>
            <p:cNvPr id="273" name="Прямокутник 272">
              <a:extLst>
                <a:ext uri="{FF2B5EF4-FFF2-40B4-BE49-F238E27FC236}">
                  <a16:creationId xmlns:a16="http://schemas.microsoft.com/office/drawing/2014/main" id="{4EF6329F-F072-D74C-94A8-B8A58E484D73}"/>
                </a:ext>
              </a:extLst>
            </p:cNvPr>
            <p:cNvSpPr/>
            <p:nvPr/>
          </p:nvSpPr>
          <p:spPr>
            <a:xfrm>
              <a:off x="8567566" y="2878955"/>
              <a:ext cx="573875" cy="92333"/>
            </a:xfrm>
            <a:prstGeom prst="rect">
              <a:avLst/>
            </a:prstGeom>
            <a:noFill/>
            <a:ln>
              <a:noFill/>
            </a:ln>
          </p:spPr>
          <p:txBody>
            <a:bodyPr wrap="none" lIns="0" tIns="0" rIns="0" bIns="0">
              <a:spAutoFit/>
            </a:bodyPr>
            <a:lstStyle/>
            <a:p>
              <a:pPr indent="0"/>
              <a:r>
                <a:rPr lang="en-GB" sz="600">
                  <a:solidFill>
                    <a:schemeClr val="bg1">
                      <a:lumMod val="50000"/>
                    </a:schemeClr>
                  </a:solidFill>
                  <a:latin typeface="Arial"/>
                </a:rPr>
                <a:t>All IT systems</a:t>
              </a:r>
            </a:p>
          </p:txBody>
        </p:sp>
        <p:sp>
          <p:nvSpPr>
            <p:cNvPr id="274" name="Прямокутник 273">
              <a:extLst>
                <a:ext uri="{FF2B5EF4-FFF2-40B4-BE49-F238E27FC236}">
                  <a16:creationId xmlns:a16="http://schemas.microsoft.com/office/drawing/2014/main" id="{E0708CFB-31A2-9708-A156-D9FDB45650CF}"/>
                </a:ext>
              </a:extLst>
            </p:cNvPr>
            <p:cNvSpPr/>
            <p:nvPr/>
          </p:nvSpPr>
          <p:spPr>
            <a:xfrm>
              <a:off x="8526173" y="2739854"/>
              <a:ext cx="341440" cy="84639"/>
            </a:xfrm>
            <a:prstGeom prst="rect">
              <a:avLst/>
            </a:prstGeom>
            <a:noFill/>
            <a:ln>
              <a:noFill/>
            </a:ln>
          </p:spPr>
          <p:txBody>
            <a:bodyPr wrap="none" lIns="0" tIns="0" rIns="0" bIns="0">
              <a:spAutoFit/>
            </a:bodyPr>
            <a:lstStyle/>
            <a:p>
              <a:pPr indent="0"/>
              <a:r>
                <a:rPr lang="en-GB" sz="550">
                  <a:solidFill>
                    <a:srgbClr val="14549B"/>
                  </a:solidFill>
                  <a:latin typeface="Arial"/>
                </a:rPr>
                <a:t>lT system</a:t>
              </a:r>
            </a:p>
          </p:txBody>
        </p:sp>
        <p:sp>
          <p:nvSpPr>
            <p:cNvPr id="275" name="Прямокутник 274">
              <a:extLst>
                <a:ext uri="{FF2B5EF4-FFF2-40B4-BE49-F238E27FC236}">
                  <a16:creationId xmlns:a16="http://schemas.microsoft.com/office/drawing/2014/main" id="{6982928A-99D5-1C15-8529-7CA7C8830481}"/>
                </a:ext>
              </a:extLst>
            </p:cNvPr>
            <p:cNvSpPr/>
            <p:nvPr/>
          </p:nvSpPr>
          <p:spPr>
            <a:xfrm>
              <a:off x="8520267" y="2419029"/>
              <a:ext cx="232436" cy="84639"/>
            </a:xfrm>
            <a:prstGeom prst="rect">
              <a:avLst/>
            </a:prstGeom>
            <a:noFill/>
            <a:ln>
              <a:noFill/>
            </a:ln>
          </p:spPr>
          <p:txBody>
            <a:bodyPr wrap="none" lIns="0" tIns="0" rIns="0" bIns="0">
              <a:spAutoFit/>
            </a:bodyPr>
            <a:lstStyle/>
            <a:p>
              <a:pPr indent="0"/>
              <a:r>
                <a:rPr lang="en-GB" sz="550">
                  <a:solidFill>
                    <a:srgbClr val="14549B"/>
                  </a:solidFill>
                  <a:latin typeface="Arial"/>
                </a:rPr>
                <a:t>Search</a:t>
              </a:r>
            </a:p>
          </p:txBody>
        </p:sp>
        <p:sp>
          <p:nvSpPr>
            <p:cNvPr id="276" name="Прямокутник 275">
              <a:extLst>
                <a:ext uri="{FF2B5EF4-FFF2-40B4-BE49-F238E27FC236}">
                  <a16:creationId xmlns:a16="http://schemas.microsoft.com/office/drawing/2014/main" id="{C294F71D-6FEE-88A2-5DA2-C0C9F197DD21}"/>
                </a:ext>
              </a:extLst>
            </p:cNvPr>
            <p:cNvSpPr/>
            <p:nvPr/>
          </p:nvSpPr>
          <p:spPr>
            <a:xfrm>
              <a:off x="8933839" y="2148491"/>
              <a:ext cx="209994" cy="92333"/>
            </a:xfrm>
            <a:prstGeom prst="rect">
              <a:avLst/>
            </a:prstGeom>
            <a:noFill/>
            <a:ln>
              <a:noFill/>
            </a:ln>
          </p:spPr>
          <p:txBody>
            <a:bodyPr wrap="none" lIns="0" tIns="0" rIns="0" bIns="0">
              <a:spAutoFit/>
            </a:bodyPr>
            <a:lstStyle/>
            <a:p>
              <a:pPr indent="0"/>
              <a:r>
                <a:rPr lang="en-GB" sz="600">
                  <a:solidFill>
                    <a:srgbClr val="14549B"/>
                  </a:solidFill>
                  <a:latin typeface="Arial"/>
                </a:rPr>
                <a:t>Filters</a:t>
              </a:r>
            </a:p>
          </p:txBody>
        </p:sp>
        <p:sp>
          <p:nvSpPr>
            <p:cNvPr id="277" name="Прямокутник 276">
              <a:extLst>
                <a:ext uri="{FF2B5EF4-FFF2-40B4-BE49-F238E27FC236}">
                  <a16:creationId xmlns:a16="http://schemas.microsoft.com/office/drawing/2014/main" id="{6D83F1BE-7930-AC56-457D-6256D5F36E42}"/>
                </a:ext>
              </a:extLst>
            </p:cNvPr>
            <p:cNvSpPr/>
            <p:nvPr/>
          </p:nvSpPr>
          <p:spPr>
            <a:xfrm>
              <a:off x="7208568" y="2370629"/>
              <a:ext cx="630091" cy="153888"/>
            </a:xfrm>
            <a:prstGeom prst="rect">
              <a:avLst/>
            </a:prstGeom>
            <a:noFill/>
            <a:ln>
              <a:noFill/>
            </a:ln>
          </p:spPr>
          <p:txBody>
            <a:bodyPr lIns="0" tIns="0" rIns="0" bIns="0">
              <a:spAutoFit/>
            </a:bodyPr>
            <a:lstStyle/>
            <a:p>
              <a:pPr indent="0"/>
              <a:r>
                <a:rPr lang="en-GB" sz="500" b="1">
                  <a:solidFill>
                    <a:srgbClr val="004493"/>
                  </a:solidFill>
                  <a:latin typeface="Arial"/>
                </a:rPr>
                <a:t>Ancillaryservices-</a:t>
              </a:r>
            </a:p>
            <a:p>
              <a:pPr indent="0"/>
              <a:r>
                <a:rPr lang="en-GB" sz="500" b="1">
                  <a:solidFill>
                    <a:srgbClr val="004493"/>
                  </a:solidFill>
                  <a:latin typeface="Arial"/>
                </a:rPr>
                <a:t>reservebid-wsdl</a:t>
              </a:r>
            </a:p>
          </p:txBody>
        </p:sp>
        <p:sp>
          <p:nvSpPr>
            <p:cNvPr id="281" name="Прямокутник 280">
              <a:extLst>
                <a:ext uri="{FF2B5EF4-FFF2-40B4-BE49-F238E27FC236}">
                  <a16:creationId xmlns:a16="http://schemas.microsoft.com/office/drawing/2014/main" id="{086687AB-C955-0D29-40BF-FF26AE4306CB}"/>
                </a:ext>
              </a:extLst>
            </p:cNvPr>
            <p:cNvSpPr/>
            <p:nvPr/>
          </p:nvSpPr>
          <p:spPr>
            <a:xfrm>
              <a:off x="7206041" y="4061578"/>
              <a:ext cx="688085" cy="153888"/>
            </a:xfrm>
            <a:prstGeom prst="rect">
              <a:avLst/>
            </a:prstGeom>
            <a:noFill/>
            <a:ln>
              <a:noFill/>
            </a:ln>
          </p:spPr>
          <p:txBody>
            <a:bodyPr wrap="square" lIns="0" tIns="0" rIns="0" bIns="0">
              <a:spAutoFit/>
            </a:bodyPr>
            <a:lstStyle/>
            <a:p>
              <a:pPr indent="0"/>
              <a:r>
                <a:rPr lang="en-GB" sz="500" b="1">
                  <a:solidFill>
                    <a:srgbClr val="004493"/>
                  </a:solidFill>
                  <a:latin typeface="Arial"/>
                </a:rPr>
                <a:t>CBP_FSP_TestSpecification</a:t>
              </a:r>
            </a:p>
          </p:txBody>
        </p:sp>
        <p:sp>
          <p:nvSpPr>
            <p:cNvPr id="282" name="Прямокутник 281">
              <a:extLst>
                <a:ext uri="{FF2B5EF4-FFF2-40B4-BE49-F238E27FC236}">
                  <a16:creationId xmlns:a16="http://schemas.microsoft.com/office/drawing/2014/main" id="{EBC5399E-048D-A57B-D6BC-A5BCAE19FF75}"/>
                </a:ext>
              </a:extLst>
            </p:cNvPr>
            <p:cNvSpPr/>
            <p:nvPr/>
          </p:nvSpPr>
          <p:spPr>
            <a:xfrm>
              <a:off x="7316803" y="4865463"/>
              <a:ext cx="769441" cy="84639"/>
            </a:xfrm>
            <a:prstGeom prst="rect">
              <a:avLst/>
            </a:prstGeom>
            <a:noFill/>
            <a:ln>
              <a:noFill/>
            </a:ln>
          </p:spPr>
          <p:txBody>
            <a:bodyPr wrap="none" lIns="0" tIns="0" rIns="0" bIns="0">
              <a:spAutoFit/>
            </a:bodyPr>
            <a:lstStyle/>
            <a:p>
              <a:pPr marR="88900" indent="0" algn="r"/>
              <a:r>
                <a:rPr lang="en-GB" sz="550">
                  <a:solidFill>
                    <a:srgbClr val="595959"/>
                  </a:solidFill>
                  <a:latin typeface="Arial"/>
                </a:rPr>
                <a:t>Implementation Guide</a:t>
              </a:r>
            </a:p>
          </p:txBody>
        </p:sp>
        <p:sp>
          <p:nvSpPr>
            <p:cNvPr id="283" name="Прямокутник 282">
              <a:extLst>
                <a:ext uri="{FF2B5EF4-FFF2-40B4-BE49-F238E27FC236}">
                  <a16:creationId xmlns:a16="http://schemas.microsoft.com/office/drawing/2014/main" id="{4E876E23-EDB8-FA55-E843-6D77C910BF67}"/>
                </a:ext>
              </a:extLst>
            </p:cNvPr>
            <p:cNvSpPr/>
            <p:nvPr/>
          </p:nvSpPr>
          <p:spPr>
            <a:xfrm>
              <a:off x="7208445" y="5491154"/>
              <a:ext cx="656985" cy="230832"/>
            </a:xfrm>
            <a:prstGeom prst="rect">
              <a:avLst/>
            </a:prstGeom>
            <a:noFill/>
            <a:ln>
              <a:noFill/>
            </a:ln>
          </p:spPr>
          <p:txBody>
            <a:bodyPr lIns="0" tIns="0" rIns="0" bIns="0">
              <a:spAutoFit/>
            </a:bodyPr>
            <a:lstStyle/>
            <a:p>
              <a:pPr indent="0"/>
              <a:r>
                <a:rPr lang="en-GB" sz="500">
                  <a:solidFill>
                    <a:srgbClr val="4B6CA2"/>
                  </a:solidFill>
                  <a:latin typeface="Arial"/>
                </a:rPr>
                <a:t>Test scenarios Reserve Bid aFRR voluntary</a:t>
              </a:r>
            </a:p>
          </p:txBody>
        </p:sp>
        <p:sp>
          <p:nvSpPr>
            <p:cNvPr id="284" name="Прямокутник 283">
              <a:extLst>
                <a:ext uri="{FF2B5EF4-FFF2-40B4-BE49-F238E27FC236}">
                  <a16:creationId xmlns:a16="http://schemas.microsoft.com/office/drawing/2014/main" id="{DF7073A3-45C7-C4E4-6C79-09F902D48C8A}"/>
                </a:ext>
              </a:extLst>
            </p:cNvPr>
            <p:cNvSpPr/>
            <p:nvPr/>
          </p:nvSpPr>
          <p:spPr>
            <a:xfrm>
              <a:off x="7190085" y="5753413"/>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1.0</a:t>
              </a:r>
            </a:p>
          </p:txBody>
        </p:sp>
        <p:sp>
          <p:nvSpPr>
            <p:cNvPr id="285" name="Прямокутник 284">
              <a:extLst>
                <a:ext uri="{FF2B5EF4-FFF2-40B4-BE49-F238E27FC236}">
                  <a16:creationId xmlns:a16="http://schemas.microsoft.com/office/drawing/2014/main" id="{4ADD54AA-98CB-C6B0-7464-9D96CBAA5CE2}"/>
                </a:ext>
              </a:extLst>
            </p:cNvPr>
            <p:cNvSpPr/>
            <p:nvPr/>
          </p:nvSpPr>
          <p:spPr>
            <a:xfrm>
              <a:off x="7198469" y="5845069"/>
              <a:ext cx="763029" cy="61555"/>
            </a:xfrm>
            <a:prstGeom prst="rect">
              <a:avLst/>
            </a:prstGeom>
            <a:noFill/>
            <a:ln>
              <a:noFill/>
            </a:ln>
          </p:spPr>
          <p:txBody>
            <a:bodyPr wrap="none" lIns="0" tIns="0" rIns="0" bIns="0">
              <a:spAutoFit/>
            </a:bodyPr>
            <a:lstStyle/>
            <a:p>
              <a:pPr indent="0"/>
              <a:r>
                <a:rPr lang="en-GB" sz="400">
                  <a:solidFill>
                    <a:srgbClr val="595959"/>
                  </a:solidFill>
                  <a:latin typeface="Arial"/>
                </a:rPr>
                <a:t>aFRR Reserve Bid test scenarios</a:t>
              </a:r>
            </a:p>
          </p:txBody>
        </p:sp>
        <p:sp>
          <p:nvSpPr>
            <p:cNvPr id="286" name="Прямокутник 285">
              <a:extLst>
                <a:ext uri="{FF2B5EF4-FFF2-40B4-BE49-F238E27FC236}">
                  <a16:creationId xmlns:a16="http://schemas.microsoft.com/office/drawing/2014/main" id="{B11B8E87-6BA2-0ADC-2386-4AE42F643E7C}"/>
                </a:ext>
              </a:extLst>
            </p:cNvPr>
            <p:cNvSpPr/>
            <p:nvPr/>
          </p:nvSpPr>
          <p:spPr>
            <a:xfrm>
              <a:off x="6110178" y="2359910"/>
              <a:ext cx="599355" cy="153888"/>
            </a:xfrm>
            <a:prstGeom prst="rect">
              <a:avLst/>
            </a:prstGeom>
            <a:noFill/>
            <a:ln>
              <a:noFill/>
            </a:ln>
          </p:spPr>
          <p:txBody>
            <a:bodyPr lIns="0" tIns="0" rIns="0" bIns="0">
              <a:spAutoFit/>
            </a:bodyPr>
            <a:lstStyle/>
            <a:p>
              <a:pPr indent="0"/>
              <a:r>
                <a:rPr lang="en-GB" sz="500" b="1">
                  <a:solidFill>
                    <a:srgbClr val="004493"/>
                  </a:solidFill>
                  <a:latin typeface="Arial"/>
                </a:rPr>
                <a:t>Ancillary Service domain - wsdl</a:t>
              </a:r>
            </a:p>
          </p:txBody>
        </p:sp>
        <p:sp>
          <p:nvSpPr>
            <p:cNvPr id="288" name="Прямокутник 287">
              <a:extLst>
                <a:ext uri="{FF2B5EF4-FFF2-40B4-BE49-F238E27FC236}">
                  <a16:creationId xmlns:a16="http://schemas.microsoft.com/office/drawing/2014/main" id="{1A361453-E458-2D8D-37EF-9A7A536350F8}"/>
                </a:ext>
              </a:extLst>
            </p:cNvPr>
            <p:cNvSpPr/>
            <p:nvPr/>
          </p:nvSpPr>
          <p:spPr>
            <a:xfrm>
              <a:off x="6112796" y="4057592"/>
              <a:ext cx="779929" cy="153888"/>
            </a:xfrm>
            <a:prstGeom prst="rect">
              <a:avLst/>
            </a:prstGeom>
            <a:noFill/>
            <a:ln>
              <a:noFill/>
            </a:ln>
          </p:spPr>
          <p:txBody>
            <a:bodyPr lIns="0" tIns="0" rIns="0" bIns="0">
              <a:spAutoFit/>
            </a:bodyPr>
            <a:lstStyle/>
            <a:p>
              <a:pPr indent="0"/>
              <a:r>
                <a:rPr lang="en-GB" sz="500" b="1">
                  <a:solidFill>
                    <a:srgbClr val="004493"/>
                  </a:solidFill>
                  <a:latin typeface="Arial"/>
                </a:rPr>
                <a:t>CBP_BidFormTenneT_</a:t>
              </a:r>
            </a:p>
            <a:p>
              <a:pPr indent="0"/>
              <a:r>
                <a:rPr lang="en-GB" sz="500" b="1">
                  <a:solidFill>
                    <a:srgbClr val="004493"/>
                  </a:solidFill>
                  <a:latin typeface="Arial"/>
                </a:rPr>
                <a:t>EmergencyProcedure</a:t>
              </a:r>
            </a:p>
          </p:txBody>
        </p:sp>
        <p:sp>
          <p:nvSpPr>
            <p:cNvPr id="289" name="Прямокутник 288">
              <a:extLst>
                <a:ext uri="{FF2B5EF4-FFF2-40B4-BE49-F238E27FC236}">
                  <a16:creationId xmlns:a16="http://schemas.microsoft.com/office/drawing/2014/main" id="{A1AE83D2-299A-509D-C012-B39B1E9C9463}"/>
                </a:ext>
              </a:extLst>
            </p:cNvPr>
            <p:cNvSpPr/>
            <p:nvPr/>
          </p:nvSpPr>
          <p:spPr>
            <a:xfrm>
              <a:off x="6108294" y="4251205"/>
              <a:ext cx="72136" cy="61555"/>
            </a:xfrm>
            <a:prstGeom prst="rect">
              <a:avLst/>
            </a:prstGeom>
            <a:noFill/>
            <a:ln>
              <a:noFill/>
            </a:ln>
          </p:spPr>
          <p:txBody>
            <a:bodyPr wrap="none" lIns="0" tIns="0" rIns="0" bIns="0">
              <a:spAutoFit/>
            </a:bodyPr>
            <a:lstStyle/>
            <a:p>
              <a:r>
                <a:rPr lang="en-GB" sz="400">
                  <a:solidFill>
                    <a:srgbClr val="7B7875"/>
                  </a:solidFill>
                  <a:latin typeface="Arial"/>
                </a:rPr>
                <a:t>1.0</a:t>
              </a:r>
            </a:p>
          </p:txBody>
        </p:sp>
        <p:sp>
          <p:nvSpPr>
            <p:cNvPr id="290" name="Прямокутник 289">
              <a:extLst>
                <a:ext uri="{FF2B5EF4-FFF2-40B4-BE49-F238E27FC236}">
                  <a16:creationId xmlns:a16="http://schemas.microsoft.com/office/drawing/2014/main" id="{F0EF8E03-177F-68CD-15E0-F81EAEFC992D}"/>
                </a:ext>
              </a:extLst>
            </p:cNvPr>
            <p:cNvSpPr/>
            <p:nvPr/>
          </p:nvSpPr>
          <p:spPr>
            <a:xfrm>
              <a:off x="6110178" y="4338811"/>
              <a:ext cx="866698" cy="203069"/>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Emergency procedure to create Crowd Balancing (CBP) Bidform my means of Exel sheet</a:t>
              </a:r>
            </a:p>
          </p:txBody>
        </p:sp>
        <p:sp>
          <p:nvSpPr>
            <p:cNvPr id="291" name="Прямокутник 290">
              <a:extLst>
                <a:ext uri="{FF2B5EF4-FFF2-40B4-BE49-F238E27FC236}">
                  <a16:creationId xmlns:a16="http://schemas.microsoft.com/office/drawing/2014/main" id="{4E2BEB40-165E-22A9-4147-C82ABCF0FD85}"/>
                </a:ext>
              </a:extLst>
            </p:cNvPr>
            <p:cNvSpPr/>
            <p:nvPr/>
          </p:nvSpPr>
          <p:spPr>
            <a:xfrm>
              <a:off x="6225670" y="4940750"/>
              <a:ext cx="322204" cy="84639"/>
            </a:xfrm>
            <a:prstGeom prst="rect">
              <a:avLst/>
            </a:prstGeom>
            <a:noFill/>
            <a:ln>
              <a:noFill/>
            </a:ln>
          </p:spPr>
          <p:txBody>
            <a:bodyPr wrap="none" lIns="0" tIns="0" rIns="0" bIns="0">
              <a:spAutoFit/>
            </a:bodyPr>
            <a:lstStyle/>
            <a:p>
              <a:pPr indent="0"/>
              <a:r>
                <a:rPr lang="en-GB" sz="550">
                  <a:solidFill>
                    <a:srgbClr val="595959"/>
                  </a:solidFill>
                  <a:latin typeface="Arial"/>
                </a:rPr>
                <a:t>Procedure</a:t>
              </a:r>
            </a:p>
          </p:txBody>
        </p:sp>
        <p:sp>
          <p:nvSpPr>
            <p:cNvPr id="292" name="Прямокутник 291">
              <a:extLst>
                <a:ext uri="{FF2B5EF4-FFF2-40B4-BE49-F238E27FC236}">
                  <a16:creationId xmlns:a16="http://schemas.microsoft.com/office/drawing/2014/main" id="{1409E247-92AF-1E80-FE8B-930718AB8AC5}"/>
                </a:ext>
              </a:extLst>
            </p:cNvPr>
            <p:cNvSpPr/>
            <p:nvPr/>
          </p:nvSpPr>
          <p:spPr>
            <a:xfrm>
              <a:off x="6106614" y="5491154"/>
              <a:ext cx="580145" cy="230832"/>
            </a:xfrm>
            <a:prstGeom prst="rect">
              <a:avLst/>
            </a:prstGeom>
            <a:noFill/>
            <a:ln>
              <a:noFill/>
            </a:ln>
          </p:spPr>
          <p:txBody>
            <a:bodyPr lIns="0" tIns="0" rIns="0" bIns="0">
              <a:spAutoFit/>
            </a:bodyPr>
            <a:lstStyle/>
            <a:p>
              <a:pPr indent="0" algn="just"/>
              <a:r>
                <a:rPr lang="en-GB" sz="500" b="1">
                  <a:solidFill>
                    <a:srgbClr val="004493"/>
                  </a:solidFill>
                  <a:latin typeface="Arial"/>
                </a:rPr>
                <a:t>Protocol</a:t>
              </a:r>
            </a:p>
            <a:p>
              <a:pPr indent="0" algn="just"/>
              <a:r>
                <a:rPr lang="en-GB" sz="500" b="1">
                  <a:solidFill>
                    <a:srgbClr val="004493"/>
                  </a:solidFill>
                  <a:latin typeface="Arial"/>
                </a:rPr>
                <a:t>Implementation</a:t>
              </a:r>
            </a:p>
            <a:p>
              <a:pPr indent="0" algn="just"/>
              <a:r>
                <a:rPr lang="en-GB" sz="500" b="1">
                  <a:solidFill>
                    <a:srgbClr val="004493"/>
                  </a:solidFill>
                  <a:latin typeface="Arial"/>
                </a:rPr>
                <a:t>Document</a:t>
              </a:r>
            </a:p>
          </p:txBody>
        </p:sp>
        <p:sp>
          <p:nvSpPr>
            <p:cNvPr id="293" name="Прямокутник 292">
              <a:extLst>
                <a:ext uri="{FF2B5EF4-FFF2-40B4-BE49-F238E27FC236}">
                  <a16:creationId xmlns:a16="http://schemas.microsoft.com/office/drawing/2014/main" id="{3D14B997-37B5-5BC2-53FE-844701FFD5C4}"/>
                </a:ext>
              </a:extLst>
            </p:cNvPr>
            <p:cNvSpPr/>
            <p:nvPr/>
          </p:nvSpPr>
          <p:spPr>
            <a:xfrm>
              <a:off x="6108294" y="5749317"/>
              <a:ext cx="72136" cy="61555"/>
            </a:xfrm>
            <a:prstGeom prst="rect">
              <a:avLst/>
            </a:prstGeom>
            <a:noFill/>
            <a:ln>
              <a:noFill/>
            </a:ln>
          </p:spPr>
          <p:txBody>
            <a:bodyPr wrap="none" lIns="0" tIns="0" rIns="0" bIns="0">
              <a:spAutoFit/>
            </a:bodyPr>
            <a:lstStyle/>
            <a:p>
              <a:r>
                <a:rPr lang="en-GB" sz="400">
                  <a:solidFill>
                    <a:srgbClr val="7B7875"/>
                  </a:solidFill>
                  <a:latin typeface="Arial"/>
                </a:rPr>
                <a:t>1.2</a:t>
              </a:r>
            </a:p>
          </p:txBody>
        </p:sp>
        <p:sp>
          <p:nvSpPr>
            <p:cNvPr id="294" name="Прямокутник 293">
              <a:extLst>
                <a:ext uri="{FF2B5EF4-FFF2-40B4-BE49-F238E27FC236}">
                  <a16:creationId xmlns:a16="http://schemas.microsoft.com/office/drawing/2014/main" id="{E0D5369E-C33E-12DB-FEF5-4B0021C0FA06}"/>
                </a:ext>
              </a:extLst>
            </p:cNvPr>
            <p:cNvSpPr/>
            <p:nvPr/>
          </p:nvSpPr>
          <p:spPr>
            <a:xfrm>
              <a:off x="6108294" y="5839614"/>
              <a:ext cx="825497" cy="203069"/>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This documents holds the definition of the communication protocol used by TenneT for telemetry.</a:t>
              </a:r>
            </a:p>
          </p:txBody>
        </p:sp>
        <p:sp>
          <p:nvSpPr>
            <p:cNvPr id="295" name="Прямокутник 294">
              <a:extLst>
                <a:ext uri="{FF2B5EF4-FFF2-40B4-BE49-F238E27FC236}">
                  <a16:creationId xmlns:a16="http://schemas.microsoft.com/office/drawing/2014/main" id="{DA560F95-4DB0-684B-F83D-7B78912554CA}"/>
                </a:ext>
              </a:extLst>
            </p:cNvPr>
            <p:cNvSpPr/>
            <p:nvPr/>
          </p:nvSpPr>
          <p:spPr>
            <a:xfrm>
              <a:off x="1727419" y="2565414"/>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1.7</a:t>
              </a:r>
            </a:p>
          </p:txBody>
        </p:sp>
        <p:sp>
          <p:nvSpPr>
            <p:cNvPr id="296" name="Прямокутник 295">
              <a:extLst>
                <a:ext uri="{FF2B5EF4-FFF2-40B4-BE49-F238E27FC236}">
                  <a16:creationId xmlns:a16="http://schemas.microsoft.com/office/drawing/2014/main" id="{DEEE6B2E-3567-4C49-5375-87B7A0A04827}"/>
                </a:ext>
              </a:extLst>
            </p:cNvPr>
            <p:cNvSpPr/>
            <p:nvPr/>
          </p:nvSpPr>
          <p:spPr>
            <a:xfrm>
              <a:off x="1850321" y="4609417"/>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297" name="Прямокутник 296">
              <a:extLst>
                <a:ext uri="{FF2B5EF4-FFF2-40B4-BE49-F238E27FC236}">
                  <a16:creationId xmlns:a16="http://schemas.microsoft.com/office/drawing/2014/main" id="{63AFE6F1-D3D1-8645-8E15-F6363A664FCE}"/>
                </a:ext>
              </a:extLst>
            </p:cNvPr>
            <p:cNvSpPr/>
            <p:nvPr/>
          </p:nvSpPr>
          <p:spPr>
            <a:xfrm>
              <a:off x="1845405" y="4682721"/>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298" name="Прямокутник 297">
              <a:extLst>
                <a:ext uri="{FF2B5EF4-FFF2-40B4-BE49-F238E27FC236}">
                  <a16:creationId xmlns:a16="http://schemas.microsoft.com/office/drawing/2014/main" id="{9B058ABF-7F69-E8A8-D525-370C1597EB45}"/>
                </a:ext>
              </a:extLst>
            </p:cNvPr>
            <p:cNvSpPr/>
            <p:nvPr/>
          </p:nvSpPr>
          <p:spPr>
            <a:xfrm>
              <a:off x="1844219" y="4806358"/>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299" name="Прямокутник 298">
              <a:extLst>
                <a:ext uri="{FF2B5EF4-FFF2-40B4-BE49-F238E27FC236}">
                  <a16:creationId xmlns:a16="http://schemas.microsoft.com/office/drawing/2014/main" id="{CAB6863A-1B3B-0B94-6E94-515CDFBAA6D5}"/>
                </a:ext>
              </a:extLst>
            </p:cNvPr>
            <p:cNvSpPr/>
            <p:nvPr/>
          </p:nvSpPr>
          <p:spPr>
            <a:xfrm>
              <a:off x="1842305" y="4999437"/>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00" name="Прямокутник 299">
              <a:extLst>
                <a:ext uri="{FF2B5EF4-FFF2-40B4-BE49-F238E27FC236}">
                  <a16:creationId xmlns:a16="http://schemas.microsoft.com/office/drawing/2014/main" id="{CA678F0A-D1D3-8B43-FA29-E541E7EBEF95}"/>
                </a:ext>
              </a:extLst>
            </p:cNvPr>
            <p:cNvSpPr/>
            <p:nvPr/>
          </p:nvSpPr>
          <p:spPr>
            <a:xfrm>
              <a:off x="1850321" y="6176272"/>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01" name="Прямокутник 300">
              <a:extLst>
                <a:ext uri="{FF2B5EF4-FFF2-40B4-BE49-F238E27FC236}">
                  <a16:creationId xmlns:a16="http://schemas.microsoft.com/office/drawing/2014/main" id="{74F8F34C-A877-E6FF-6CFE-CEE72984E330}"/>
                </a:ext>
              </a:extLst>
            </p:cNvPr>
            <p:cNvSpPr/>
            <p:nvPr/>
          </p:nvSpPr>
          <p:spPr>
            <a:xfrm>
              <a:off x="1851926" y="6245750"/>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02" name="Прямокутник 301">
              <a:extLst>
                <a:ext uri="{FF2B5EF4-FFF2-40B4-BE49-F238E27FC236}">
                  <a16:creationId xmlns:a16="http://schemas.microsoft.com/office/drawing/2014/main" id="{BD7DEADA-4737-2C3F-9EA2-2BBD81E18485}"/>
                </a:ext>
              </a:extLst>
            </p:cNvPr>
            <p:cNvSpPr/>
            <p:nvPr/>
          </p:nvSpPr>
          <p:spPr>
            <a:xfrm>
              <a:off x="2941493" y="5020514"/>
              <a:ext cx="264496" cy="84639"/>
            </a:xfrm>
            <a:prstGeom prst="rect">
              <a:avLst/>
            </a:prstGeom>
            <a:noFill/>
            <a:ln>
              <a:noFill/>
            </a:ln>
          </p:spPr>
          <p:txBody>
            <a:bodyPr wrap="none" lIns="0" tIns="0" rIns="0" bIns="0">
              <a:spAutoFit/>
            </a:bodyPr>
            <a:lstStyle/>
            <a:p>
              <a:pPr indent="0"/>
              <a:r>
                <a:rPr lang="en-GB" sz="550">
                  <a:solidFill>
                    <a:srgbClr val="595959"/>
                  </a:solidFill>
                  <a:latin typeface="Arial"/>
                </a:rPr>
                <a:t>Contract</a:t>
              </a:r>
            </a:p>
          </p:txBody>
        </p:sp>
        <p:sp>
          <p:nvSpPr>
            <p:cNvPr id="303" name="Прямокутник 302">
              <a:extLst>
                <a:ext uri="{FF2B5EF4-FFF2-40B4-BE49-F238E27FC236}">
                  <a16:creationId xmlns:a16="http://schemas.microsoft.com/office/drawing/2014/main" id="{065C4F50-369E-D533-02E9-85F64DAEA5DD}"/>
                </a:ext>
              </a:extLst>
            </p:cNvPr>
            <p:cNvSpPr/>
            <p:nvPr/>
          </p:nvSpPr>
          <p:spPr>
            <a:xfrm>
              <a:off x="2945568" y="4753067"/>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04" name="Прямокутник 303">
              <a:extLst>
                <a:ext uri="{FF2B5EF4-FFF2-40B4-BE49-F238E27FC236}">
                  <a16:creationId xmlns:a16="http://schemas.microsoft.com/office/drawing/2014/main" id="{4D421E2F-68FA-93CA-DECB-11708B3406A1}"/>
                </a:ext>
              </a:extLst>
            </p:cNvPr>
            <p:cNvSpPr/>
            <p:nvPr/>
          </p:nvSpPr>
          <p:spPr>
            <a:xfrm>
              <a:off x="2940652" y="4826371"/>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05" name="Прямокутник 304">
              <a:extLst>
                <a:ext uri="{FF2B5EF4-FFF2-40B4-BE49-F238E27FC236}">
                  <a16:creationId xmlns:a16="http://schemas.microsoft.com/office/drawing/2014/main" id="{5CD3C677-C5CE-FC5C-4114-393B04E80F4A}"/>
                </a:ext>
              </a:extLst>
            </p:cNvPr>
            <p:cNvSpPr/>
            <p:nvPr/>
          </p:nvSpPr>
          <p:spPr>
            <a:xfrm>
              <a:off x="2939466" y="4950008"/>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06" name="Прямокутник 305">
              <a:extLst>
                <a:ext uri="{FF2B5EF4-FFF2-40B4-BE49-F238E27FC236}">
                  <a16:creationId xmlns:a16="http://schemas.microsoft.com/office/drawing/2014/main" id="{01E13CA1-05C6-3229-B253-038A2483190A}"/>
                </a:ext>
              </a:extLst>
            </p:cNvPr>
            <p:cNvSpPr/>
            <p:nvPr/>
          </p:nvSpPr>
          <p:spPr>
            <a:xfrm>
              <a:off x="2940631" y="5155403"/>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08" name="Прямокутник 307">
              <a:extLst>
                <a:ext uri="{FF2B5EF4-FFF2-40B4-BE49-F238E27FC236}">
                  <a16:creationId xmlns:a16="http://schemas.microsoft.com/office/drawing/2014/main" id="{42B57997-5619-30EA-14C7-AE94F1DDEED3}"/>
                </a:ext>
              </a:extLst>
            </p:cNvPr>
            <p:cNvSpPr/>
            <p:nvPr/>
          </p:nvSpPr>
          <p:spPr>
            <a:xfrm>
              <a:off x="4039720" y="4608540"/>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09" name="Прямокутник 308">
              <a:extLst>
                <a:ext uri="{FF2B5EF4-FFF2-40B4-BE49-F238E27FC236}">
                  <a16:creationId xmlns:a16="http://schemas.microsoft.com/office/drawing/2014/main" id="{B4895F56-AB4E-D588-C4E7-8786AA67FEF2}"/>
                </a:ext>
              </a:extLst>
            </p:cNvPr>
            <p:cNvSpPr/>
            <p:nvPr/>
          </p:nvSpPr>
          <p:spPr>
            <a:xfrm>
              <a:off x="4034804" y="4681844"/>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10" name="Прямокутник 309">
              <a:extLst>
                <a:ext uri="{FF2B5EF4-FFF2-40B4-BE49-F238E27FC236}">
                  <a16:creationId xmlns:a16="http://schemas.microsoft.com/office/drawing/2014/main" id="{F68403D3-ADE4-70C5-09CB-3DE150EF9473}"/>
                </a:ext>
              </a:extLst>
            </p:cNvPr>
            <p:cNvSpPr/>
            <p:nvPr/>
          </p:nvSpPr>
          <p:spPr>
            <a:xfrm>
              <a:off x="4033618" y="4805481"/>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11" name="Прямокутник 310">
              <a:extLst>
                <a:ext uri="{FF2B5EF4-FFF2-40B4-BE49-F238E27FC236}">
                  <a16:creationId xmlns:a16="http://schemas.microsoft.com/office/drawing/2014/main" id="{4221FF01-A653-4DB5-3EDE-156E0131C3B2}"/>
                </a:ext>
              </a:extLst>
            </p:cNvPr>
            <p:cNvSpPr/>
            <p:nvPr/>
          </p:nvSpPr>
          <p:spPr>
            <a:xfrm>
              <a:off x="4034783" y="5004718"/>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13" name="Прямокутник 312">
              <a:extLst>
                <a:ext uri="{FF2B5EF4-FFF2-40B4-BE49-F238E27FC236}">
                  <a16:creationId xmlns:a16="http://schemas.microsoft.com/office/drawing/2014/main" id="{E8F126CC-6829-5D78-4771-031AE197F4F6}"/>
                </a:ext>
              </a:extLst>
            </p:cNvPr>
            <p:cNvSpPr/>
            <p:nvPr/>
          </p:nvSpPr>
          <p:spPr>
            <a:xfrm>
              <a:off x="5127431" y="4680792"/>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14" name="Прямокутник 313">
              <a:extLst>
                <a:ext uri="{FF2B5EF4-FFF2-40B4-BE49-F238E27FC236}">
                  <a16:creationId xmlns:a16="http://schemas.microsoft.com/office/drawing/2014/main" id="{6AC74025-A7B1-308E-6D42-AB63A01FFBEA}"/>
                </a:ext>
              </a:extLst>
            </p:cNvPr>
            <p:cNvSpPr/>
            <p:nvPr/>
          </p:nvSpPr>
          <p:spPr>
            <a:xfrm>
              <a:off x="5132896" y="4748268"/>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15" name="Прямокутник 314">
              <a:extLst>
                <a:ext uri="{FF2B5EF4-FFF2-40B4-BE49-F238E27FC236}">
                  <a16:creationId xmlns:a16="http://schemas.microsoft.com/office/drawing/2014/main" id="{18FFECC2-8977-176D-F38B-E68F33D57060}"/>
                </a:ext>
              </a:extLst>
            </p:cNvPr>
            <p:cNvSpPr/>
            <p:nvPr/>
          </p:nvSpPr>
          <p:spPr>
            <a:xfrm>
              <a:off x="5135191" y="4875666"/>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16" name="Прямокутник 315">
              <a:extLst>
                <a:ext uri="{FF2B5EF4-FFF2-40B4-BE49-F238E27FC236}">
                  <a16:creationId xmlns:a16="http://schemas.microsoft.com/office/drawing/2014/main" id="{D07EF173-0484-79C7-DE2F-91CEFC48FEC7}"/>
                </a:ext>
              </a:extLst>
            </p:cNvPr>
            <p:cNvSpPr/>
            <p:nvPr/>
          </p:nvSpPr>
          <p:spPr>
            <a:xfrm>
              <a:off x="5127431" y="5070873"/>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18" name="Прямокутник 317">
              <a:extLst>
                <a:ext uri="{FF2B5EF4-FFF2-40B4-BE49-F238E27FC236}">
                  <a16:creationId xmlns:a16="http://schemas.microsoft.com/office/drawing/2014/main" id="{702089FC-430B-98F9-051E-71373204ABA9}"/>
                </a:ext>
              </a:extLst>
            </p:cNvPr>
            <p:cNvSpPr/>
            <p:nvPr/>
          </p:nvSpPr>
          <p:spPr>
            <a:xfrm>
              <a:off x="6227261" y="4679333"/>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19" name="Прямокутник 318">
              <a:extLst>
                <a:ext uri="{FF2B5EF4-FFF2-40B4-BE49-F238E27FC236}">
                  <a16:creationId xmlns:a16="http://schemas.microsoft.com/office/drawing/2014/main" id="{516E270E-130D-9655-7F98-E18E047892B1}"/>
                </a:ext>
              </a:extLst>
            </p:cNvPr>
            <p:cNvSpPr/>
            <p:nvPr/>
          </p:nvSpPr>
          <p:spPr>
            <a:xfrm>
              <a:off x="6232726" y="4746809"/>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20" name="Прямокутник 319">
              <a:extLst>
                <a:ext uri="{FF2B5EF4-FFF2-40B4-BE49-F238E27FC236}">
                  <a16:creationId xmlns:a16="http://schemas.microsoft.com/office/drawing/2014/main" id="{FB535397-6C18-4852-B4F5-4D6806CD0CA0}"/>
                </a:ext>
              </a:extLst>
            </p:cNvPr>
            <p:cNvSpPr/>
            <p:nvPr/>
          </p:nvSpPr>
          <p:spPr>
            <a:xfrm>
              <a:off x="6235021" y="4874207"/>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21" name="Прямокутник 320">
              <a:extLst>
                <a:ext uri="{FF2B5EF4-FFF2-40B4-BE49-F238E27FC236}">
                  <a16:creationId xmlns:a16="http://schemas.microsoft.com/office/drawing/2014/main" id="{4417AA7C-55F8-548D-8D28-941FA165F670}"/>
                </a:ext>
              </a:extLst>
            </p:cNvPr>
            <p:cNvSpPr/>
            <p:nvPr/>
          </p:nvSpPr>
          <p:spPr>
            <a:xfrm>
              <a:off x="6227261" y="5069414"/>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23" name="Прямокутник 322">
              <a:extLst>
                <a:ext uri="{FF2B5EF4-FFF2-40B4-BE49-F238E27FC236}">
                  <a16:creationId xmlns:a16="http://schemas.microsoft.com/office/drawing/2014/main" id="{D4A3F8CC-D082-0A4B-278D-423CD750D69E}"/>
                </a:ext>
              </a:extLst>
            </p:cNvPr>
            <p:cNvSpPr/>
            <p:nvPr/>
          </p:nvSpPr>
          <p:spPr>
            <a:xfrm>
              <a:off x="7325394" y="4608636"/>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24" name="Прямокутник 323">
              <a:extLst>
                <a:ext uri="{FF2B5EF4-FFF2-40B4-BE49-F238E27FC236}">
                  <a16:creationId xmlns:a16="http://schemas.microsoft.com/office/drawing/2014/main" id="{7CC5556E-EE3C-4DF5-5932-1738101C1E03}"/>
                </a:ext>
              </a:extLst>
            </p:cNvPr>
            <p:cNvSpPr/>
            <p:nvPr/>
          </p:nvSpPr>
          <p:spPr>
            <a:xfrm>
              <a:off x="7330859" y="4676112"/>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25" name="Прямокутник 324">
              <a:extLst>
                <a:ext uri="{FF2B5EF4-FFF2-40B4-BE49-F238E27FC236}">
                  <a16:creationId xmlns:a16="http://schemas.microsoft.com/office/drawing/2014/main" id="{1ACB8F74-349D-3345-CD12-C32F86C8E960}"/>
                </a:ext>
              </a:extLst>
            </p:cNvPr>
            <p:cNvSpPr/>
            <p:nvPr/>
          </p:nvSpPr>
          <p:spPr>
            <a:xfrm>
              <a:off x="7333154" y="4803510"/>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26" name="Прямокутник 325">
              <a:extLst>
                <a:ext uri="{FF2B5EF4-FFF2-40B4-BE49-F238E27FC236}">
                  <a16:creationId xmlns:a16="http://schemas.microsoft.com/office/drawing/2014/main" id="{81477BD1-B3D7-A6A7-F2D1-FCCAB3481FAD}"/>
                </a:ext>
              </a:extLst>
            </p:cNvPr>
            <p:cNvSpPr/>
            <p:nvPr/>
          </p:nvSpPr>
          <p:spPr>
            <a:xfrm>
              <a:off x="7325394" y="4998717"/>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27" name="Прямокутник 326">
              <a:extLst>
                <a:ext uri="{FF2B5EF4-FFF2-40B4-BE49-F238E27FC236}">
                  <a16:creationId xmlns:a16="http://schemas.microsoft.com/office/drawing/2014/main" id="{980595B0-7190-4EE8-B805-51F92FD7B33B}"/>
                </a:ext>
              </a:extLst>
            </p:cNvPr>
            <p:cNvSpPr/>
            <p:nvPr/>
          </p:nvSpPr>
          <p:spPr>
            <a:xfrm>
              <a:off x="2949509" y="2987518"/>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28" name="Прямокутник 327">
              <a:extLst>
                <a:ext uri="{FF2B5EF4-FFF2-40B4-BE49-F238E27FC236}">
                  <a16:creationId xmlns:a16="http://schemas.microsoft.com/office/drawing/2014/main" id="{DD1AC18F-AF65-6BA2-6319-FCD54A4AC7CD}"/>
                </a:ext>
              </a:extLst>
            </p:cNvPr>
            <p:cNvSpPr/>
            <p:nvPr/>
          </p:nvSpPr>
          <p:spPr>
            <a:xfrm>
              <a:off x="2944593" y="3060822"/>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29" name="Прямокутник 328">
              <a:extLst>
                <a:ext uri="{FF2B5EF4-FFF2-40B4-BE49-F238E27FC236}">
                  <a16:creationId xmlns:a16="http://schemas.microsoft.com/office/drawing/2014/main" id="{B862C09D-3432-5A82-16B1-024247DC9C00}"/>
                </a:ext>
              </a:extLst>
            </p:cNvPr>
            <p:cNvSpPr/>
            <p:nvPr/>
          </p:nvSpPr>
          <p:spPr>
            <a:xfrm>
              <a:off x="2943407" y="3184459"/>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30" name="Прямокутник 329">
              <a:extLst>
                <a:ext uri="{FF2B5EF4-FFF2-40B4-BE49-F238E27FC236}">
                  <a16:creationId xmlns:a16="http://schemas.microsoft.com/office/drawing/2014/main" id="{A52E8AA6-B91B-E520-0CFC-48C9D6EF754F}"/>
                </a:ext>
              </a:extLst>
            </p:cNvPr>
            <p:cNvSpPr/>
            <p:nvPr/>
          </p:nvSpPr>
          <p:spPr>
            <a:xfrm>
              <a:off x="2943228" y="3249544"/>
              <a:ext cx="682879" cy="84639"/>
            </a:xfrm>
            <a:prstGeom prst="rect">
              <a:avLst/>
            </a:prstGeom>
            <a:noFill/>
            <a:ln>
              <a:noFill/>
            </a:ln>
          </p:spPr>
          <p:txBody>
            <a:bodyPr wrap="none" lIns="0" tIns="0" rIns="0" bIns="0">
              <a:spAutoFit/>
            </a:bodyPr>
            <a:lstStyle/>
            <a:p>
              <a:pPr indent="0"/>
              <a:r>
                <a:rPr lang="en-GB" sz="550">
                  <a:solidFill>
                    <a:srgbClr val="595959"/>
                  </a:solidFill>
                  <a:latin typeface="Arial"/>
                </a:rPr>
                <a:t>Implementation Guide</a:t>
              </a:r>
            </a:p>
          </p:txBody>
        </p:sp>
        <p:sp>
          <p:nvSpPr>
            <p:cNvPr id="331" name="Прямокутник 330">
              <a:extLst>
                <a:ext uri="{FF2B5EF4-FFF2-40B4-BE49-F238E27FC236}">
                  <a16:creationId xmlns:a16="http://schemas.microsoft.com/office/drawing/2014/main" id="{34C939E9-3FF6-2621-FE02-713520651807}"/>
                </a:ext>
              </a:extLst>
            </p:cNvPr>
            <p:cNvSpPr/>
            <p:nvPr/>
          </p:nvSpPr>
          <p:spPr>
            <a:xfrm>
              <a:off x="2941493" y="3377538"/>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32" name="Прямокутник 331">
              <a:extLst>
                <a:ext uri="{FF2B5EF4-FFF2-40B4-BE49-F238E27FC236}">
                  <a16:creationId xmlns:a16="http://schemas.microsoft.com/office/drawing/2014/main" id="{715636E0-1CE9-77B6-EB64-F37BC62D4B1C}"/>
                </a:ext>
              </a:extLst>
            </p:cNvPr>
            <p:cNvSpPr/>
            <p:nvPr/>
          </p:nvSpPr>
          <p:spPr>
            <a:xfrm>
              <a:off x="5133533" y="6109093"/>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33" name="Прямокутник 332">
              <a:extLst>
                <a:ext uri="{FF2B5EF4-FFF2-40B4-BE49-F238E27FC236}">
                  <a16:creationId xmlns:a16="http://schemas.microsoft.com/office/drawing/2014/main" id="{516D347E-25A3-E607-9039-87A4D35795AC}"/>
                </a:ext>
              </a:extLst>
            </p:cNvPr>
            <p:cNvSpPr/>
            <p:nvPr/>
          </p:nvSpPr>
          <p:spPr>
            <a:xfrm>
              <a:off x="5128617" y="6182397"/>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34" name="Прямокутник 333">
              <a:extLst>
                <a:ext uri="{FF2B5EF4-FFF2-40B4-BE49-F238E27FC236}">
                  <a16:creationId xmlns:a16="http://schemas.microsoft.com/office/drawing/2014/main" id="{A0B1BFF8-AD99-BED8-7F5D-127323B43683}"/>
                </a:ext>
              </a:extLst>
            </p:cNvPr>
            <p:cNvSpPr/>
            <p:nvPr/>
          </p:nvSpPr>
          <p:spPr>
            <a:xfrm>
              <a:off x="5127431" y="6306034"/>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35" name="Прямокутник 334">
              <a:extLst>
                <a:ext uri="{FF2B5EF4-FFF2-40B4-BE49-F238E27FC236}">
                  <a16:creationId xmlns:a16="http://schemas.microsoft.com/office/drawing/2014/main" id="{64441578-AFA4-55E2-4206-C843345DC28B}"/>
                </a:ext>
              </a:extLst>
            </p:cNvPr>
            <p:cNvSpPr/>
            <p:nvPr/>
          </p:nvSpPr>
          <p:spPr>
            <a:xfrm>
              <a:off x="5011488" y="5746135"/>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1.1</a:t>
              </a:r>
            </a:p>
          </p:txBody>
        </p:sp>
        <p:sp>
          <p:nvSpPr>
            <p:cNvPr id="336" name="Прямокутник 335">
              <a:extLst>
                <a:ext uri="{FF2B5EF4-FFF2-40B4-BE49-F238E27FC236}">
                  <a16:creationId xmlns:a16="http://schemas.microsoft.com/office/drawing/2014/main" id="{4471AB10-5BAD-FD55-C2F5-C130F3EC7D50}"/>
                </a:ext>
              </a:extLst>
            </p:cNvPr>
            <p:cNvSpPr/>
            <p:nvPr/>
          </p:nvSpPr>
          <p:spPr>
            <a:xfrm>
              <a:off x="4039632" y="3322352"/>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37" name="Прямокутник 336">
              <a:extLst>
                <a:ext uri="{FF2B5EF4-FFF2-40B4-BE49-F238E27FC236}">
                  <a16:creationId xmlns:a16="http://schemas.microsoft.com/office/drawing/2014/main" id="{3579279F-C519-0806-3E8D-6570DD864F40}"/>
                </a:ext>
              </a:extLst>
            </p:cNvPr>
            <p:cNvSpPr/>
            <p:nvPr/>
          </p:nvSpPr>
          <p:spPr>
            <a:xfrm>
              <a:off x="4033530" y="3519293"/>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39" name="Прямокутник 338">
              <a:extLst>
                <a:ext uri="{FF2B5EF4-FFF2-40B4-BE49-F238E27FC236}">
                  <a16:creationId xmlns:a16="http://schemas.microsoft.com/office/drawing/2014/main" id="{63F5F97C-8E34-E6D4-3027-AC626B6A8F71}"/>
                </a:ext>
              </a:extLst>
            </p:cNvPr>
            <p:cNvSpPr/>
            <p:nvPr/>
          </p:nvSpPr>
          <p:spPr>
            <a:xfrm>
              <a:off x="4031616" y="3712372"/>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40" name="Прямокутник 339">
              <a:extLst>
                <a:ext uri="{FF2B5EF4-FFF2-40B4-BE49-F238E27FC236}">
                  <a16:creationId xmlns:a16="http://schemas.microsoft.com/office/drawing/2014/main" id="{448A773B-7AAA-9FC7-D05A-84A03AA12AC5}"/>
                </a:ext>
              </a:extLst>
            </p:cNvPr>
            <p:cNvSpPr/>
            <p:nvPr/>
          </p:nvSpPr>
          <p:spPr>
            <a:xfrm>
              <a:off x="4042347" y="3395272"/>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41" name="Прямокутник 340">
              <a:extLst>
                <a:ext uri="{FF2B5EF4-FFF2-40B4-BE49-F238E27FC236}">
                  <a16:creationId xmlns:a16="http://schemas.microsoft.com/office/drawing/2014/main" id="{62FF09BC-B436-CE42-1249-CFC002075330}"/>
                </a:ext>
              </a:extLst>
            </p:cNvPr>
            <p:cNvSpPr/>
            <p:nvPr/>
          </p:nvSpPr>
          <p:spPr>
            <a:xfrm>
              <a:off x="5127764" y="3592768"/>
              <a:ext cx="294953" cy="84639"/>
            </a:xfrm>
            <a:prstGeom prst="rect">
              <a:avLst/>
            </a:prstGeom>
            <a:noFill/>
            <a:ln>
              <a:noFill/>
            </a:ln>
          </p:spPr>
          <p:txBody>
            <a:bodyPr wrap="none" lIns="0" tIns="0" rIns="0" bIns="0">
              <a:spAutoFit/>
            </a:bodyPr>
            <a:lstStyle/>
            <a:p>
              <a:pPr indent="0"/>
              <a:r>
                <a:rPr lang="en-GB" sz="550">
                  <a:solidFill>
                    <a:srgbClr val="595959"/>
                  </a:solidFill>
                  <a:latin typeface="Arial"/>
                </a:rPr>
                <a:t>Guideline</a:t>
              </a:r>
            </a:p>
          </p:txBody>
        </p:sp>
        <p:sp>
          <p:nvSpPr>
            <p:cNvPr id="342" name="Прямокутник 341">
              <a:extLst>
                <a:ext uri="{FF2B5EF4-FFF2-40B4-BE49-F238E27FC236}">
                  <a16:creationId xmlns:a16="http://schemas.microsoft.com/office/drawing/2014/main" id="{F32FD11A-A8E4-1F04-3762-7ED5AAC1CBC5}"/>
                </a:ext>
              </a:extLst>
            </p:cNvPr>
            <p:cNvSpPr/>
            <p:nvPr/>
          </p:nvSpPr>
          <p:spPr>
            <a:xfrm>
              <a:off x="5131525" y="3328765"/>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43" name="Прямокутник 342">
              <a:extLst>
                <a:ext uri="{FF2B5EF4-FFF2-40B4-BE49-F238E27FC236}">
                  <a16:creationId xmlns:a16="http://schemas.microsoft.com/office/drawing/2014/main" id="{7ABE7484-4D11-78E1-0D7E-E73CB21CDBFA}"/>
                </a:ext>
              </a:extLst>
            </p:cNvPr>
            <p:cNvSpPr/>
            <p:nvPr/>
          </p:nvSpPr>
          <p:spPr>
            <a:xfrm>
              <a:off x="5125423" y="3525706"/>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44" name="Прямокутник 343">
              <a:extLst>
                <a:ext uri="{FF2B5EF4-FFF2-40B4-BE49-F238E27FC236}">
                  <a16:creationId xmlns:a16="http://schemas.microsoft.com/office/drawing/2014/main" id="{B87466B9-379B-C068-707A-4A5FD33B1F19}"/>
                </a:ext>
              </a:extLst>
            </p:cNvPr>
            <p:cNvSpPr/>
            <p:nvPr/>
          </p:nvSpPr>
          <p:spPr>
            <a:xfrm>
              <a:off x="5123509" y="3718785"/>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45" name="Прямокутник 344">
              <a:extLst>
                <a:ext uri="{FF2B5EF4-FFF2-40B4-BE49-F238E27FC236}">
                  <a16:creationId xmlns:a16="http://schemas.microsoft.com/office/drawing/2014/main" id="{76A7279E-00AB-6791-18AB-8B5FC27D426A}"/>
                </a:ext>
              </a:extLst>
            </p:cNvPr>
            <p:cNvSpPr/>
            <p:nvPr/>
          </p:nvSpPr>
          <p:spPr>
            <a:xfrm>
              <a:off x="5134240" y="3401685"/>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46" name="Прямокутник 345">
              <a:extLst>
                <a:ext uri="{FF2B5EF4-FFF2-40B4-BE49-F238E27FC236}">
                  <a16:creationId xmlns:a16="http://schemas.microsoft.com/office/drawing/2014/main" id="{5B2485DC-78FB-FD20-0D10-4F28D97EF2AC}"/>
                </a:ext>
              </a:extLst>
            </p:cNvPr>
            <p:cNvSpPr/>
            <p:nvPr/>
          </p:nvSpPr>
          <p:spPr>
            <a:xfrm>
              <a:off x="6224033" y="3452331"/>
              <a:ext cx="264496" cy="84639"/>
            </a:xfrm>
            <a:prstGeom prst="rect">
              <a:avLst/>
            </a:prstGeom>
            <a:noFill/>
            <a:ln>
              <a:noFill/>
            </a:ln>
          </p:spPr>
          <p:txBody>
            <a:bodyPr wrap="none" lIns="0" tIns="0" rIns="0" bIns="0">
              <a:spAutoFit/>
            </a:bodyPr>
            <a:lstStyle/>
            <a:p>
              <a:pPr indent="0"/>
              <a:r>
                <a:rPr lang="en-GB" sz="550">
                  <a:solidFill>
                    <a:srgbClr val="595959"/>
                  </a:solidFill>
                  <a:latin typeface="Arial"/>
                </a:rPr>
                <a:t>Contract</a:t>
              </a:r>
            </a:p>
          </p:txBody>
        </p:sp>
        <p:sp>
          <p:nvSpPr>
            <p:cNvPr id="347" name="Прямокутник 346">
              <a:extLst>
                <a:ext uri="{FF2B5EF4-FFF2-40B4-BE49-F238E27FC236}">
                  <a16:creationId xmlns:a16="http://schemas.microsoft.com/office/drawing/2014/main" id="{AB2AAA6C-5312-DAB1-2D79-C2D7AE234483}"/>
                </a:ext>
              </a:extLst>
            </p:cNvPr>
            <p:cNvSpPr/>
            <p:nvPr/>
          </p:nvSpPr>
          <p:spPr>
            <a:xfrm>
              <a:off x="6227260" y="3189005"/>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48" name="Прямокутник 347">
              <a:extLst>
                <a:ext uri="{FF2B5EF4-FFF2-40B4-BE49-F238E27FC236}">
                  <a16:creationId xmlns:a16="http://schemas.microsoft.com/office/drawing/2014/main" id="{F9E9C378-D7B2-49DF-86A1-4CBA4BEC8571}"/>
                </a:ext>
              </a:extLst>
            </p:cNvPr>
            <p:cNvSpPr/>
            <p:nvPr/>
          </p:nvSpPr>
          <p:spPr>
            <a:xfrm>
              <a:off x="6221158" y="3385946"/>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49" name="Прямокутник 348">
              <a:extLst>
                <a:ext uri="{FF2B5EF4-FFF2-40B4-BE49-F238E27FC236}">
                  <a16:creationId xmlns:a16="http://schemas.microsoft.com/office/drawing/2014/main" id="{6A1B74E0-F53B-77F3-9C5A-305DCB8B80A7}"/>
                </a:ext>
              </a:extLst>
            </p:cNvPr>
            <p:cNvSpPr/>
            <p:nvPr/>
          </p:nvSpPr>
          <p:spPr>
            <a:xfrm>
              <a:off x="6228481" y="3588262"/>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50" name="Прямокутник 349">
              <a:extLst>
                <a:ext uri="{FF2B5EF4-FFF2-40B4-BE49-F238E27FC236}">
                  <a16:creationId xmlns:a16="http://schemas.microsoft.com/office/drawing/2014/main" id="{3EC1D79B-011C-A4CF-775E-C29BDE821B2D}"/>
                </a:ext>
              </a:extLst>
            </p:cNvPr>
            <p:cNvSpPr/>
            <p:nvPr/>
          </p:nvSpPr>
          <p:spPr>
            <a:xfrm>
              <a:off x="6229975" y="3261925"/>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51" name="Прямокутник 350">
              <a:extLst>
                <a:ext uri="{FF2B5EF4-FFF2-40B4-BE49-F238E27FC236}">
                  <a16:creationId xmlns:a16="http://schemas.microsoft.com/office/drawing/2014/main" id="{D9882DD5-7CA6-2502-ED53-16B1825EF1A8}"/>
                </a:ext>
              </a:extLst>
            </p:cNvPr>
            <p:cNvSpPr/>
            <p:nvPr/>
          </p:nvSpPr>
          <p:spPr>
            <a:xfrm>
              <a:off x="7321989" y="3522270"/>
              <a:ext cx="264496" cy="84639"/>
            </a:xfrm>
            <a:prstGeom prst="rect">
              <a:avLst/>
            </a:prstGeom>
            <a:noFill/>
            <a:ln>
              <a:noFill/>
            </a:ln>
          </p:spPr>
          <p:txBody>
            <a:bodyPr wrap="none" lIns="0" tIns="0" rIns="0" bIns="0">
              <a:spAutoFit/>
            </a:bodyPr>
            <a:lstStyle/>
            <a:p>
              <a:pPr indent="0"/>
              <a:r>
                <a:rPr lang="en-GB" sz="550">
                  <a:solidFill>
                    <a:srgbClr val="595959"/>
                  </a:solidFill>
                  <a:latin typeface="Arial"/>
                </a:rPr>
                <a:t>Contract</a:t>
              </a:r>
            </a:p>
          </p:txBody>
        </p:sp>
        <p:sp>
          <p:nvSpPr>
            <p:cNvPr id="352" name="Прямокутник 351">
              <a:extLst>
                <a:ext uri="{FF2B5EF4-FFF2-40B4-BE49-F238E27FC236}">
                  <a16:creationId xmlns:a16="http://schemas.microsoft.com/office/drawing/2014/main" id="{B9BA7AA2-86B4-CD69-3B8E-F3E7D6DDFBE7}"/>
                </a:ext>
              </a:extLst>
            </p:cNvPr>
            <p:cNvSpPr/>
            <p:nvPr/>
          </p:nvSpPr>
          <p:spPr>
            <a:xfrm>
              <a:off x="7325216" y="3258944"/>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53" name="Прямокутник 352">
              <a:extLst>
                <a:ext uri="{FF2B5EF4-FFF2-40B4-BE49-F238E27FC236}">
                  <a16:creationId xmlns:a16="http://schemas.microsoft.com/office/drawing/2014/main" id="{9E03B8A5-5541-577A-5A1C-8F421F4C6968}"/>
                </a:ext>
              </a:extLst>
            </p:cNvPr>
            <p:cNvSpPr/>
            <p:nvPr/>
          </p:nvSpPr>
          <p:spPr>
            <a:xfrm>
              <a:off x="7319114" y="3455885"/>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54" name="Прямокутник 353">
              <a:extLst>
                <a:ext uri="{FF2B5EF4-FFF2-40B4-BE49-F238E27FC236}">
                  <a16:creationId xmlns:a16="http://schemas.microsoft.com/office/drawing/2014/main" id="{74CAAB80-74AE-B627-D766-6E7F88C65E0E}"/>
                </a:ext>
              </a:extLst>
            </p:cNvPr>
            <p:cNvSpPr/>
            <p:nvPr/>
          </p:nvSpPr>
          <p:spPr>
            <a:xfrm>
              <a:off x="7326437" y="3658201"/>
              <a:ext cx="290144" cy="61555"/>
            </a:xfrm>
            <a:prstGeom prst="rect">
              <a:avLst/>
            </a:prstGeom>
            <a:noFill/>
            <a:ln>
              <a:noFill/>
            </a:ln>
          </p:spPr>
          <p:txBody>
            <a:bodyPr wrap="none" lIns="0" tIns="0" rIns="0" bIns="0">
              <a:spAutoFit/>
            </a:bodyPr>
            <a:lstStyle/>
            <a:p>
              <a:pPr indent="0" algn="just"/>
              <a:r>
                <a:rPr lang="en-GB" sz="400">
                  <a:solidFill>
                    <a:srgbClr val="7B7875"/>
                  </a:solidFill>
                  <a:latin typeface="Arial"/>
                </a:rPr>
                <a:t>Valid from</a:t>
              </a:r>
            </a:p>
          </p:txBody>
        </p:sp>
        <p:sp>
          <p:nvSpPr>
            <p:cNvPr id="355" name="Прямокутник 354">
              <a:extLst>
                <a:ext uri="{FF2B5EF4-FFF2-40B4-BE49-F238E27FC236}">
                  <a16:creationId xmlns:a16="http://schemas.microsoft.com/office/drawing/2014/main" id="{E5A80579-5D3B-2B4B-BF45-5343A2CB1310}"/>
                </a:ext>
              </a:extLst>
            </p:cNvPr>
            <p:cNvSpPr/>
            <p:nvPr/>
          </p:nvSpPr>
          <p:spPr>
            <a:xfrm>
              <a:off x="7327931" y="3331864"/>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56" name="Прямокутник 355">
              <a:extLst>
                <a:ext uri="{FF2B5EF4-FFF2-40B4-BE49-F238E27FC236}">
                  <a16:creationId xmlns:a16="http://schemas.microsoft.com/office/drawing/2014/main" id="{7E12FA03-0C37-9708-BC9D-D47A38EE8460}"/>
                </a:ext>
              </a:extLst>
            </p:cNvPr>
            <p:cNvSpPr/>
            <p:nvPr/>
          </p:nvSpPr>
          <p:spPr>
            <a:xfrm>
              <a:off x="3919884" y="2710576"/>
              <a:ext cx="920292" cy="481350"/>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Be aware. This document relates to the current Semantical Validations descriptions on aFRR voluntary Bids. A new version is being developed (Q4-2023/Q1-2024) for voluntary and contracted bids. For more information, contact: XBB@tennet.eu</a:t>
              </a:r>
            </a:p>
          </p:txBody>
        </p:sp>
        <p:sp>
          <p:nvSpPr>
            <p:cNvPr id="357" name="Прямокутник 356">
              <a:extLst>
                <a:ext uri="{FF2B5EF4-FFF2-40B4-BE49-F238E27FC236}">
                  <a16:creationId xmlns:a16="http://schemas.microsoft.com/office/drawing/2014/main" id="{80E41CCB-D6DD-C6AD-C726-7831235C7106}"/>
                </a:ext>
              </a:extLst>
            </p:cNvPr>
            <p:cNvSpPr/>
            <p:nvPr/>
          </p:nvSpPr>
          <p:spPr>
            <a:xfrm>
              <a:off x="5012775" y="2559663"/>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1.3</a:t>
              </a:r>
            </a:p>
          </p:txBody>
        </p:sp>
        <p:sp>
          <p:nvSpPr>
            <p:cNvPr id="358" name="Прямокутник 357">
              <a:extLst>
                <a:ext uri="{FF2B5EF4-FFF2-40B4-BE49-F238E27FC236}">
                  <a16:creationId xmlns:a16="http://schemas.microsoft.com/office/drawing/2014/main" id="{B724BFA2-4BCB-027D-8322-99A5B807E228}"/>
                </a:ext>
              </a:extLst>
            </p:cNvPr>
            <p:cNvSpPr/>
            <p:nvPr/>
          </p:nvSpPr>
          <p:spPr>
            <a:xfrm>
              <a:off x="5022024" y="2647826"/>
              <a:ext cx="876298" cy="550920"/>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Be aware. This Technical Implementation Guide relates to the current solution for aFRR voluntary Bids. A new version is being developed (Q4-2023/Q1-2024) for voluntary and contracted bids. For more information, contact:</a:t>
              </a:r>
            </a:p>
            <a:p>
              <a:pPr indent="0">
                <a:lnSpc>
                  <a:spcPct val="113000"/>
                </a:lnSpc>
              </a:pPr>
              <a:r>
                <a:rPr lang="en-GB" sz="400">
                  <a:solidFill>
                    <a:srgbClr val="595959"/>
                  </a:solidFill>
                  <a:latin typeface="Arial"/>
                </a:rPr>
                <a:t>XBB@tennet.eu</a:t>
              </a:r>
            </a:p>
          </p:txBody>
        </p:sp>
        <p:sp>
          <p:nvSpPr>
            <p:cNvPr id="359" name="Прямокутник 358">
              <a:extLst>
                <a:ext uri="{FF2B5EF4-FFF2-40B4-BE49-F238E27FC236}">
                  <a16:creationId xmlns:a16="http://schemas.microsoft.com/office/drawing/2014/main" id="{9EC7A749-F7F4-8029-1433-6D5B6674ABC8}"/>
                </a:ext>
              </a:extLst>
            </p:cNvPr>
            <p:cNvSpPr/>
            <p:nvPr/>
          </p:nvSpPr>
          <p:spPr>
            <a:xfrm>
              <a:off x="6112796" y="2564579"/>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1.1</a:t>
              </a:r>
            </a:p>
          </p:txBody>
        </p:sp>
        <p:sp>
          <p:nvSpPr>
            <p:cNvPr id="360" name="Прямокутник 359">
              <a:extLst>
                <a:ext uri="{FF2B5EF4-FFF2-40B4-BE49-F238E27FC236}">
                  <a16:creationId xmlns:a16="http://schemas.microsoft.com/office/drawing/2014/main" id="{8FC80308-F12D-1FBE-3243-2D4F394BEC3C}"/>
                </a:ext>
              </a:extLst>
            </p:cNvPr>
            <p:cNvSpPr/>
            <p:nvPr/>
          </p:nvSpPr>
          <p:spPr>
            <a:xfrm>
              <a:off x="7206041" y="2643922"/>
              <a:ext cx="876298" cy="481350"/>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Be aware. The WSDL (v1.1) is the current version to implement aFRR voluntary Bids. A new version is being developed (Q4-2023/Q1-2024) for voluntary and contracted bids. For more information, contact:</a:t>
              </a:r>
            </a:p>
            <a:p>
              <a:pPr indent="0">
                <a:lnSpc>
                  <a:spcPct val="113000"/>
                </a:lnSpc>
              </a:pPr>
              <a:r>
                <a:rPr lang="en-GB" sz="400">
                  <a:solidFill>
                    <a:srgbClr val="595959"/>
                  </a:solidFill>
                  <a:latin typeface="Arial"/>
                </a:rPr>
                <a:t>XBB@tennet.eu</a:t>
              </a:r>
            </a:p>
          </p:txBody>
        </p:sp>
        <p:sp>
          <p:nvSpPr>
            <p:cNvPr id="361" name="Прямокутник 360">
              <a:extLst>
                <a:ext uri="{FF2B5EF4-FFF2-40B4-BE49-F238E27FC236}">
                  <a16:creationId xmlns:a16="http://schemas.microsoft.com/office/drawing/2014/main" id="{FB235011-1D92-9156-0DB7-C098CA74E817}"/>
                </a:ext>
              </a:extLst>
            </p:cNvPr>
            <p:cNvSpPr/>
            <p:nvPr/>
          </p:nvSpPr>
          <p:spPr>
            <a:xfrm>
              <a:off x="7198469" y="2563507"/>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1.1</a:t>
              </a:r>
            </a:p>
          </p:txBody>
        </p:sp>
        <p:sp>
          <p:nvSpPr>
            <p:cNvPr id="362" name="Прямокутник 361">
              <a:extLst>
                <a:ext uri="{FF2B5EF4-FFF2-40B4-BE49-F238E27FC236}">
                  <a16:creationId xmlns:a16="http://schemas.microsoft.com/office/drawing/2014/main" id="{FEBBC45E-5015-140D-D16B-278635B195A5}"/>
                </a:ext>
              </a:extLst>
            </p:cNvPr>
            <p:cNvSpPr/>
            <p:nvPr/>
          </p:nvSpPr>
          <p:spPr>
            <a:xfrm>
              <a:off x="6235021" y="6174424"/>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63" name="Прямокутник 362">
              <a:extLst>
                <a:ext uri="{FF2B5EF4-FFF2-40B4-BE49-F238E27FC236}">
                  <a16:creationId xmlns:a16="http://schemas.microsoft.com/office/drawing/2014/main" id="{886667A7-9CFB-D727-77CB-8E21E3C324F1}"/>
                </a:ext>
              </a:extLst>
            </p:cNvPr>
            <p:cNvSpPr/>
            <p:nvPr/>
          </p:nvSpPr>
          <p:spPr>
            <a:xfrm>
              <a:off x="6230105" y="6247728"/>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64" name="Прямокутник 363">
              <a:extLst>
                <a:ext uri="{FF2B5EF4-FFF2-40B4-BE49-F238E27FC236}">
                  <a16:creationId xmlns:a16="http://schemas.microsoft.com/office/drawing/2014/main" id="{DACA11FB-4A32-85B7-8A57-2E25C2C662C3}"/>
                </a:ext>
              </a:extLst>
            </p:cNvPr>
            <p:cNvSpPr/>
            <p:nvPr/>
          </p:nvSpPr>
          <p:spPr>
            <a:xfrm>
              <a:off x="7326091" y="6109093"/>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65" name="Прямокутник 364">
              <a:extLst>
                <a:ext uri="{FF2B5EF4-FFF2-40B4-BE49-F238E27FC236}">
                  <a16:creationId xmlns:a16="http://schemas.microsoft.com/office/drawing/2014/main" id="{A09A0FCC-D94C-1E3C-835C-834DD192E7F1}"/>
                </a:ext>
              </a:extLst>
            </p:cNvPr>
            <p:cNvSpPr/>
            <p:nvPr/>
          </p:nvSpPr>
          <p:spPr>
            <a:xfrm>
              <a:off x="7321175" y="6182397"/>
              <a:ext cx="166712" cy="76944"/>
            </a:xfrm>
            <a:prstGeom prst="rect">
              <a:avLst/>
            </a:prstGeom>
            <a:noFill/>
            <a:ln>
              <a:noFill/>
            </a:ln>
          </p:spPr>
          <p:txBody>
            <a:bodyPr wrap="none" lIns="0" tIns="0" rIns="0" bIns="0">
              <a:spAutoFit/>
            </a:bodyPr>
            <a:lstStyle/>
            <a:p>
              <a:pPr indent="0"/>
              <a:r>
                <a:rPr lang="en-GB" sz="500">
                  <a:solidFill>
                    <a:srgbClr val="595959"/>
                  </a:solidFill>
                  <a:latin typeface="Arial"/>
                </a:rPr>
                <a:t>aFRR</a:t>
              </a:r>
            </a:p>
          </p:txBody>
        </p:sp>
        <p:sp>
          <p:nvSpPr>
            <p:cNvPr id="366" name="Прямокутник 365">
              <a:extLst>
                <a:ext uri="{FF2B5EF4-FFF2-40B4-BE49-F238E27FC236}">
                  <a16:creationId xmlns:a16="http://schemas.microsoft.com/office/drawing/2014/main" id="{F9E42B0D-A95A-C72B-34FA-AA608E388C24}"/>
                </a:ext>
              </a:extLst>
            </p:cNvPr>
            <p:cNvSpPr/>
            <p:nvPr/>
          </p:nvSpPr>
          <p:spPr>
            <a:xfrm>
              <a:off x="7319989" y="6306034"/>
              <a:ext cx="351058" cy="61555"/>
            </a:xfrm>
            <a:prstGeom prst="rect">
              <a:avLst/>
            </a:prstGeom>
            <a:noFill/>
            <a:ln>
              <a:noFill/>
            </a:ln>
          </p:spPr>
          <p:txBody>
            <a:bodyPr wrap="none" lIns="0" tIns="0" rIns="0" bIns="0">
              <a:spAutoFit/>
            </a:bodyPr>
            <a:lstStyle/>
            <a:p>
              <a:pPr indent="0"/>
              <a:r>
                <a:rPr lang="en-GB" sz="400">
                  <a:solidFill>
                    <a:srgbClr val="7B7875"/>
                  </a:solidFill>
                  <a:latin typeface="Arial"/>
                </a:rPr>
                <a:t>Document type</a:t>
              </a:r>
            </a:p>
          </p:txBody>
        </p:sp>
        <p:sp>
          <p:nvSpPr>
            <p:cNvPr id="367" name="Прямокутник 366">
              <a:extLst>
                <a:ext uri="{FF2B5EF4-FFF2-40B4-BE49-F238E27FC236}">
                  <a16:creationId xmlns:a16="http://schemas.microsoft.com/office/drawing/2014/main" id="{78E2F88B-02B3-9560-3A4B-2E79C2039C79}"/>
                </a:ext>
              </a:extLst>
            </p:cNvPr>
            <p:cNvSpPr/>
            <p:nvPr/>
          </p:nvSpPr>
          <p:spPr>
            <a:xfrm>
              <a:off x="6103942" y="2641129"/>
              <a:ext cx="876298" cy="411779"/>
            </a:xfrm>
            <a:prstGeom prst="rect">
              <a:avLst/>
            </a:prstGeom>
            <a:noFill/>
            <a:ln>
              <a:noFill/>
            </a:ln>
          </p:spPr>
          <p:txBody>
            <a:bodyPr wrap="square" lIns="0" tIns="0" rIns="0" bIns="0">
              <a:spAutoFit/>
            </a:bodyPr>
            <a:lstStyle/>
            <a:p>
              <a:pPr indent="0">
                <a:lnSpc>
                  <a:spcPct val="113000"/>
                </a:lnSpc>
              </a:pPr>
              <a:r>
                <a:rPr lang="en-GB" sz="400">
                  <a:solidFill>
                    <a:srgbClr val="595959"/>
                  </a:solidFill>
                  <a:latin typeface="Arial"/>
                </a:rPr>
                <a:t>Imbalance Adjustment aFRR: WSDL containing send Activation, receiving (via Push) Notifications Pool configuration receiving (via Push) Notifications Activation for aFRR and is Alive check. PASAR</a:t>
              </a:r>
            </a:p>
          </p:txBody>
        </p:sp>
      </p:grpSp>
      <p:grpSp>
        <p:nvGrpSpPr>
          <p:cNvPr id="167" name="Групувати 166">
            <a:extLst>
              <a:ext uri="{FF2B5EF4-FFF2-40B4-BE49-F238E27FC236}">
                <a16:creationId xmlns:a16="http://schemas.microsoft.com/office/drawing/2014/main" id="{87EFCE77-71DB-2000-1E70-251E8FEA85E8}"/>
              </a:ext>
            </a:extLst>
          </p:cNvPr>
          <p:cNvGrpSpPr/>
          <p:nvPr/>
        </p:nvGrpSpPr>
        <p:grpSpPr>
          <a:xfrm>
            <a:off x="1337852" y="1541128"/>
            <a:ext cx="10025994" cy="4806850"/>
            <a:chOff x="1367346" y="1559483"/>
            <a:chExt cx="10025994" cy="4806850"/>
          </a:xfrm>
        </p:grpSpPr>
        <p:pic>
          <p:nvPicPr>
            <p:cNvPr id="14" name="Afbeelding 13">
              <a:extLst>
                <a:ext uri="{FF2B5EF4-FFF2-40B4-BE49-F238E27FC236}">
                  <a16:creationId xmlns:a16="http://schemas.microsoft.com/office/drawing/2014/main" id="{733E82AC-27E3-1C70-D52D-4CFB0FCF29C0}"/>
                </a:ext>
              </a:extLst>
            </p:cNvPr>
            <p:cNvPicPr>
              <a:picLocks noChangeAspect="1"/>
            </p:cNvPicPr>
            <p:nvPr/>
          </p:nvPicPr>
          <p:blipFill>
            <a:blip r:embed="rId5"/>
            <a:srcRect/>
            <a:stretch/>
          </p:blipFill>
          <p:spPr>
            <a:xfrm>
              <a:off x="1367346" y="1559483"/>
              <a:ext cx="10025994" cy="4801721"/>
            </a:xfrm>
            <a:prstGeom prst="rect">
              <a:avLst/>
            </a:prstGeom>
          </p:spPr>
        </p:pic>
        <p:sp>
          <p:nvSpPr>
            <p:cNvPr id="2" name="Прямокутник 1">
              <a:extLst>
                <a:ext uri="{FF2B5EF4-FFF2-40B4-BE49-F238E27FC236}">
                  <a16:creationId xmlns:a16="http://schemas.microsoft.com/office/drawing/2014/main" id="{7630DF15-EE2B-E9BB-B23E-4FF688DB00D5}"/>
                </a:ext>
              </a:extLst>
            </p:cNvPr>
            <p:cNvSpPr/>
            <p:nvPr/>
          </p:nvSpPr>
          <p:spPr>
            <a:xfrm>
              <a:off x="2134737" y="1653392"/>
              <a:ext cx="835165" cy="146194"/>
            </a:xfrm>
            <a:prstGeom prst="rect">
              <a:avLst/>
            </a:prstGeom>
            <a:noFill/>
            <a:ln>
              <a:noFill/>
            </a:ln>
          </p:spPr>
          <p:txBody>
            <a:bodyPr wrap="none" lIns="0" tIns="0" rIns="0" bIns="0">
              <a:spAutoFit/>
            </a:bodyPr>
            <a:lstStyle/>
            <a:p>
              <a:pPr indent="0"/>
              <a:r>
                <a:rPr lang="en-GB" sz="950">
                  <a:solidFill>
                    <a:schemeClr val="bg1"/>
                  </a:solidFill>
                  <a:latin typeface="Arial"/>
                </a:rPr>
                <a:t>IT connections</a:t>
              </a:r>
            </a:p>
          </p:txBody>
        </p:sp>
        <p:sp>
          <p:nvSpPr>
            <p:cNvPr id="3" name="Прямокутник 2">
              <a:extLst>
                <a:ext uri="{FF2B5EF4-FFF2-40B4-BE49-F238E27FC236}">
                  <a16:creationId xmlns:a16="http://schemas.microsoft.com/office/drawing/2014/main" id="{EA20EB86-C1C6-3B48-620E-F1633F95732B}"/>
                </a:ext>
              </a:extLst>
            </p:cNvPr>
            <p:cNvSpPr/>
            <p:nvPr/>
          </p:nvSpPr>
          <p:spPr>
            <a:xfrm>
              <a:off x="1633033" y="1907555"/>
              <a:ext cx="439223" cy="92333"/>
            </a:xfrm>
            <a:prstGeom prst="rect">
              <a:avLst/>
            </a:prstGeom>
            <a:noFill/>
            <a:ln>
              <a:noFill/>
            </a:ln>
          </p:spPr>
          <p:txBody>
            <a:bodyPr wrap="none" lIns="0" tIns="0" rIns="0" bIns="0">
              <a:spAutoFit/>
            </a:bodyPr>
            <a:lstStyle/>
            <a:p>
              <a:pPr indent="0"/>
              <a:r>
                <a:rPr lang="en-GB" sz="600">
                  <a:solidFill>
                    <a:srgbClr val="004493"/>
                  </a:solidFill>
                  <a:latin typeface="Arial"/>
                </a:rPr>
                <a:t>Documents</a:t>
              </a:r>
            </a:p>
          </p:txBody>
        </p:sp>
        <p:sp>
          <p:nvSpPr>
            <p:cNvPr id="4" name="Прямокутник 3">
              <a:extLst>
                <a:ext uri="{FF2B5EF4-FFF2-40B4-BE49-F238E27FC236}">
                  <a16:creationId xmlns:a16="http://schemas.microsoft.com/office/drawing/2014/main" id="{76A07B84-BB10-BF14-F738-77F330F251DF}"/>
                </a:ext>
              </a:extLst>
            </p:cNvPr>
            <p:cNvSpPr/>
            <p:nvPr/>
          </p:nvSpPr>
          <p:spPr>
            <a:xfrm>
              <a:off x="2314566" y="1910072"/>
              <a:ext cx="734175" cy="92333"/>
            </a:xfrm>
            <a:prstGeom prst="rect">
              <a:avLst/>
            </a:prstGeom>
            <a:noFill/>
            <a:ln>
              <a:noFill/>
            </a:ln>
          </p:spPr>
          <p:txBody>
            <a:bodyPr wrap="none" lIns="0" tIns="0" rIns="0" bIns="0">
              <a:spAutoFit/>
            </a:bodyPr>
            <a:lstStyle/>
            <a:p>
              <a:pPr indent="0"/>
              <a:r>
                <a:rPr lang="en-GB" sz="600">
                  <a:solidFill>
                    <a:srgbClr val="7B7875"/>
                  </a:solidFill>
                  <a:latin typeface="Arial"/>
                </a:rPr>
                <a:t>MMC-hub certificates</a:t>
              </a:r>
            </a:p>
          </p:txBody>
        </p:sp>
        <p:sp>
          <p:nvSpPr>
            <p:cNvPr id="7" name="Прямокутник 6">
              <a:extLst>
                <a:ext uri="{FF2B5EF4-FFF2-40B4-BE49-F238E27FC236}">
                  <a16:creationId xmlns:a16="http://schemas.microsoft.com/office/drawing/2014/main" id="{AEE732F8-0273-8769-0B4D-3C004B7B9002}"/>
                </a:ext>
              </a:extLst>
            </p:cNvPr>
            <p:cNvSpPr/>
            <p:nvPr/>
          </p:nvSpPr>
          <p:spPr>
            <a:xfrm>
              <a:off x="1659678" y="2152303"/>
              <a:ext cx="506549" cy="100027"/>
            </a:xfrm>
            <a:prstGeom prst="rect">
              <a:avLst/>
            </a:prstGeom>
            <a:noFill/>
            <a:ln>
              <a:noFill/>
            </a:ln>
          </p:spPr>
          <p:txBody>
            <a:bodyPr wrap="none" lIns="0" tIns="0" rIns="0" bIns="0">
              <a:spAutoFit/>
            </a:bodyPr>
            <a:lstStyle/>
            <a:p>
              <a:pPr indent="0"/>
              <a:r>
                <a:rPr lang="en-GB" sz="650" b="1">
                  <a:solidFill>
                    <a:srgbClr val="1E4692"/>
                  </a:solidFill>
                  <a:latin typeface="Arial"/>
                </a:rPr>
                <a:t>Documents</a:t>
              </a:r>
            </a:p>
          </p:txBody>
        </p:sp>
        <p:sp>
          <p:nvSpPr>
            <p:cNvPr id="9" name="Прямокутник 8">
              <a:extLst>
                <a:ext uri="{FF2B5EF4-FFF2-40B4-BE49-F238E27FC236}">
                  <a16:creationId xmlns:a16="http://schemas.microsoft.com/office/drawing/2014/main" id="{71A89D1B-DDD3-6C23-12DC-75FAF731FCAC}"/>
                </a:ext>
              </a:extLst>
            </p:cNvPr>
            <p:cNvSpPr/>
            <p:nvPr/>
          </p:nvSpPr>
          <p:spPr>
            <a:xfrm>
              <a:off x="1731500" y="2364813"/>
              <a:ext cx="980819" cy="169277"/>
            </a:xfrm>
            <a:prstGeom prst="rect">
              <a:avLst/>
            </a:prstGeom>
            <a:noFill/>
            <a:ln>
              <a:noFill/>
            </a:ln>
          </p:spPr>
          <p:txBody>
            <a:bodyPr wrap="square" lIns="0" tIns="0" rIns="0" bIns="0">
              <a:spAutoFit/>
            </a:bodyPr>
            <a:lstStyle/>
            <a:p>
              <a:pPr indent="0"/>
              <a:r>
                <a:rPr lang="en-GB" sz="550" b="1">
                  <a:solidFill>
                    <a:srgbClr val="1E4692"/>
                  </a:solidFill>
                  <a:latin typeface="Arial"/>
                </a:rPr>
                <a:t>AggregatedAllocationSeries-wsdl</a:t>
              </a:r>
            </a:p>
          </p:txBody>
        </p:sp>
        <p:sp>
          <p:nvSpPr>
            <p:cNvPr id="11" name="Прямокутник 10">
              <a:extLst>
                <a:ext uri="{FF2B5EF4-FFF2-40B4-BE49-F238E27FC236}">
                  <a16:creationId xmlns:a16="http://schemas.microsoft.com/office/drawing/2014/main" id="{E7172954-E7B1-A854-3953-25E5EDBEBC24}"/>
                </a:ext>
              </a:extLst>
            </p:cNvPr>
            <p:cNvSpPr/>
            <p:nvPr/>
          </p:nvSpPr>
          <p:spPr>
            <a:xfrm>
              <a:off x="1718624" y="2560899"/>
              <a:ext cx="1075316" cy="502125"/>
            </a:xfrm>
            <a:prstGeom prst="rect">
              <a:avLst/>
            </a:prstGeom>
            <a:noFill/>
            <a:ln>
              <a:noFill/>
            </a:ln>
          </p:spPr>
          <p:txBody>
            <a:bodyPr wrap="square" lIns="0" tIns="0" rIns="0" bIns="0">
              <a:spAutoFit/>
            </a:bodyPr>
            <a:lstStyle/>
            <a:p>
              <a:pPr indent="0">
                <a:lnSpc>
                  <a:spcPct val="118000"/>
                </a:lnSpc>
              </a:pPr>
              <a:r>
                <a:rPr lang="en-GB" sz="400">
                  <a:solidFill>
                    <a:srgbClr val="7B7875"/>
                  </a:solidFill>
                  <a:latin typeface="Arial"/>
                </a:rPr>
                <a:t>1.1</a:t>
              </a:r>
            </a:p>
            <a:p>
              <a:pPr indent="0">
                <a:lnSpc>
                  <a:spcPct val="118000"/>
                </a:lnSpc>
              </a:pPr>
              <a:r>
                <a:rPr lang="en-GB" sz="400">
                  <a:latin typeface="Arial"/>
                </a:rPr>
                <a:t>WDSL containing</a:t>
              </a:r>
            </a:p>
            <a:p>
              <a:pPr indent="0">
                <a:lnSpc>
                  <a:spcPct val="118000"/>
                </a:lnSpc>
              </a:pPr>
              <a:r>
                <a:rPr lang="en-GB" sz="400">
                  <a:latin typeface="Arial"/>
                </a:rPr>
                <a:t>sendAggregatedAllocationFactorSeriesNotification,</a:t>
              </a:r>
            </a:p>
            <a:p>
              <a:pPr indent="0">
                <a:lnSpc>
                  <a:spcPct val="118000"/>
                </a:lnSpc>
              </a:pPr>
              <a:r>
                <a:rPr lang="en-GB" sz="400">
                  <a:latin typeface="Arial"/>
                </a:rPr>
                <a:t>sendAggregatedAllocationFactorSeriesAcknowledgement and IsAlive to check availability of web service for sending market documents.</a:t>
              </a:r>
            </a:p>
          </p:txBody>
        </p:sp>
        <p:sp>
          <p:nvSpPr>
            <p:cNvPr id="16" name="Прямокутник 15">
              <a:extLst>
                <a:ext uri="{FF2B5EF4-FFF2-40B4-BE49-F238E27FC236}">
                  <a16:creationId xmlns:a16="http://schemas.microsoft.com/office/drawing/2014/main" id="{9E788329-DB7C-5589-3636-A8D38B198F4F}"/>
                </a:ext>
              </a:extLst>
            </p:cNvPr>
            <p:cNvSpPr/>
            <p:nvPr/>
          </p:nvSpPr>
          <p:spPr>
            <a:xfrm>
              <a:off x="1860424" y="3191967"/>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7" name="Прямокутник 16">
              <a:extLst>
                <a:ext uri="{FF2B5EF4-FFF2-40B4-BE49-F238E27FC236}">
                  <a16:creationId xmlns:a16="http://schemas.microsoft.com/office/drawing/2014/main" id="{E90FBEA2-A1A9-0055-200C-B492649DB8A7}"/>
                </a:ext>
              </a:extLst>
            </p:cNvPr>
            <p:cNvSpPr/>
            <p:nvPr/>
          </p:nvSpPr>
          <p:spPr>
            <a:xfrm>
              <a:off x="1852644" y="3257217"/>
              <a:ext cx="87844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Measurements &amp; allocations</a:t>
              </a:r>
            </a:p>
          </p:txBody>
        </p:sp>
        <p:sp>
          <p:nvSpPr>
            <p:cNvPr id="18" name="Прямокутник 17">
              <a:extLst>
                <a:ext uri="{FF2B5EF4-FFF2-40B4-BE49-F238E27FC236}">
                  <a16:creationId xmlns:a16="http://schemas.microsoft.com/office/drawing/2014/main" id="{80FF39D2-4624-F179-A8A2-7F32B6D0EE28}"/>
                </a:ext>
              </a:extLst>
            </p:cNvPr>
            <p:cNvSpPr/>
            <p:nvPr/>
          </p:nvSpPr>
          <p:spPr>
            <a:xfrm>
              <a:off x="1858518" y="3386860"/>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9" name="Прямокутник 18">
              <a:extLst>
                <a:ext uri="{FF2B5EF4-FFF2-40B4-BE49-F238E27FC236}">
                  <a16:creationId xmlns:a16="http://schemas.microsoft.com/office/drawing/2014/main" id="{FCA8A6CA-B8FE-6149-4B1E-8701CED77850}"/>
                </a:ext>
              </a:extLst>
            </p:cNvPr>
            <p:cNvSpPr/>
            <p:nvPr/>
          </p:nvSpPr>
          <p:spPr>
            <a:xfrm>
              <a:off x="1849193" y="3448535"/>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20" name="Прямокутник 19">
              <a:extLst>
                <a:ext uri="{FF2B5EF4-FFF2-40B4-BE49-F238E27FC236}">
                  <a16:creationId xmlns:a16="http://schemas.microsoft.com/office/drawing/2014/main" id="{9D2F4389-E50E-1B27-9800-10B289739AE6}"/>
                </a:ext>
              </a:extLst>
            </p:cNvPr>
            <p:cNvSpPr/>
            <p:nvPr/>
          </p:nvSpPr>
          <p:spPr>
            <a:xfrm>
              <a:off x="1855267" y="3590137"/>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21" name="Прямокутник 20">
              <a:extLst>
                <a:ext uri="{FF2B5EF4-FFF2-40B4-BE49-F238E27FC236}">
                  <a16:creationId xmlns:a16="http://schemas.microsoft.com/office/drawing/2014/main" id="{E5246BA7-F48B-8B19-B4EA-A7EB2AD05F61}"/>
                </a:ext>
              </a:extLst>
            </p:cNvPr>
            <p:cNvSpPr/>
            <p:nvPr/>
          </p:nvSpPr>
          <p:spPr>
            <a:xfrm>
              <a:off x="1722412" y="3916572"/>
              <a:ext cx="941832" cy="169277"/>
            </a:xfrm>
            <a:prstGeom prst="rect">
              <a:avLst/>
            </a:prstGeom>
            <a:noFill/>
            <a:ln>
              <a:noFill/>
            </a:ln>
          </p:spPr>
          <p:txBody>
            <a:bodyPr lIns="0" tIns="0" rIns="0" bIns="0">
              <a:spAutoFit/>
            </a:bodyPr>
            <a:lstStyle/>
            <a:p>
              <a:pPr indent="0"/>
              <a:r>
                <a:rPr lang="en-GB" sz="550" b="1">
                  <a:solidFill>
                    <a:srgbClr val="1E4692"/>
                  </a:solidFill>
                  <a:latin typeface="Arial"/>
                </a:rPr>
                <a:t>Measurements_Allocations -Technical Guide</a:t>
              </a:r>
            </a:p>
          </p:txBody>
        </p:sp>
        <p:sp>
          <p:nvSpPr>
            <p:cNvPr id="22" name="Прямокутник 21">
              <a:extLst>
                <a:ext uri="{FF2B5EF4-FFF2-40B4-BE49-F238E27FC236}">
                  <a16:creationId xmlns:a16="http://schemas.microsoft.com/office/drawing/2014/main" id="{6E1C8D8C-0759-4412-EC08-B2AB0FE8524A}"/>
                </a:ext>
              </a:extLst>
            </p:cNvPr>
            <p:cNvSpPr/>
            <p:nvPr/>
          </p:nvSpPr>
          <p:spPr>
            <a:xfrm>
              <a:off x="1723136" y="4121806"/>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1.8</a:t>
              </a:r>
            </a:p>
          </p:txBody>
        </p:sp>
        <p:sp>
          <p:nvSpPr>
            <p:cNvPr id="23" name="Прямокутник 22">
              <a:extLst>
                <a:ext uri="{FF2B5EF4-FFF2-40B4-BE49-F238E27FC236}">
                  <a16:creationId xmlns:a16="http://schemas.microsoft.com/office/drawing/2014/main" id="{F2C477D7-BBB1-D7AD-8BAA-29B902646C9E}"/>
                </a:ext>
              </a:extLst>
            </p:cNvPr>
            <p:cNvSpPr/>
            <p:nvPr/>
          </p:nvSpPr>
          <p:spPr>
            <a:xfrm>
              <a:off x="1739829" y="4218080"/>
              <a:ext cx="1138428" cy="123111"/>
            </a:xfrm>
            <a:prstGeom prst="rect">
              <a:avLst/>
            </a:prstGeom>
            <a:noFill/>
            <a:ln>
              <a:noFill/>
            </a:ln>
          </p:spPr>
          <p:txBody>
            <a:bodyPr lIns="0" tIns="0" rIns="0" bIns="0">
              <a:spAutoFit/>
            </a:bodyPr>
            <a:lstStyle/>
            <a:p>
              <a:pPr indent="0"/>
              <a:r>
                <a:rPr lang="en-GB" sz="400">
                  <a:latin typeface="Arial"/>
                </a:rPr>
                <a:t>Technical Guide to connect to the Measurements and Allocations web service</a:t>
              </a:r>
            </a:p>
          </p:txBody>
        </p:sp>
        <p:sp>
          <p:nvSpPr>
            <p:cNvPr id="24" name="Прямокутник 23">
              <a:extLst>
                <a:ext uri="{FF2B5EF4-FFF2-40B4-BE49-F238E27FC236}">
                  <a16:creationId xmlns:a16="http://schemas.microsoft.com/office/drawing/2014/main" id="{4B1A095F-AF85-01C2-35B2-ADC93C23F746}"/>
                </a:ext>
              </a:extLst>
            </p:cNvPr>
            <p:cNvSpPr/>
            <p:nvPr/>
          </p:nvSpPr>
          <p:spPr>
            <a:xfrm>
              <a:off x="1849193" y="4475901"/>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25" name="Прямокутник 24">
              <a:extLst>
                <a:ext uri="{FF2B5EF4-FFF2-40B4-BE49-F238E27FC236}">
                  <a16:creationId xmlns:a16="http://schemas.microsoft.com/office/drawing/2014/main" id="{14EC1567-3CC8-E966-00E8-F34F42C0C38C}"/>
                </a:ext>
              </a:extLst>
            </p:cNvPr>
            <p:cNvSpPr/>
            <p:nvPr/>
          </p:nvSpPr>
          <p:spPr>
            <a:xfrm>
              <a:off x="1852644" y="4542951"/>
              <a:ext cx="878446" cy="84639"/>
            </a:xfrm>
            <a:prstGeom prst="rect">
              <a:avLst/>
            </a:prstGeom>
            <a:noFill/>
            <a:ln>
              <a:noFill/>
            </a:ln>
          </p:spPr>
          <p:txBody>
            <a:bodyPr wrap="none" lIns="0" tIns="0" rIns="0" bIns="0">
              <a:spAutoFit/>
            </a:bodyPr>
            <a:lstStyle/>
            <a:p>
              <a:pPr indent="0"/>
              <a:r>
                <a:rPr lang="en-GB" sz="550">
                  <a:solidFill>
                    <a:srgbClr val="595959"/>
                  </a:solidFill>
                  <a:latin typeface="Arial"/>
                </a:rPr>
                <a:t>Measurements &amp; allocations</a:t>
              </a:r>
            </a:p>
          </p:txBody>
        </p:sp>
        <p:sp>
          <p:nvSpPr>
            <p:cNvPr id="26" name="Прямокутник 25">
              <a:extLst>
                <a:ext uri="{FF2B5EF4-FFF2-40B4-BE49-F238E27FC236}">
                  <a16:creationId xmlns:a16="http://schemas.microsoft.com/office/drawing/2014/main" id="{00337DC7-8D51-5E82-7F44-885FFCF267CC}"/>
                </a:ext>
              </a:extLst>
            </p:cNvPr>
            <p:cNvSpPr/>
            <p:nvPr/>
          </p:nvSpPr>
          <p:spPr>
            <a:xfrm>
              <a:off x="1851107" y="4674273"/>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27" name="Прямокутник 26">
              <a:extLst>
                <a:ext uri="{FF2B5EF4-FFF2-40B4-BE49-F238E27FC236}">
                  <a16:creationId xmlns:a16="http://schemas.microsoft.com/office/drawing/2014/main" id="{2F244FD2-2D39-B1C6-582A-7D17319F04B9}"/>
                </a:ext>
              </a:extLst>
            </p:cNvPr>
            <p:cNvSpPr/>
            <p:nvPr/>
          </p:nvSpPr>
          <p:spPr>
            <a:xfrm>
              <a:off x="1849193" y="4736928"/>
              <a:ext cx="50494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Technical Guide</a:t>
              </a:r>
            </a:p>
          </p:txBody>
        </p:sp>
        <p:sp>
          <p:nvSpPr>
            <p:cNvPr id="29" name="Прямокутник 28">
              <a:extLst>
                <a:ext uri="{FF2B5EF4-FFF2-40B4-BE49-F238E27FC236}">
                  <a16:creationId xmlns:a16="http://schemas.microsoft.com/office/drawing/2014/main" id="{F3DD3A9C-2E90-330E-87E5-B7B0CF5EE261}"/>
                </a:ext>
              </a:extLst>
            </p:cNvPr>
            <p:cNvSpPr/>
            <p:nvPr/>
          </p:nvSpPr>
          <p:spPr>
            <a:xfrm>
              <a:off x="1739829" y="5537132"/>
              <a:ext cx="902970" cy="253916"/>
            </a:xfrm>
            <a:prstGeom prst="rect">
              <a:avLst/>
            </a:prstGeom>
            <a:noFill/>
            <a:ln>
              <a:noFill/>
            </a:ln>
          </p:spPr>
          <p:txBody>
            <a:bodyPr lIns="0" tIns="0" rIns="0" bIns="0">
              <a:spAutoFit/>
            </a:bodyPr>
            <a:lstStyle/>
            <a:p>
              <a:pPr indent="0"/>
              <a:r>
                <a:rPr lang="en-GB" sz="550" b="1">
                  <a:solidFill>
                    <a:srgbClr val="1E4692"/>
                  </a:solidFill>
                  <a:latin typeface="Arial"/>
                </a:rPr>
                <a:t>mmchub-</a:t>
              </a:r>
            </a:p>
            <a:p>
              <a:pPr indent="0"/>
              <a:r>
                <a:rPr lang="en-GB" sz="550" b="1">
                  <a:solidFill>
                    <a:srgbClr val="1E4692"/>
                  </a:solidFill>
                  <a:latin typeface="Arial"/>
                </a:rPr>
                <a:t>Volumelnstallation Series-wsdl-v2.1</a:t>
              </a:r>
            </a:p>
          </p:txBody>
        </p:sp>
        <p:sp>
          <p:nvSpPr>
            <p:cNvPr id="30" name="Прямокутник 29">
              <a:extLst>
                <a:ext uri="{FF2B5EF4-FFF2-40B4-BE49-F238E27FC236}">
                  <a16:creationId xmlns:a16="http://schemas.microsoft.com/office/drawing/2014/main" id="{5A3B7310-24AD-DC97-4668-B1009C79D38B}"/>
                </a:ext>
              </a:extLst>
            </p:cNvPr>
            <p:cNvSpPr/>
            <p:nvPr/>
          </p:nvSpPr>
          <p:spPr>
            <a:xfrm>
              <a:off x="1728102" y="5809952"/>
              <a:ext cx="72136" cy="61555"/>
            </a:xfrm>
            <a:prstGeom prst="rect">
              <a:avLst/>
            </a:prstGeom>
            <a:noFill/>
            <a:ln>
              <a:noFill/>
            </a:ln>
          </p:spPr>
          <p:txBody>
            <a:bodyPr wrap="none" lIns="0" tIns="0" rIns="0" bIns="0">
              <a:spAutoFit/>
            </a:bodyPr>
            <a:lstStyle/>
            <a:p>
              <a:pPr indent="0"/>
              <a:r>
                <a:rPr lang="en-GB" sz="400">
                  <a:solidFill>
                    <a:srgbClr val="595959"/>
                  </a:solidFill>
                  <a:latin typeface="Arial"/>
                </a:rPr>
                <a:t>2.1</a:t>
              </a:r>
            </a:p>
          </p:txBody>
        </p:sp>
        <p:sp>
          <p:nvSpPr>
            <p:cNvPr id="31" name="Прямокутник 30">
              <a:extLst>
                <a:ext uri="{FF2B5EF4-FFF2-40B4-BE49-F238E27FC236}">
                  <a16:creationId xmlns:a16="http://schemas.microsoft.com/office/drawing/2014/main" id="{100A52E6-8828-F809-CF56-43911266A31C}"/>
                </a:ext>
              </a:extLst>
            </p:cNvPr>
            <p:cNvSpPr/>
            <p:nvPr/>
          </p:nvSpPr>
          <p:spPr>
            <a:xfrm>
              <a:off x="1729719" y="5895643"/>
              <a:ext cx="1075316" cy="342210"/>
            </a:xfrm>
            <a:prstGeom prst="rect">
              <a:avLst/>
            </a:prstGeom>
            <a:noFill/>
            <a:ln>
              <a:noFill/>
            </a:ln>
          </p:spPr>
          <p:txBody>
            <a:bodyPr wrap="square" lIns="0" tIns="0" rIns="0" bIns="0">
              <a:spAutoFit/>
            </a:bodyPr>
            <a:lstStyle/>
            <a:p>
              <a:pPr indent="0">
                <a:lnSpc>
                  <a:spcPct val="113000"/>
                </a:lnSpc>
              </a:pPr>
              <a:r>
                <a:rPr lang="en-GB" sz="400">
                  <a:latin typeface="Arial"/>
                </a:rPr>
                <a:t>WDSL containing</a:t>
              </a:r>
            </a:p>
            <a:p>
              <a:pPr indent="0">
                <a:lnSpc>
                  <a:spcPct val="113000"/>
                </a:lnSpc>
              </a:pPr>
              <a:r>
                <a:rPr lang="en-GB" sz="400">
                  <a:latin typeface="Arial"/>
                </a:rPr>
                <a:t>pullVolumeInstallationSeriesNotification, pullVolumelnstallationSeriesAcknowledgement from MMC-HUB and IsAlive to check availability of MMC-HUB for pulling.</a:t>
              </a:r>
            </a:p>
          </p:txBody>
        </p:sp>
        <p:sp>
          <p:nvSpPr>
            <p:cNvPr id="32" name="Прямокутник 31">
              <a:extLst>
                <a:ext uri="{FF2B5EF4-FFF2-40B4-BE49-F238E27FC236}">
                  <a16:creationId xmlns:a16="http://schemas.microsoft.com/office/drawing/2014/main" id="{C7D7FAB4-9626-9310-E7E7-E150ED9BE16F}"/>
                </a:ext>
              </a:extLst>
            </p:cNvPr>
            <p:cNvSpPr/>
            <p:nvPr/>
          </p:nvSpPr>
          <p:spPr>
            <a:xfrm>
              <a:off x="3043592" y="2357143"/>
              <a:ext cx="804045" cy="169277"/>
            </a:xfrm>
            <a:prstGeom prst="rect">
              <a:avLst/>
            </a:prstGeom>
            <a:noFill/>
            <a:ln>
              <a:noFill/>
            </a:ln>
          </p:spPr>
          <p:txBody>
            <a:bodyPr wrap="square" lIns="0" tIns="0" rIns="0" bIns="0">
              <a:spAutoFit/>
            </a:bodyPr>
            <a:lstStyle/>
            <a:p>
              <a:pPr indent="0"/>
              <a:r>
                <a:rPr lang="en-GB" sz="550" b="1">
                  <a:solidFill>
                    <a:srgbClr val="1E4692"/>
                  </a:solidFill>
                  <a:latin typeface="Arial"/>
                </a:rPr>
                <a:t>AllocationFactorSeries-wsdl-v1.0</a:t>
              </a:r>
            </a:p>
          </p:txBody>
        </p:sp>
        <p:sp>
          <p:nvSpPr>
            <p:cNvPr id="33" name="Прямокутник 32">
              <a:extLst>
                <a:ext uri="{FF2B5EF4-FFF2-40B4-BE49-F238E27FC236}">
                  <a16:creationId xmlns:a16="http://schemas.microsoft.com/office/drawing/2014/main" id="{185CC699-E977-CB5D-6D31-A160A6C08B60}"/>
                </a:ext>
              </a:extLst>
            </p:cNvPr>
            <p:cNvSpPr/>
            <p:nvPr/>
          </p:nvSpPr>
          <p:spPr>
            <a:xfrm>
              <a:off x="3036918" y="2558429"/>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1.0</a:t>
              </a:r>
            </a:p>
          </p:txBody>
        </p:sp>
        <p:sp>
          <p:nvSpPr>
            <p:cNvPr id="34" name="Прямокутник 33">
              <a:extLst>
                <a:ext uri="{FF2B5EF4-FFF2-40B4-BE49-F238E27FC236}">
                  <a16:creationId xmlns:a16="http://schemas.microsoft.com/office/drawing/2014/main" id="{9E5796E9-BEC3-9CD4-F6F9-82CCF2D42BAB}"/>
                </a:ext>
              </a:extLst>
            </p:cNvPr>
            <p:cNvSpPr/>
            <p:nvPr/>
          </p:nvSpPr>
          <p:spPr>
            <a:xfrm>
              <a:off x="3043592" y="2639897"/>
              <a:ext cx="1104138" cy="342210"/>
            </a:xfrm>
            <a:prstGeom prst="rect">
              <a:avLst/>
            </a:prstGeom>
            <a:noFill/>
            <a:ln>
              <a:noFill/>
            </a:ln>
          </p:spPr>
          <p:txBody>
            <a:bodyPr wrap="square" lIns="0" tIns="0" rIns="0" bIns="0">
              <a:spAutoFit/>
            </a:bodyPr>
            <a:lstStyle/>
            <a:p>
              <a:pPr indent="0">
                <a:lnSpc>
                  <a:spcPct val="113000"/>
                </a:lnSpc>
              </a:pPr>
              <a:r>
                <a:rPr lang="en-GB" sz="400">
                  <a:latin typeface="Arial"/>
                </a:rPr>
                <a:t>WDSL containing</a:t>
              </a:r>
            </a:p>
            <a:p>
              <a:pPr indent="0">
                <a:lnSpc>
                  <a:spcPct val="113000"/>
                </a:lnSpc>
              </a:pPr>
              <a:r>
                <a:rPr lang="en-GB" sz="400">
                  <a:latin typeface="Arial"/>
                </a:rPr>
                <a:t>sendAllocationFactorSeriesNotification, sendAllocationFactorSeriesAcknowledgement and IsAlive to check availability of web service for sending market documents.</a:t>
              </a:r>
            </a:p>
          </p:txBody>
        </p:sp>
        <p:sp>
          <p:nvSpPr>
            <p:cNvPr id="35" name="Прямокутник 34">
              <a:extLst>
                <a:ext uri="{FF2B5EF4-FFF2-40B4-BE49-F238E27FC236}">
                  <a16:creationId xmlns:a16="http://schemas.microsoft.com/office/drawing/2014/main" id="{8DCA5916-BD62-9905-DCB7-2BCAEBE77346}"/>
                </a:ext>
              </a:extLst>
            </p:cNvPr>
            <p:cNvSpPr/>
            <p:nvPr/>
          </p:nvSpPr>
          <p:spPr>
            <a:xfrm>
              <a:off x="3166110" y="3120964"/>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36" name="Прямокутник 35">
              <a:extLst>
                <a:ext uri="{FF2B5EF4-FFF2-40B4-BE49-F238E27FC236}">
                  <a16:creationId xmlns:a16="http://schemas.microsoft.com/office/drawing/2014/main" id="{7E41CCED-BCC7-06A4-F20F-FA082466F6B5}"/>
                </a:ext>
              </a:extLst>
            </p:cNvPr>
            <p:cNvSpPr/>
            <p:nvPr/>
          </p:nvSpPr>
          <p:spPr>
            <a:xfrm>
              <a:off x="3163733" y="3188236"/>
              <a:ext cx="87844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Measurements &amp; allocations</a:t>
              </a:r>
            </a:p>
          </p:txBody>
        </p:sp>
        <p:sp>
          <p:nvSpPr>
            <p:cNvPr id="37" name="Прямокутник 36">
              <a:extLst>
                <a:ext uri="{FF2B5EF4-FFF2-40B4-BE49-F238E27FC236}">
                  <a16:creationId xmlns:a16="http://schemas.microsoft.com/office/drawing/2014/main" id="{30433F5D-144F-FA77-10DD-C1C68A0D009F}"/>
                </a:ext>
              </a:extLst>
            </p:cNvPr>
            <p:cNvSpPr/>
            <p:nvPr/>
          </p:nvSpPr>
          <p:spPr>
            <a:xfrm>
              <a:off x="3163458" y="3317496"/>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38" name="Прямокутник 37">
              <a:extLst>
                <a:ext uri="{FF2B5EF4-FFF2-40B4-BE49-F238E27FC236}">
                  <a16:creationId xmlns:a16="http://schemas.microsoft.com/office/drawing/2014/main" id="{77B94C78-F083-5C33-540E-F585AE18067E}"/>
                </a:ext>
              </a:extLst>
            </p:cNvPr>
            <p:cNvSpPr/>
            <p:nvPr/>
          </p:nvSpPr>
          <p:spPr>
            <a:xfrm>
              <a:off x="3165427" y="3381922"/>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40" name="Прямокутник 39">
              <a:extLst>
                <a:ext uri="{FF2B5EF4-FFF2-40B4-BE49-F238E27FC236}">
                  <a16:creationId xmlns:a16="http://schemas.microsoft.com/office/drawing/2014/main" id="{A4EE6FA9-1CDF-26D9-BDB4-A667FB526F2B}"/>
                </a:ext>
              </a:extLst>
            </p:cNvPr>
            <p:cNvSpPr/>
            <p:nvPr/>
          </p:nvSpPr>
          <p:spPr>
            <a:xfrm>
              <a:off x="3043592" y="3911062"/>
              <a:ext cx="945317" cy="261610"/>
            </a:xfrm>
            <a:prstGeom prst="rect">
              <a:avLst/>
            </a:prstGeom>
            <a:noFill/>
            <a:ln>
              <a:noFill/>
            </a:ln>
          </p:spPr>
          <p:txBody>
            <a:bodyPr wrap="square" lIns="0" tIns="0" rIns="0" bIns="0">
              <a:spAutoFit/>
            </a:bodyPr>
            <a:lstStyle/>
            <a:p>
              <a:pPr indent="0" algn="just"/>
              <a:r>
                <a:rPr lang="en-GB" sz="550" b="1">
                  <a:solidFill>
                    <a:srgbClr val="1E4692"/>
                  </a:solidFill>
                  <a:latin typeface="Arial"/>
                </a:rPr>
                <a:t>mmchub-</a:t>
              </a:r>
            </a:p>
            <a:p>
              <a:pPr indent="0" algn="just"/>
              <a:r>
                <a:rPr lang="en-GB" sz="550" b="1">
                  <a:solidFill>
                    <a:srgbClr val="1E4692"/>
                  </a:solidFill>
                  <a:latin typeface="Arial"/>
                </a:rPr>
                <a:t>AggregatedAllocationSeries</a:t>
              </a:r>
            </a:p>
            <a:p>
              <a:pPr indent="0" algn="just"/>
              <a:r>
                <a:rPr lang="en-GB" sz="550" b="1">
                  <a:solidFill>
                    <a:srgbClr val="1E4692"/>
                  </a:solidFill>
                  <a:latin typeface="Arial"/>
                </a:rPr>
                <a:t>-wsdl-v1.1</a:t>
              </a:r>
            </a:p>
          </p:txBody>
        </p:sp>
        <p:sp>
          <p:nvSpPr>
            <p:cNvPr id="41" name="Прямокутник 40">
              <a:extLst>
                <a:ext uri="{FF2B5EF4-FFF2-40B4-BE49-F238E27FC236}">
                  <a16:creationId xmlns:a16="http://schemas.microsoft.com/office/drawing/2014/main" id="{86187F08-8D41-56DA-2CDF-B935C87D38A2}"/>
                </a:ext>
              </a:extLst>
            </p:cNvPr>
            <p:cNvSpPr/>
            <p:nvPr/>
          </p:nvSpPr>
          <p:spPr>
            <a:xfrm>
              <a:off x="3043592" y="4178842"/>
              <a:ext cx="72136" cy="61555"/>
            </a:xfrm>
            <a:prstGeom prst="rect">
              <a:avLst/>
            </a:prstGeom>
            <a:noFill/>
            <a:ln>
              <a:noFill/>
            </a:ln>
          </p:spPr>
          <p:txBody>
            <a:bodyPr wrap="none" lIns="0" tIns="0" rIns="0" bIns="0">
              <a:spAutoFit/>
            </a:bodyPr>
            <a:lstStyle/>
            <a:p>
              <a:r>
                <a:rPr lang="en-GB" sz="400">
                  <a:solidFill>
                    <a:srgbClr val="7B7875"/>
                  </a:solidFill>
                  <a:latin typeface="Arial"/>
                </a:rPr>
                <a:t>1.1</a:t>
              </a:r>
            </a:p>
          </p:txBody>
        </p:sp>
        <p:sp>
          <p:nvSpPr>
            <p:cNvPr id="42" name="Прямокутник 41">
              <a:extLst>
                <a:ext uri="{FF2B5EF4-FFF2-40B4-BE49-F238E27FC236}">
                  <a16:creationId xmlns:a16="http://schemas.microsoft.com/office/drawing/2014/main" id="{6E3B08E5-CD3B-A10A-4F3F-60E424291150}"/>
                </a:ext>
              </a:extLst>
            </p:cNvPr>
            <p:cNvSpPr/>
            <p:nvPr/>
          </p:nvSpPr>
          <p:spPr>
            <a:xfrm>
              <a:off x="3043592" y="4272961"/>
              <a:ext cx="1072795" cy="417422"/>
            </a:xfrm>
            <a:prstGeom prst="rect">
              <a:avLst/>
            </a:prstGeom>
            <a:noFill/>
            <a:ln>
              <a:noFill/>
            </a:ln>
          </p:spPr>
          <p:txBody>
            <a:bodyPr wrap="square" lIns="0" tIns="0" rIns="0" bIns="0">
              <a:spAutoFit/>
            </a:bodyPr>
            <a:lstStyle/>
            <a:p>
              <a:pPr indent="0" algn="just">
                <a:lnSpc>
                  <a:spcPct val="113000"/>
                </a:lnSpc>
              </a:pPr>
              <a:r>
                <a:rPr lang="en-GB" sz="400">
                  <a:latin typeface="Arial"/>
                </a:rPr>
                <a:t>WDSL containing</a:t>
              </a:r>
            </a:p>
            <a:p>
              <a:pPr indent="0" algn="just">
                <a:lnSpc>
                  <a:spcPct val="113000"/>
                </a:lnSpc>
              </a:pPr>
              <a:r>
                <a:rPr lang="en-GB" sz="400">
                  <a:latin typeface="Arial"/>
                </a:rPr>
                <a:t>pullAggregatedAIlocationFactorSeriesNotification,</a:t>
              </a:r>
            </a:p>
            <a:p>
              <a:pPr indent="0">
                <a:lnSpc>
                  <a:spcPct val="113000"/>
                </a:lnSpc>
              </a:pPr>
              <a:r>
                <a:rPr lang="en-GB" sz="400">
                  <a:latin typeface="Arial"/>
                </a:rPr>
                <a:t>pullAggregatedAllocationFactorSeriesAcknowledgement from </a:t>
              </a:r>
              <a:r>
                <a:rPr lang="en-GB" sz="400" cap="all">
                  <a:latin typeface="Arial"/>
                </a:rPr>
                <a:t>mmc-hub</a:t>
              </a:r>
              <a:r>
                <a:rPr lang="en-GB" sz="400">
                  <a:latin typeface="Arial"/>
                </a:rPr>
                <a:t> and IsAlive to check availability of MMC-HUB for pulling.</a:t>
              </a:r>
            </a:p>
          </p:txBody>
        </p:sp>
        <p:sp>
          <p:nvSpPr>
            <p:cNvPr id="43" name="Прямокутник 42">
              <a:extLst>
                <a:ext uri="{FF2B5EF4-FFF2-40B4-BE49-F238E27FC236}">
                  <a16:creationId xmlns:a16="http://schemas.microsoft.com/office/drawing/2014/main" id="{75490A4F-9AC3-BD1F-B85F-A4D3AD03EE7B}"/>
                </a:ext>
              </a:extLst>
            </p:cNvPr>
            <p:cNvSpPr/>
            <p:nvPr/>
          </p:nvSpPr>
          <p:spPr>
            <a:xfrm>
              <a:off x="3169377" y="4819767"/>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44" name="Прямокутник 43">
              <a:extLst>
                <a:ext uri="{FF2B5EF4-FFF2-40B4-BE49-F238E27FC236}">
                  <a16:creationId xmlns:a16="http://schemas.microsoft.com/office/drawing/2014/main" id="{C20F2020-B05B-436C-7F09-D94C99726398}"/>
                </a:ext>
              </a:extLst>
            </p:cNvPr>
            <p:cNvSpPr/>
            <p:nvPr/>
          </p:nvSpPr>
          <p:spPr>
            <a:xfrm>
              <a:off x="3163733" y="4877892"/>
              <a:ext cx="878446" cy="84639"/>
            </a:xfrm>
            <a:prstGeom prst="rect">
              <a:avLst/>
            </a:prstGeom>
            <a:noFill/>
            <a:ln>
              <a:noFill/>
            </a:ln>
          </p:spPr>
          <p:txBody>
            <a:bodyPr wrap="none" lIns="0" tIns="0" rIns="0" bIns="0">
              <a:spAutoFit/>
            </a:bodyPr>
            <a:lstStyle/>
            <a:p>
              <a:pPr indent="0"/>
              <a:r>
                <a:rPr lang="en-GB" sz="550">
                  <a:solidFill>
                    <a:srgbClr val="595959"/>
                  </a:solidFill>
                  <a:latin typeface="Arial"/>
                </a:rPr>
                <a:t>Measurements &amp; allocations</a:t>
              </a:r>
            </a:p>
          </p:txBody>
        </p:sp>
        <p:sp>
          <p:nvSpPr>
            <p:cNvPr id="46" name="Прямокутник 45">
              <a:extLst>
                <a:ext uri="{FF2B5EF4-FFF2-40B4-BE49-F238E27FC236}">
                  <a16:creationId xmlns:a16="http://schemas.microsoft.com/office/drawing/2014/main" id="{921A872E-C2AA-CDA0-9CEA-9177B3C4A303}"/>
                </a:ext>
              </a:extLst>
            </p:cNvPr>
            <p:cNvSpPr/>
            <p:nvPr/>
          </p:nvSpPr>
          <p:spPr>
            <a:xfrm>
              <a:off x="3163459" y="5078456"/>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48" name="Прямокутник 47">
              <a:extLst>
                <a:ext uri="{FF2B5EF4-FFF2-40B4-BE49-F238E27FC236}">
                  <a16:creationId xmlns:a16="http://schemas.microsoft.com/office/drawing/2014/main" id="{F4CC1439-4611-BCCD-A93C-CB922F2F496D}"/>
                </a:ext>
              </a:extLst>
            </p:cNvPr>
            <p:cNvSpPr/>
            <p:nvPr/>
          </p:nvSpPr>
          <p:spPr>
            <a:xfrm>
              <a:off x="3043592" y="5537783"/>
              <a:ext cx="902969" cy="169277"/>
            </a:xfrm>
            <a:prstGeom prst="rect">
              <a:avLst/>
            </a:prstGeom>
            <a:noFill/>
            <a:ln>
              <a:noFill/>
            </a:ln>
          </p:spPr>
          <p:txBody>
            <a:bodyPr wrap="square" lIns="0" tIns="0" rIns="0" bIns="0">
              <a:spAutoFit/>
            </a:bodyPr>
            <a:lstStyle/>
            <a:p>
              <a:r>
                <a:rPr lang="en-GB" sz="550" b="1">
                  <a:solidFill>
                    <a:srgbClr val="1E4692"/>
                  </a:solidFill>
                  <a:latin typeface="Arial"/>
                </a:rPr>
                <a:t>VolumelnstallationSeries-wsdl-v2.1</a:t>
              </a:r>
            </a:p>
          </p:txBody>
        </p:sp>
        <p:sp>
          <p:nvSpPr>
            <p:cNvPr id="49" name="Прямокутник 48">
              <a:extLst>
                <a:ext uri="{FF2B5EF4-FFF2-40B4-BE49-F238E27FC236}">
                  <a16:creationId xmlns:a16="http://schemas.microsoft.com/office/drawing/2014/main" id="{5CE6A016-9902-1880-1D82-D0BBA049B293}"/>
                </a:ext>
              </a:extLst>
            </p:cNvPr>
            <p:cNvSpPr/>
            <p:nvPr/>
          </p:nvSpPr>
          <p:spPr>
            <a:xfrm>
              <a:off x="3045141" y="5742232"/>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2.1</a:t>
              </a:r>
            </a:p>
          </p:txBody>
        </p:sp>
        <p:sp>
          <p:nvSpPr>
            <p:cNvPr id="50" name="Прямокутник 49">
              <a:extLst>
                <a:ext uri="{FF2B5EF4-FFF2-40B4-BE49-F238E27FC236}">
                  <a16:creationId xmlns:a16="http://schemas.microsoft.com/office/drawing/2014/main" id="{E94FB6F4-F880-5FC5-1E10-E9D0AB0749C6}"/>
                </a:ext>
              </a:extLst>
            </p:cNvPr>
            <p:cNvSpPr/>
            <p:nvPr/>
          </p:nvSpPr>
          <p:spPr>
            <a:xfrm>
              <a:off x="3043592" y="5825548"/>
              <a:ext cx="1090042" cy="342210"/>
            </a:xfrm>
            <a:prstGeom prst="rect">
              <a:avLst/>
            </a:prstGeom>
            <a:noFill/>
            <a:ln>
              <a:noFill/>
            </a:ln>
          </p:spPr>
          <p:txBody>
            <a:bodyPr wrap="square" lIns="0" tIns="0" rIns="0" bIns="0">
              <a:spAutoFit/>
            </a:bodyPr>
            <a:lstStyle/>
            <a:p>
              <a:pPr indent="0">
                <a:lnSpc>
                  <a:spcPct val="113000"/>
                </a:lnSpc>
              </a:pPr>
              <a:r>
                <a:rPr lang="en-GB" sz="400">
                  <a:latin typeface="Arial"/>
                </a:rPr>
                <a:t>WDSL containing</a:t>
              </a:r>
            </a:p>
            <a:p>
              <a:pPr indent="0">
                <a:lnSpc>
                  <a:spcPct val="113000"/>
                </a:lnSpc>
              </a:pPr>
              <a:r>
                <a:rPr lang="en-GB" sz="400">
                  <a:latin typeface="Arial"/>
                </a:rPr>
                <a:t>sendVolumelnstallationSeriesNotification, sendVolumelnstallationSeriesAcknowledgement and IsAlive to check availability of web service for sending market documents.</a:t>
              </a:r>
            </a:p>
          </p:txBody>
        </p:sp>
        <p:sp>
          <p:nvSpPr>
            <p:cNvPr id="51" name="Прямокутник 50">
              <a:extLst>
                <a:ext uri="{FF2B5EF4-FFF2-40B4-BE49-F238E27FC236}">
                  <a16:creationId xmlns:a16="http://schemas.microsoft.com/office/drawing/2014/main" id="{B9DD977A-9DAE-76D9-B38E-527911E2AB1D}"/>
                </a:ext>
              </a:extLst>
            </p:cNvPr>
            <p:cNvSpPr/>
            <p:nvPr/>
          </p:nvSpPr>
          <p:spPr>
            <a:xfrm>
              <a:off x="3157796" y="6304778"/>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53" name="Прямокутник 52">
              <a:extLst>
                <a:ext uri="{FF2B5EF4-FFF2-40B4-BE49-F238E27FC236}">
                  <a16:creationId xmlns:a16="http://schemas.microsoft.com/office/drawing/2014/main" id="{D7A3B83E-E347-8647-BBAB-CF21C1A2F468}"/>
                </a:ext>
              </a:extLst>
            </p:cNvPr>
            <p:cNvSpPr/>
            <p:nvPr/>
          </p:nvSpPr>
          <p:spPr>
            <a:xfrm>
              <a:off x="4479176" y="6166216"/>
              <a:ext cx="309380"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MMC-hub</a:t>
              </a:r>
            </a:p>
          </p:txBody>
        </p:sp>
        <p:sp>
          <p:nvSpPr>
            <p:cNvPr id="55" name="Прямокутник 54">
              <a:extLst>
                <a:ext uri="{FF2B5EF4-FFF2-40B4-BE49-F238E27FC236}">
                  <a16:creationId xmlns:a16="http://schemas.microsoft.com/office/drawing/2014/main" id="{DB5E0F4F-710E-30EC-7E13-0EE6A1ACC442}"/>
                </a:ext>
              </a:extLst>
            </p:cNvPr>
            <p:cNvSpPr/>
            <p:nvPr/>
          </p:nvSpPr>
          <p:spPr>
            <a:xfrm>
              <a:off x="4350779" y="5739426"/>
              <a:ext cx="72136" cy="61555"/>
            </a:xfrm>
            <a:prstGeom prst="rect">
              <a:avLst/>
            </a:prstGeom>
            <a:noFill/>
            <a:ln>
              <a:noFill/>
            </a:ln>
          </p:spPr>
          <p:txBody>
            <a:bodyPr wrap="none" lIns="0" tIns="0" rIns="0" bIns="0">
              <a:spAutoFit/>
            </a:bodyPr>
            <a:lstStyle/>
            <a:p>
              <a:r>
                <a:rPr lang="en-GB" sz="400">
                  <a:solidFill>
                    <a:srgbClr val="7B7875"/>
                  </a:solidFill>
                  <a:latin typeface="Arial"/>
                </a:rPr>
                <a:t>1.5</a:t>
              </a:r>
            </a:p>
          </p:txBody>
        </p:sp>
        <p:sp>
          <p:nvSpPr>
            <p:cNvPr id="56" name="Прямокутник 55">
              <a:extLst>
                <a:ext uri="{FF2B5EF4-FFF2-40B4-BE49-F238E27FC236}">
                  <a16:creationId xmlns:a16="http://schemas.microsoft.com/office/drawing/2014/main" id="{0809DB4E-5CB8-A559-2C51-8E1B07A4453E}"/>
                </a:ext>
              </a:extLst>
            </p:cNvPr>
            <p:cNvSpPr/>
            <p:nvPr/>
          </p:nvSpPr>
          <p:spPr>
            <a:xfrm>
              <a:off x="4354199" y="5830707"/>
              <a:ext cx="1090042" cy="61555"/>
            </a:xfrm>
            <a:prstGeom prst="rect">
              <a:avLst/>
            </a:prstGeom>
            <a:noFill/>
            <a:ln>
              <a:noFill/>
            </a:ln>
          </p:spPr>
          <p:txBody>
            <a:bodyPr wrap="none" lIns="0" tIns="0" rIns="0" bIns="0">
              <a:spAutoFit/>
            </a:bodyPr>
            <a:lstStyle/>
            <a:p>
              <a:pPr indent="0"/>
              <a:r>
                <a:rPr lang="en-GB" sz="400">
                  <a:latin typeface="Arial"/>
                </a:rPr>
                <a:t>WSDL containing all functions on the MMC-hub</a:t>
              </a:r>
            </a:p>
          </p:txBody>
        </p:sp>
        <p:sp>
          <p:nvSpPr>
            <p:cNvPr id="57" name="Прямокутник 56">
              <a:extLst>
                <a:ext uri="{FF2B5EF4-FFF2-40B4-BE49-F238E27FC236}">
                  <a16:creationId xmlns:a16="http://schemas.microsoft.com/office/drawing/2014/main" id="{FD5DA4F2-B9F4-AE16-D1D0-2FCE01181DDC}"/>
                </a:ext>
              </a:extLst>
            </p:cNvPr>
            <p:cNvSpPr/>
            <p:nvPr/>
          </p:nvSpPr>
          <p:spPr>
            <a:xfrm>
              <a:off x="4358382" y="5545692"/>
              <a:ext cx="506549" cy="84639"/>
            </a:xfrm>
            <a:prstGeom prst="rect">
              <a:avLst/>
            </a:prstGeom>
            <a:noFill/>
            <a:ln>
              <a:noFill/>
            </a:ln>
          </p:spPr>
          <p:txBody>
            <a:bodyPr wrap="none" lIns="0" tIns="0" rIns="0" bIns="0">
              <a:spAutoFit/>
            </a:bodyPr>
            <a:lstStyle/>
            <a:p>
              <a:pPr indent="0"/>
              <a:r>
                <a:rPr lang="en-GB" sz="550" b="1">
                  <a:solidFill>
                    <a:srgbClr val="1E4692"/>
                  </a:solidFill>
                  <a:latin typeface="Arial"/>
                </a:rPr>
                <a:t>MMC Hub-wsdl</a:t>
              </a:r>
            </a:p>
          </p:txBody>
        </p:sp>
        <p:sp>
          <p:nvSpPr>
            <p:cNvPr id="58" name="Прямокутник 57">
              <a:extLst>
                <a:ext uri="{FF2B5EF4-FFF2-40B4-BE49-F238E27FC236}">
                  <a16:creationId xmlns:a16="http://schemas.microsoft.com/office/drawing/2014/main" id="{08A64689-66E3-17B0-16D5-4DF0E92B6B30}"/>
                </a:ext>
              </a:extLst>
            </p:cNvPr>
            <p:cNvSpPr/>
            <p:nvPr/>
          </p:nvSpPr>
          <p:spPr>
            <a:xfrm>
              <a:off x="5665842" y="5550800"/>
              <a:ext cx="920124" cy="84639"/>
            </a:xfrm>
            <a:prstGeom prst="rect">
              <a:avLst/>
            </a:prstGeom>
            <a:noFill/>
            <a:ln>
              <a:noFill/>
            </a:ln>
          </p:spPr>
          <p:txBody>
            <a:bodyPr wrap="none" lIns="0" tIns="0" rIns="0" bIns="0">
              <a:spAutoFit/>
            </a:bodyPr>
            <a:lstStyle/>
            <a:p>
              <a:pPr indent="0"/>
              <a:r>
                <a:rPr lang="en-GB" sz="550" b="1">
                  <a:solidFill>
                    <a:srgbClr val="1E4692"/>
                  </a:solidFill>
                  <a:latin typeface="Arial"/>
                </a:rPr>
                <a:t>TenneT Business Roadmap</a:t>
              </a:r>
            </a:p>
          </p:txBody>
        </p:sp>
        <p:sp>
          <p:nvSpPr>
            <p:cNvPr id="59" name="Прямокутник 58">
              <a:extLst>
                <a:ext uri="{FF2B5EF4-FFF2-40B4-BE49-F238E27FC236}">
                  <a16:creationId xmlns:a16="http://schemas.microsoft.com/office/drawing/2014/main" id="{09897C4B-D00B-153D-39BA-A647C23CEB86}"/>
                </a:ext>
              </a:extLst>
            </p:cNvPr>
            <p:cNvSpPr/>
            <p:nvPr/>
          </p:nvSpPr>
          <p:spPr>
            <a:xfrm>
              <a:off x="5665842" y="5745110"/>
              <a:ext cx="230832" cy="61555"/>
            </a:xfrm>
            <a:prstGeom prst="rect">
              <a:avLst/>
            </a:prstGeom>
            <a:noFill/>
            <a:ln>
              <a:noFill/>
            </a:ln>
          </p:spPr>
          <p:txBody>
            <a:bodyPr wrap="none" lIns="0" tIns="0" rIns="0" bIns="0">
              <a:spAutoFit/>
            </a:bodyPr>
            <a:lstStyle/>
            <a:p>
              <a:pPr indent="0"/>
              <a:r>
                <a:rPr lang="en-GB" sz="400">
                  <a:solidFill>
                    <a:srgbClr val="7B7875"/>
                  </a:solidFill>
                  <a:latin typeface="Arial"/>
                </a:rPr>
                <a:t>20230615</a:t>
              </a:r>
            </a:p>
          </p:txBody>
        </p:sp>
        <p:sp>
          <p:nvSpPr>
            <p:cNvPr id="60" name="Прямокутник 59">
              <a:extLst>
                <a:ext uri="{FF2B5EF4-FFF2-40B4-BE49-F238E27FC236}">
                  <a16:creationId xmlns:a16="http://schemas.microsoft.com/office/drawing/2014/main" id="{E377DF7B-76A5-55B4-59E9-0339A7F6906F}"/>
                </a:ext>
              </a:extLst>
            </p:cNvPr>
            <p:cNvSpPr/>
            <p:nvPr/>
          </p:nvSpPr>
          <p:spPr>
            <a:xfrm>
              <a:off x="5675705" y="5831790"/>
              <a:ext cx="1126033" cy="123111"/>
            </a:xfrm>
            <a:prstGeom prst="rect">
              <a:avLst/>
            </a:prstGeom>
            <a:noFill/>
            <a:ln>
              <a:noFill/>
            </a:ln>
          </p:spPr>
          <p:txBody>
            <a:bodyPr wrap="square" lIns="0" tIns="0" rIns="0" bIns="0">
              <a:spAutoFit/>
            </a:bodyPr>
            <a:lstStyle/>
            <a:p>
              <a:pPr indent="0"/>
              <a:r>
                <a:rPr lang="en-GB" sz="400">
                  <a:latin typeface="Arial"/>
                </a:rPr>
                <a:t>One Roadmap of all planned changes by TenneT, follow up of the EDI to XML roadmap.</a:t>
              </a:r>
            </a:p>
          </p:txBody>
        </p:sp>
        <p:sp>
          <p:nvSpPr>
            <p:cNvPr id="64" name="Прямокутник 63">
              <a:extLst>
                <a:ext uri="{FF2B5EF4-FFF2-40B4-BE49-F238E27FC236}">
                  <a16:creationId xmlns:a16="http://schemas.microsoft.com/office/drawing/2014/main" id="{AD04CF1D-29EF-C54D-3809-66A82B52BDE4}"/>
                </a:ext>
              </a:extLst>
            </p:cNvPr>
            <p:cNvSpPr/>
            <p:nvPr/>
          </p:nvSpPr>
          <p:spPr>
            <a:xfrm>
              <a:off x="5798202" y="4746349"/>
              <a:ext cx="878446" cy="84639"/>
            </a:xfrm>
            <a:prstGeom prst="rect">
              <a:avLst/>
            </a:prstGeom>
            <a:noFill/>
            <a:ln>
              <a:noFill/>
            </a:ln>
          </p:spPr>
          <p:txBody>
            <a:bodyPr wrap="none" lIns="0" tIns="0" rIns="0" bIns="0">
              <a:spAutoFit/>
            </a:bodyPr>
            <a:lstStyle/>
            <a:p>
              <a:pPr indent="0"/>
              <a:r>
                <a:rPr lang="en-GB" sz="550">
                  <a:solidFill>
                    <a:srgbClr val="595959"/>
                  </a:solidFill>
                  <a:latin typeface="Arial"/>
                </a:rPr>
                <a:t>Measurements &amp; allocations</a:t>
              </a:r>
            </a:p>
          </p:txBody>
        </p:sp>
        <p:sp>
          <p:nvSpPr>
            <p:cNvPr id="66" name="Прямокутник 65">
              <a:extLst>
                <a:ext uri="{FF2B5EF4-FFF2-40B4-BE49-F238E27FC236}">
                  <a16:creationId xmlns:a16="http://schemas.microsoft.com/office/drawing/2014/main" id="{2813D3DA-45EE-155C-247E-7C0121C7F6A8}"/>
                </a:ext>
              </a:extLst>
            </p:cNvPr>
            <p:cNvSpPr/>
            <p:nvPr/>
          </p:nvSpPr>
          <p:spPr>
            <a:xfrm>
              <a:off x="5792829" y="4941732"/>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68" name="Прямокутник 67">
              <a:extLst>
                <a:ext uri="{FF2B5EF4-FFF2-40B4-BE49-F238E27FC236}">
                  <a16:creationId xmlns:a16="http://schemas.microsoft.com/office/drawing/2014/main" id="{8E050E98-BCAB-B8AD-D31E-49A51A6837A7}"/>
                </a:ext>
              </a:extLst>
            </p:cNvPr>
            <p:cNvSpPr/>
            <p:nvPr/>
          </p:nvSpPr>
          <p:spPr>
            <a:xfrm>
              <a:off x="4358382" y="2355446"/>
              <a:ext cx="878446" cy="84639"/>
            </a:xfrm>
            <a:prstGeom prst="rect">
              <a:avLst/>
            </a:prstGeom>
            <a:noFill/>
            <a:ln>
              <a:noFill/>
            </a:ln>
          </p:spPr>
          <p:txBody>
            <a:bodyPr wrap="none" lIns="0" tIns="0" rIns="0" bIns="0">
              <a:spAutoFit/>
            </a:bodyPr>
            <a:lstStyle/>
            <a:p>
              <a:pPr indent="0" algn="just"/>
              <a:r>
                <a:rPr lang="en-GB" sz="550" b="1">
                  <a:solidFill>
                    <a:srgbClr val="1E4692"/>
                  </a:solidFill>
                  <a:latin typeface="Arial"/>
                </a:rPr>
                <a:t>AllocationSeries-wsdl-v1.0</a:t>
              </a:r>
            </a:p>
          </p:txBody>
        </p:sp>
        <p:sp>
          <p:nvSpPr>
            <p:cNvPr id="69" name="Прямокутник 68">
              <a:extLst>
                <a:ext uri="{FF2B5EF4-FFF2-40B4-BE49-F238E27FC236}">
                  <a16:creationId xmlns:a16="http://schemas.microsoft.com/office/drawing/2014/main" id="{CF816D7F-FB54-0A3A-B82E-779B534AEF98}"/>
                </a:ext>
              </a:extLst>
            </p:cNvPr>
            <p:cNvSpPr/>
            <p:nvPr/>
          </p:nvSpPr>
          <p:spPr>
            <a:xfrm>
              <a:off x="4350626" y="2559568"/>
              <a:ext cx="72136" cy="61555"/>
            </a:xfrm>
            <a:prstGeom prst="rect">
              <a:avLst/>
            </a:prstGeom>
            <a:noFill/>
            <a:ln>
              <a:noFill/>
            </a:ln>
          </p:spPr>
          <p:txBody>
            <a:bodyPr wrap="none" lIns="0" tIns="0" rIns="0" bIns="0">
              <a:spAutoFit/>
            </a:bodyPr>
            <a:lstStyle/>
            <a:p>
              <a:r>
                <a:rPr lang="en-GB" sz="400">
                  <a:solidFill>
                    <a:srgbClr val="7B7875"/>
                  </a:solidFill>
                  <a:latin typeface="Arial"/>
                </a:rPr>
                <a:t>1.0</a:t>
              </a:r>
            </a:p>
          </p:txBody>
        </p:sp>
        <p:sp>
          <p:nvSpPr>
            <p:cNvPr id="70" name="Прямокутник 69">
              <a:extLst>
                <a:ext uri="{FF2B5EF4-FFF2-40B4-BE49-F238E27FC236}">
                  <a16:creationId xmlns:a16="http://schemas.microsoft.com/office/drawing/2014/main" id="{C6ABF60C-5A0A-D112-2684-38A36C181525}"/>
                </a:ext>
              </a:extLst>
            </p:cNvPr>
            <p:cNvSpPr/>
            <p:nvPr/>
          </p:nvSpPr>
          <p:spPr>
            <a:xfrm>
              <a:off x="4358382" y="2645523"/>
              <a:ext cx="1028857" cy="342210"/>
            </a:xfrm>
            <a:prstGeom prst="rect">
              <a:avLst/>
            </a:prstGeom>
            <a:noFill/>
            <a:ln>
              <a:noFill/>
            </a:ln>
          </p:spPr>
          <p:txBody>
            <a:bodyPr wrap="square" lIns="0" tIns="0" rIns="0" bIns="0">
              <a:spAutoFit/>
            </a:bodyPr>
            <a:lstStyle/>
            <a:p>
              <a:pPr indent="0">
                <a:lnSpc>
                  <a:spcPct val="113000"/>
                </a:lnSpc>
              </a:pPr>
              <a:r>
                <a:rPr lang="en-GB" sz="400">
                  <a:latin typeface="Arial"/>
                </a:rPr>
                <a:t>WDSL containing</a:t>
              </a:r>
            </a:p>
            <a:p>
              <a:pPr indent="0">
                <a:lnSpc>
                  <a:spcPct val="113000"/>
                </a:lnSpc>
              </a:pPr>
              <a:r>
                <a:rPr lang="en-GB" sz="400">
                  <a:latin typeface="Arial"/>
                </a:rPr>
                <a:t>sendAllocationSeriesNotification, sendAllocationSeriesAcknowledgement and IsAlive to check availability of web service for sending market documents.</a:t>
              </a:r>
            </a:p>
          </p:txBody>
        </p:sp>
        <p:sp>
          <p:nvSpPr>
            <p:cNvPr id="72" name="Прямокутник 71">
              <a:extLst>
                <a:ext uri="{FF2B5EF4-FFF2-40B4-BE49-F238E27FC236}">
                  <a16:creationId xmlns:a16="http://schemas.microsoft.com/office/drawing/2014/main" id="{7C2AFA51-735D-BCE0-85FC-FDFABBA70A87}"/>
                </a:ext>
              </a:extLst>
            </p:cNvPr>
            <p:cNvSpPr/>
            <p:nvPr/>
          </p:nvSpPr>
          <p:spPr>
            <a:xfrm>
              <a:off x="4479176" y="3185641"/>
              <a:ext cx="87844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Measurements &amp; allocations</a:t>
              </a:r>
            </a:p>
          </p:txBody>
        </p:sp>
        <p:sp>
          <p:nvSpPr>
            <p:cNvPr id="74" name="Прямокутник 73">
              <a:extLst>
                <a:ext uri="{FF2B5EF4-FFF2-40B4-BE49-F238E27FC236}">
                  <a16:creationId xmlns:a16="http://schemas.microsoft.com/office/drawing/2014/main" id="{F5A72892-4793-0916-0F28-8C2290C0F04A}"/>
                </a:ext>
              </a:extLst>
            </p:cNvPr>
            <p:cNvSpPr/>
            <p:nvPr/>
          </p:nvSpPr>
          <p:spPr>
            <a:xfrm>
              <a:off x="4473282" y="3391177"/>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76" name="Прямокутник 75">
              <a:extLst>
                <a:ext uri="{FF2B5EF4-FFF2-40B4-BE49-F238E27FC236}">
                  <a16:creationId xmlns:a16="http://schemas.microsoft.com/office/drawing/2014/main" id="{965688E8-0733-ABF2-435E-C03833A24CC3}"/>
                </a:ext>
              </a:extLst>
            </p:cNvPr>
            <p:cNvSpPr/>
            <p:nvPr/>
          </p:nvSpPr>
          <p:spPr>
            <a:xfrm>
              <a:off x="4349115" y="3910080"/>
              <a:ext cx="850392" cy="253916"/>
            </a:xfrm>
            <a:prstGeom prst="rect">
              <a:avLst/>
            </a:prstGeom>
            <a:noFill/>
            <a:ln>
              <a:noFill/>
            </a:ln>
          </p:spPr>
          <p:txBody>
            <a:bodyPr lIns="0" tIns="0" rIns="0" bIns="0">
              <a:spAutoFit/>
            </a:bodyPr>
            <a:lstStyle/>
            <a:p>
              <a:pPr indent="0"/>
              <a:r>
                <a:rPr lang="en-GB" sz="550" b="1">
                  <a:solidFill>
                    <a:srgbClr val="1E4692"/>
                  </a:solidFill>
                  <a:latin typeface="Arial"/>
                </a:rPr>
                <a:t>mmchub-</a:t>
              </a:r>
            </a:p>
            <a:p>
              <a:pPr indent="0"/>
              <a:r>
                <a:rPr lang="en-GB" sz="550" b="1">
                  <a:solidFill>
                    <a:srgbClr val="1E4692"/>
                  </a:solidFill>
                  <a:latin typeface="Arial"/>
                </a:rPr>
                <a:t>AllocationFactorSeries-wsdl-v2.0</a:t>
              </a:r>
            </a:p>
          </p:txBody>
        </p:sp>
        <p:sp>
          <p:nvSpPr>
            <p:cNvPr id="77" name="Прямокутник 76">
              <a:extLst>
                <a:ext uri="{FF2B5EF4-FFF2-40B4-BE49-F238E27FC236}">
                  <a16:creationId xmlns:a16="http://schemas.microsoft.com/office/drawing/2014/main" id="{9E6E1D2F-8900-B320-3C96-0391409BAA75}"/>
                </a:ext>
              </a:extLst>
            </p:cNvPr>
            <p:cNvSpPr/>
            <p:nvPr/>
          </p:nvSpPr>
          <p:spPr>
            <a:xfrm>
              <a:off x="4354471" y="4187213"/>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2.0</a:t>
              </a:r>
            </a:p>
          </p:txBody>
        </p:sp>
        <p:sp>
          <p:nvSpPr>
            <p:cNvPr id="78" name="Прямокутник 77">
              <a:extLst>
                <a:ext uri="{FF2B5EF4-FFF2-40B4-BE49-F238E27FC236}">
                  <a16:creationId xmlns:a16="http://schemas.microsoft.com/office/drawing/2014/main" id="{20058014-5AA1-95D0-BC2A-8243F135B30D}"/>
                </a:ext>
              </a:extLst>
            </p:cNvPr>
            <p:cNvSpPr/>
            <p:nvPr/>
          </p:nvSpPr>
          <p:spPr>
            <a:xfrm>
              <a:off x="4353206" y="4272018"/>
              <a:ext cx="1055355" cy="347852"/>
            </a:xfrm>
            <a:prstGeom prst="rect">
              <a:avLst/>
            </a:prstGeom>
            <a:noFill/>
            <a:ln>
              <a:noFill/>
            </a:ln>
          </p:spPr>
          <p:txBody>
            <a:bodyPr wrap="square" lIns="0" tIns="0" rIns="0" bIns="0">
              <a:spAutoFit/>
            </a:bodyPr>
            <a:lstStyle/>
            <a:p>
              <a:pPr indent="0">
                <a:lnSpc>
                  <a:spcPct val="113000"/>
                </a:lnSpc>
              </a:pPr>
              <a:r>
                <a:rPr lang="en-GB" sz="400">
                  <a:latin typeface="Arial"/>
                </a:rPr>
                <a:t>WDSL containing</a:t>
              </a:r>
            </a:p>
            <a:p>
              <a:pPr indent="0">
                <a:lnSpc>
                  <a:spcPct val="113000"/>
                </a:lnSpc>
              </a:pPr>
              <a:r>
                <a:rPr lang="en-GB" sz="400">
                  <a:latin typeface="Arial"/>
                </a:rPr>
                <a:t>sendAllocationFactorSeriesNotification, sendAllocationFactorSeriesAcknowledgement and IsAlive to check availability of web service for sending market documents.</a:t>
              </a:r>
            </a:p>
          </p:txBody>
        </p:sp>
        <p:sp>
          <p:nvSpPr>
            <p:cNvPr id="80" name="Прямокутник 79">
              <a:extLst>
                <a:ext uri="{FF2B5EF4-FFF2-40B4-BE49-F238E27FC236}">
                  <a16:creationId xmlns:a16="http://schemas.microsoft.com/office/drawing/2014/main" id="{6CF90FA1-7636-E8E5-3096-5FD94622CE05}"/>
                </a:ext>
              </a:extLst>
            </p:cNvPr>
            <p:cNvSpPr/>
            <p:nvPr/>
          </p:nvSpPr>
          <p:spPr>
            <a:xfrm>
              <a:off x="4482853" y="4807383"/>
              <a:ext cx="878446" cy="84639"/>
            </a:xfrm>
            <a:prstGeom prst="rect">
              <a:avLst/>
            </a:prstGeom>
            <a:noFill/>
            <a:ln>
              <a:noFill/>
            </a:ln>
          </p:spPr>
          <p:txBody>
            <a:bodyPr wrap="none" lIns="0" tIns="0" rIns="0" bIns="0">
              <a:spAutoFit/>
            </a:bodyPr>
            <a:lstStyle/>
            <a:p>
              <a:pPr indent="0"/>
              <a:r>
                <a:rPr lang="en-GB" sz="550">
                  <a:solidFill>
                    <a:srgbClr val="595959"/>
                  </a:solidFill>
                  <a:latin typeface="Arial"/>
                </a:rPr>
                <a:t>Measurements &amp; allocations</a:t>
              </a:r>
            </a:p>
          </p:txBody>
        </p:sp>
        <p:sp>
          <p:nvSpPr>
            <p:cNvPr id="82" name="Прямокутник 81">
              <a:extLst>
                <a:ext uri="{FF2B5EF4-FFF2-40B4-BE49-F238E27FC236}">
                  <a16:creationId xmlns:a16="http://schemas.microsoft.com/office/drawing/2014/main" id="{A9C98531-3C2F-896D-BB65-C9B91AD98F29}"/>
                </a:ext>
              </a:extLst>
            </p:cNvPr>
            <p:cNvSpPr/>
            <p:nvPr/>
          </p:nvSpPr>
          <p:spPr>
            <a:xfrm>
              <a:off x="4476668" y="5007667"/>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84" name="Прямокутник 83">
              <a:extLst>
                <a:ext uri="{FF2B5EF4-FFF2-40B4-BE49-F238E27FC236}">
                  <a16:creationId xmlns:a16="http://schemas.microsoft.com/office/drawing/2014/main" id="{D2DA5D7B-AF16-1299-2189-C355B621CFEA}"/>
                </a:ext>
              </a:extLst>
            </p:cNvPr>
            <p:cNvSpPr/>
            <p:nvPr/>
          </p:nvSpPr>
          <p:spPr>
            <a:xfrm>
              <a:off x="5673780" y="2356310"/>
              <a:ext cx="907542" cy="169277"/>
            </a:xfrm>
            <a:prstGeom prst="rect">
              <a:avLst/>
            </a:prstGeom>
            <a:noFill/>
            <a:ln>
              <a:noFill/>
            </a:ln>
          </p:spPr>
          <p:txBody>
            <a:bodyPr lIns="0" tIns="0" rIns="0" bIns="0">
              <a:spAutoFit/>
            </a:bodyPr>
            <a:lstStyle/>
            <a:p>
              <a:pPr indent="0"/>
              <a:r>
                <a:rPr lang="en-GB" sz="550" b="1">
                  <a:solidFill>
                    <a:srgbClr val="1E4692"/>
                  </a:solidFill>
                  <a:latin typeface="Arial"/>
                </a:rPr>
                <a:t>AllocationVolumeRevision-</a:t>
              </a:r>
            </a:p>
            <a:p>
              <a:pPr indent="0"/>
              <a:r>
                <a:rPr lang="en-GB" sz="550" b="1">
                  <a:solidFill>
                    <a:srgbClr val="1E4692"/>
                  </a:solidFill>
                  <a:latin typeface="Arial"/>
                </a:rPr>
                <a:t>wsdl-v2.1</a:t>
              </a:r>
            </a:p>
          </p:txBody>
        </p:sp>
        <p:sp>
          <p:nvSpPr>
            <p:cNvPr id="85" name="Прямокутник 84">
              <a:extLst>
                <a:ext uri="{FF2B5EF4-FFF2-40B4-BE49-F238E27FC236}">
                  <a16:creationId xmlns:a16="http://schemas.microsoft.com/office/drawing/2014/main" id="{49F0275C-FD4D-78B1-76F2-2353CE4A835B}"/>
                </a:ext>
              </a:extLst>
            </p:cNvPr>
            <p:cNvSpPr/>
            <p:nvPr/>
          </p:nvSpPr>
          <p:spPr>
            <a:xfrm>
              <a:off x="5670443" y="2558870"/>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2.1</a:t>
              </a:r>
            </a:p>
          </p:txBody>
        </p:sp>
        <p:sp>
          <p:nvSpPr>
            <p:cNvPr id="86" name="Прямокутник 85">
              <a:extLst>
                <a:ext uri="{FF2B5EF4-FFF2-40B4-BE49-F238E27FC236}">
                  <a16:creationId xmlns:a16="http://schemas.microsoft.com/office/drawing/2014/main" id="{6A903060-D474-7975-A471-0C8D6CDA714A}"/>
                </a:ext>
              </a:extLst>
            </p:cNvPr>
            <p:cNvSpPr/>
            <p:nvPr/>
          </p:nvSpPr>
          <p:spPr>
            <a:xfrm>
              <a:off x="5666401" y="2644626"/>
              <a:ext cx="1116161" cy="342210"/>
            </a:xfrm>
            <a:prstGeom prst="rect">
              <a:avLst/>
            </a:prstGeom>
            <a:noFill/>
            <a:ln>
              <a:noFill/>
            </a:ln>
          </p:spPr>
          <p:txBody>
            <a:bodyPr wrap="square" lIns="0" tIns="0" rIns="0" bIns="0">
              <a:spAutoFit/>
            </a:bodyPr>
            <a:lstStyle/>
            <a:p>
              <a:pPr indent="0">
                <a:lnSpc>
                  <a:spcPct val="113000"/>
                </a:lnSpc>
              </a:pPr>
              <a:r>
                <a:rPr lang="en-GB" sz="400">
                  <a:latin typeface="Arial"/>
                </a:rPr>
                <a:t>WDSL containing</a:t>
              </a:r>
            </a:p>
            <a:p>
              <a:pPr indent="0">
                <a:lnSpc>
                  <a:spcPct val="113000"/>
                </a:lnSpc>
              </a:pPr>
              <a:r>
                <a:rPr lang="en-GB" sz="400">
                  <a:latin typeface="Arial"/>
                </a:rPr>
                <a:t>sendAllocationVolumeRevisionRequest, sendAllocationVolumeRevisionResponse and IsAlive to check availability of web service for sending market documents.</a:t>
              </a:r>
            </a:p>
          </p:txBody>
        </p:sp>
        <p:sp>
          <p:nvSpPr>
            <p:cNvPr id="88" name="Прямокутник 87">
              <a:extLst>
                <a:ext uri="{FF2B5EF4-FFF2-40B4-BE49-F238E27FC236}">
                  <a16:creationId xmlns:a16="http://schemas.microsoft.com/office/drawing/2014/main" id="{C1B21953-8889-B020-9C62-211F2CDB5E22}"/>
                </a:ext>
              </a:extLst>
            </p:cNvPr>
            <p:cNvSpPr/>
            <p:nvPr/>
          </p:nvSpPr>
          <p:spPr>
            <a:xfrm>
              <a:off x="5788603" y="3183238"/>
              <a:ext cx="87844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Measurements &amp; allocations</a:t>
              </a:r>
            </a:p>
          </p:txBody>
        </p:sp>
        <p:sp>
          <p:nvSpPr>
            <p:cNvPr id="90" name="Прямокутник 89">
              <a:extLst>
                <a:ext uri="{FF2B5EF4-FFF2-40B4-BE49-F238E27FC236}">
                  <a16:creationId xmlns:a16="http://schemas.microsoft.com/office/drawing/2014/main" id="{877ADDF5-D4E2-9E58-AC4C-1F95EC3F4C08}"/>
                </a:ext>
              </a:extLst>
            </p:cNvPr>
            <p:cNvSpPr/>
            <p:nvPr/>
          </p:nvSpPr>
          <p:spPr>
            <a:xfrm>
              <a:off x="5786939" y="3385677"/>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92" name="Прямокутник 91">
              <a:extLst>
                <a:ext uri="{FF2B5EF4-FFF2-40B4-BE49-F238E27FC236}">
                  <a16:creationId xmlns:a16="http://schemas.microsoft.com/office/drawing/2014/main" id="{8D980450-5C93-AAFD-35A1-B5759C405B6A}"/>
                </a:ext>
              </a:extLst>
            </p:cNvPr>
            <p:cNvSpPr/>
            <p:nvPr/>
          </p:nvSpPr>
          <p:spPr>
            <a:xfrm>
              <a:off x="5673780" y="3915936"/>
              <a:ext cx="946404" cy="169277"/>
            </a:xfrm>
            <a:prstGeom prst="rect">
              <a:avLst/>
            </a:prstGeom>
            <a:noFill/>
            <a:ln>
              <a:noFill/>
            </a:ln>
          </p:spPr>
          <p:txBody>
            <a:bodyPr lIns="0" tIns="0" rIns="0" bIns="0">
              <a:spAutoFit/>
            </a:bodyPr>
            <a:lstStyle/>
            <a:p>
              <a:pPr indent="0"/>
              <a:r>
                <a:rPr lang="en-GB" sz="550" b="1">
                  <a:solidFill>
                    <a:srgbClr val="1E4692"/>
                  </a:solidFill>
                  <a:latin typeface="Arial"/>
                </a:rPr>
                <a:t>mmchub-AllocationSeries-wsdl-v1.0</a:t>
              </a:r>
            </a:p>
          </p:txBody>
        </p:sp>
        <p:sp>
          <p:nvSpPr>
            <p:cNvPr id="93" name="Прямокутник 92">
              <a:extLst>
                <a:ext uri="{FF2B5EF4-FFF2-40B4-BE49-F238E27FC236}">
                  <a16:creationId xmlns:a16="http://schemas.microsoft.com/office/drawing/2014/main" id="{28DE922F-7DE8-8A47-9505-09FEDFF43CDE}"/>
                </a:ext>
              </a:extLst>
            </p:cNvPr>
            <p:cNvSpPr/>
            <p:nvPr/>
          </p:nvSpPr>
          <p:spPr>
            <a:xfrm>
              <a:off x="5666085" y="4115859"/>
              <a:ext cx="72136" cy="61555"/>
            </a:xfrm>
            <a:prstGeom prst="rect">
              <a:avLst/>
            </a:prstGeom>
            <a:noFill/>
            <a:ln>
              <a:noFill/>
            </a:ln>
          </p:spPr>
          <p:txBody>
            <a:bodyPr wrap="none" lIns="0" tIns="0" rIns="0" bIns="0">
              <a:spAutoFit/>
            </a:bodyPr>
            <a:lstStyle/>
            <a:p>
              <a:r>
                <a:rPr lang="en-GB" sz="400">
                  <a:solidFill>
                    <a:srgbClr val="7B7875"/>
                  </a:solidFill>
                  <a:latin typeface="Arial"/>
                </a:rPr>
                <a:t>1.0</a:t>
              </a:r>
            </a:p>
          </p:txBody>
        </p:sp>
        <p:sp>
          <p:nvSpPr>
            <p:cNvPr id="94" name="Прямокутник 93">
              <a:extLst>
                <a:ext uri="{FF2B5EF4-FFF2-40B4-BE49-F238E27FC236}">
                  <a16:creationId xmlns:a16="http://schemas.microsoft.com/office/drawing/2014/main" id="{4FD37071-429E-36CC-CE91-F49BB4DB64C2}"/>
                </a:ext>
              </a:extLst>
            </p:cNvPr>
            <p:cNvSpPr/>
            <p:nvPr/>
          </p:nvSpPr>
          <p:spPr>
            <a:xfrm>
              <a:off x="5670117" y="4197426"/>
              <a:ext cx="1163574" cy="342210"/>
            </a:xfrm>
            <a:prstGeom prst="rect">
              <a:avLst/>
            </a:prstGeom>
            <a:noFill/>
            <a:ln>
              <a:noFill/>
            </a:ln>
          </p:spPr>
          <p:txBody>
            <a:bodyPr lIns="0" tIns="0" rIns="0" bIns="0">
              <a:spAutoFit/>
            </a:bodyPr>
            <a:lstStyle/>
            <a:p>
              <a:pPr marR="114300" indent="0">
                <a:lnSpc>
                  <a:spcPct val="113000"/>
                </a:lnSpc>
              </a:pPr>
              <a:r>
                <a:rPr lang="en-GB" sz="400">
                  <a:latin typeface="Arial"/>
                </a:rPr>
                <a:t>WDSL containing pullAllocationSeriesNotification, pullAllocationSeriesAcknowledgement from MMC-HUB and IsAlive to check availability of </a:t>
              </a:r>
              <a:r>
                <a:rPr lang="en-GB" sz="400" cap="all">
                  <a:latin typeface="Arial"/>
                </a:rPr>
                <a:t>mmc-hub</a:t>
              </a:r>
              <a:r>
                <a:rPr lang="en-GB" sz="400">
                  <a:latin typeface="Arial"/>
                </a:rPr>
                <a:t> for pulling.</a:t>
              </a:r>
            </a:p>
          </p:txBody>
        </p:sp>
        <p:sp>
          <p:nvSpPr>
            <p:cNvPr id="95" name="Прямокутник 94">
              <a:extLst>
                <a:ext uri="{FF2B5EF4-FFF2-40B4-BE49-F238E27FC236}">
                  <a16:creationId xmlns:a16="http://schemas.microsoft.com/office/drawing/2014/main" id="{94BBB76B-51FF-1FA2-FE36-9154909EA970}"/>
                </a:ext>
              </a:extLst>
            </p:cNvPr>
            <p:cNvSpPr/>
            <p:nvPr/>
          </p:nvSpPr>
          <p:spPr>
            <a:xfrm>
              <a:off x="6982789" y="2352883"/>
              <a:ext cx="997343" cy="338554"/>
            </a:xfrm>
            <a:prstGeom prst="rect">
              <a:avLst/>
            </a:prstGeom>
            <a:noFill/>
            <a:ln>
              <a:noFill/>
            </a:ln>
          </p:spPr>
          <p:txBody>
            <a:bodyPr wrap="square" lIns="0" tIns="0" rIns="0" bIns="0">
              <a:spAutoFit/>
            </a:bodyPr>
            <a:lstStyle/>
            <a:p>
              <a:pPr indent="0" algn="just"/>
              <a:r>
                <a:rPr lang="en-GB" sz="550" b="1">
                  <a:solidFill>
                    <a:srgbClr val="1E4692"/>
                  </a:solidFill>
                  <a:latin typeface="Arial"/>
                </a:rPr>
                <a:t>Bulk_Set_PROD_SigningCertificates_All_Market_Parties_For_Allocation2.0_Tranche2_Go</a:t>
              </a:r>
            </a:p>
          </p:txBody>
        </p:sp>
        <p:sp>
          <p:nvSpPr>
            <p:cNvPr id="96" name="Прямокутник 95">
              <a:extLst>
                <a:ext uri="{FF2B5EF4-FFF2-40B4-BE49-F238E27FC236}">
                  <a16:creationId xmlns:a16="http://schemas.microsoft.com/office/drawing/2014/main" id="{7CA7AEB2-F7B0-4F1F-1F46-5F34628D0C14}"/>
                </a:ext>
              </a:extLst>
            </p:cNvPr>
            <p:cNvSpPr/>
            <p:nvPr/>
          </p:nvSpPr>
          <p:spPr>
            <a:xfrm>
              <a:off x="6985505" y="2706513"/>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5.0</a:t>
              </a:r>
            </a:p>
          </p:txBody>
        </p:sp>
        <p:sp>
          <p:nvSpPr>
            <p:cNvPr id="97" name="Прямокутник 96">
              <a:extLst>
                <a:ext uri="{FF2B5EF4-FFF2-40B4-BE49-F238E27FC236}">
                  <a16:creationId xmlns:a16="http://schemas.microsoft.com/office/drawing/2014/main" id="{22D3ADF8-3D14-0B80-5735-FB13555534DE}"/>
                </a:ext>
              </a:extLst>
            </p:cNvPr>
            <p:cNvSpPr/>
            <p:nvPr/>
          </p:nvSpPr>
          <p:spPr>
            <a:xfrm>
              <a:off x="6979823" y="2790713"/>
              <a:ext cx="997343" cy="208711"/>
            </a:xfrm>
            <a:prstGeom prst="rect">
              <a:avLst/>
            </a:prstGeom>
            <a:noFill/>
            <a:ln>
              <a:noFill/>
            </a:ln>
          </p:spPr>
          <p:txBody>
            <a:bodyPr wrap="square" lIns="0" tIns="0" rIns="0" bIns="0">
              <a:spAutoFit/>
            </a:bodyPr>
            <a:lstStyle/>
            <a:p>
              <a:pPr indent="0">
                <a:lnSpc>
                  <a:spcPct val="113000"/>
                </a:lnSpc>
              </a:pPr>
              <a:r>
                <a:rPr lang="en-GB" sz="400">
                  <a:latin typeface="Arial"/>
                </a:rPr>
                <a:t>This zip file contains the production signing certificates of all market parties for Allocation2.0 Tranche 2</a:t>
              </a:r>
            </a:p>
          </p:txBody>
        </p:sp>
        <p:sp>
          <p:nvSpPr>
            <p:cNvPr id="99" name="Прямокутник 98">
              <a:extLst>
                <a:ext uri="{FF2B5EF4-FFF2-40B4-BE49-F238E27FC236}">
                  <a16:creationId xmlns:a16="http://schemas.microsoft.com/office/drawing/2014/main" id="{C0E49B5C-E0C9-A925-75A6-D5F7C878D095}"/>
                </a:ext>
              </a:extLst>
            </p:cNvPr>
            <p:cNvSpPr/>
            <p:nvPr/>
          </p:nvSpPr>
          <p:spPr>
            <a:xfrm>
              <a:off x="7105394" y="3197835"/>
              <a:ext cx="87844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Measurements &amp; allocations</a:t>
              </a:r>
            </a:p>
          </p:txBody>
        </p:sp>
        <p:sp>
          <p:nvSpPr>
            <p:cNvPr id="101" name="Прямокутник 100">
              <a:extLst>
                <a:ext uri="{FF2B5EF4-FFF2-40B4-BE49-F238E27FC236}">
                  <a16:creationId xmlns:a16="http://schemas.microsoft.com/office/drawing/2014/main" id="{468A5E8B-9378-AA51-A353-7B05EE6C74FA}"/>
                </a:ext>
              </a:extLst>
            </p:cNvPr>
            <p:cNvSpPr/>
            <p:nvPr/>
          </p:nvSpPr>
          <p:spPr>
            <a:xfrm>
              <a:off x="7106052" y="3397304"/>
              <a:ext cx="315792"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Certificate</a:t>
              </a:r>
            </a:p>
          </p:txBody>
        </p:sp>
        <p:sp>
          <p:nvSpPr>
            <p:cNvPr id="103" name="Прямокутник 102">
              <a:extLst>
                <a:ext uri="{FF2B5EF4-FFF2-40B4-BE49-F238E27FC236}">
                  <a16:creationId xmlns:a16="http://schemas.microsoft.com/office/drawing/2014/main" id="{698C42FA-C3B8-94BB-9AA6-D4E0516392DD}"/>
                </a:ext>
              </a:extLst>
            </p:cNvPr>
            <p:cNvSpPr/>
            <p:nvPr/>
          </p:nvSpPr>
          <p:spPr>
            <a:xfrm>
              <a:off x="6989223" y="3914886"/>
              <a:ext cx="942254" cy="253916"/>
            </a:xfrm>
            <a:prstGeom prst="rect">
              <a:avLst/>
            </a:prstGeom>
            <a:noFill/>
            <a:ln>
              <a:noFill/>
            </a:ln>
          </p:spPr>
          <p:txBody>
            <a:bodyPr wrap="square" lIns="0" tIns="0" rIns="0" bIns="0">
              <a:spAutoFit/>
            </a:bodyPr>
            <a:lstStyle/>
            <a:p>
              <a:pPr indent="0"/>
              <a:r>
                <a:rPr lang="en-GB" sz="550" b="1">
                  <a:solidFill>
                    <a:srgbClr val="1E4692"/>
                  </a:solidFill>
                  <a:latin typeface="Arial"/>
                </a:rPr>
                <a:t>mmchub-</a:t>
              </a:r>
            </a:p>
            <a:p>
              <a:pPr indent="0"/>
              <a:r>
                <a:rPr lang="en-GB" sz="550" b="1">
                  <a:solidFill>
                    <a:srgbClr val="1E4692"/>
                  </a:solidFill>
                  <a:latin typeface="Arial"/>
                </a:rPr>
                <a:t>AllocationVolumeRevision-wsdl-v2.1</a:t>
              </a:r>
            </a:p>
          </p:txBody>
        </p:sp>
        <p:sp>
          <p:nvSpPr>
            <p:cNvPr id="104" name="Прямокутник 103">
              <a:extLst>
                <a:ext uri="{FF2B5EF4-FFF2-40B4-BE49-F238E27FC236}">
                  <a16:creationId xmlns:a16="http://schemas.microsoft.com/office/drawing/2014/main" id="{16187EE4-6A5F-74E9-F3F9-B3EC0BF5511C}"/>
                </a:ext>
              </a:extLst>
            </p:cNvPr>
            <p:cNvSpPr/>
            <p:nvPr/>
          </p:nvSpPr>
          <p:spPr>
            <a:xfrm>
              <a:off x="6990906" y="4189081"/>
              <a:ext cx="72136" cy="61555"/>
            </a:xfrm>
            <a:prstGeom prst="rect">
              <a:avLst/>
            </a:prstGeom>
            <a:noFill/>
            <a:ln>
              <a:noFill/>
            </a:ln>
          </p:spPr>
          <p:txBody>
            <a:bodyPr wrap="none" lIns="0" tIns="0" rIns="0" bIns="0">
              <a:spAutoFit/>
            </a:bodyPr>
            <a:lstStyle/>
            <a:p>
              <a:pPr indent="0"/>
              <a:r>
                <a:rPr lang="en-GB" sz="400">
                  <a:solidFill>
                    <a:srgbClr val="7B7875"/>
                  </a:solidFill>
                  <a:latin typeface="Arial"/>
                </a:rPr>
                <a:t>2.1</a:t>
              </a:r>
            </a:p>
          </p:txBody>
        </p:sp>
        <p:sp>
          <p:nvSpPr>
            <p:cNvPr id="105" name="Прямокутник 104">
              <a:extLst>
                <a:ext uri="{FF2B5EF4-FFF2-40B4-BE49-F238E27FC236}">
                  <a16:creationId xmlns:a16="http://schemas.microsoft.com/office/drawing/2014/main" id="{037165A6-A2F8-CE78-EF8E-8A37926614A0}"/>
                </a:ext>
              </a:extLst>
            </p:cNvPr>
            <p:cNvSpPr/>
            <p:nvPr/>
          </p:nvSpPr>
          <p:spPr>
            <a:xfrm>
              <a:off x="6983160" y="4267177"/>
              <a:ext cx="1181862" cy="347852"/>
            </a:xfrm>
            <a:prstGeom prst="rect">
              <a:avLst/>
            </a:prstGeom>
            <a:noFill/>
            <a:ln>
              <a:noFill/>
            </a:ln>
          </p:spPr>
          <p:txBody>
            <a:bodyPr lIns="0" tIns="0" rIns="0" bIns="0">
              <a:spAutoFit/>
            </a:bodyPr>
            <a:lstStyle/>
            <a:p>
              <a:pPr indent="0">
                <a:lnSpc>
                  <a:spcPct val="113000"/>
                </a:lnSpc>
              </a:pPr>
              <a:r>
                <a:rPr lang="en-GB" sz="400">
                  <a:latin typeface="Arial"/>
                </a:rPr>
                <a:t>WDSL containing</a:t>
              </a:r>
            </a:p>
            <a:p>
              <a:pPr marR="101600" indent="0">
                <a:lnSpc>
                  <a:spcPct val="113000"/>
                </a:lnSpc>
              </a:pPr>
              <a:r>
                <a:rPr lang="en-GB" sz="400">
                  <a:latin typeface="Arial"/>
                </a:rPr>
                <a:t>pullAllocationVolumeRevisionRequest, pullAIlocationVolumeRevisonResponse from MMC-HUB and IsAlive to check availability of MMC-HUB for pulling.</a:t>
              </a:r>
            </a:p>
          </p:txBody>
        </p:sp>
        <p:sp>
          <p:nvSpPr>
            <p:cNvPr id="107" name="Прямокутник 106">
              <a:extLst>
                <a:ext uri="{FF2B5EF4-FFF2-40B4-BE49-F238E27FC236}">
                  <a16:creationId xmlns:a16="http://schemas.microsoft.com/office/drawing/2014/main" id="{F1293013-7460-B4F6-14B8-336593FABE30}"/>
                </a:ext>
              </a:extLst>
            </p:cNvPr>
            <p:cNvSpPr/>
            <p:nvPr/>
          </p:nvSpPr>
          <p:spPr>
            <a:xfrm>
              <a:off x="7105394" y="4813733"/>
              <a:ext cx="878446" cy="84639"/>
            </a:xfrm>
            <a:prstGeom prst="rect">
              <a:avLst/>
            </a:prstGeom>
            <a:noFill/>
            <a:ln>
              <a:noFill/>
            </a:ln>
          </p:spPr>
          <p:txBody>
            <a:bodyPr wrap="none" lIns="0" tIns="0" rIns="0" bIns="0">
              <a:spAutoFit/>
            </a:bodyPr>
            <a:lstStyle/>
            <a:p>
              <a:pPr indent="0"/>
              <a:r>
                <a:rPr lang="en-GB" sz="550">
                  <a:solidFill>
                    <a:srgbClr val="595959"/>
                  </a:solidFill>
                  <a:latin typeface="Arial"/>
                </a:rPr>
                <a:t>Measurements &amp; allocations</a:t>
              </a:r>
            </a:p>
          </p:txBody>
        </p:sp>
        <p:sp>
          <p:nvSpPr>
            <p:cNvPr id="109" name="Прямокутник 108">
              <a:extLst>
                <a:ext uri="{FF2B5EF4-FFF2-40B4-BE49-F238E27FC236}">
                  <a16:creationId xmlns:a16="http://schemas.microsoft.com/office/drawing/2014/main" id="{3CBC21EE-9224-2226-2B73-DD7D5C6B43FA}"/>
                </a:ext>
              </a:extLst>
            </p:cNvPr>
            <p:cNvSpPr/>
            <p:nvPr/>
          </p:nvSpPr>
          <p:spPr>
            <a:xfrm>
              <a:off x="7100217" y="5007666"/>
              <a:ext cx="264496" cy="84639"/>
            </a:xfrm>
            <a:prstGeom prst="rect">
              <a:avLst/>
            </a:prstGeom>
            <a:noFill/>
            <a:ln>
              <a:noFill/>
            </a:ln>
          </p:spPr>
          <p:txBody>
            <a:bodyPr wrap="none" lIns="0" tIns="0" rIns="0" bIns="0">
              <a:spAutoFit/>
            </a:bodyPr>
            <a:lstStyle/>
            <a:p>
              <a:pPr indent="0"/>
              <a:r>
                <a:rPr lang="en-GB" sz="550">
                  <a:solidFill>
                    <a:schemeClr val="tx1">
                      <a:lumMod val="65000"/>
                      <a:lumOff val="35000"/>
                    </a:schemeClr>
                  </a:solidFill>
                  <a:latin typeface="Arial"/>
                </a:rPr>
                <a:t>Contract</a:t>
              </a:r>
            </a:p>
          </p:txBody>
        </p:sp>
        <p:sp>
          <p:nvSpPr>
            <p:cNvPr id="111" name="Прямокутник 110">
              <a:extLst>
                <a:ext uri="{FF2B5EF4-FFF2-40B4-BE49-F238E27FC236}">
                  <a16:creationId xmlns:a16="http://schemas.microsoft.com/office/drawing/2014/main" id="{DCAA03F5-A786-BF05-3035-53B9362B54E9}"/>
                </a:ext>
              </a:extLst>
            </p:cNvPr>
            <p:cNvSpPr/>
            <p:nvPr/>
          </p:nvSpPr>
          <p:spPr>
            <a:xfrm>
              <a:off x="8786906" y="6153465"/>
              <a:ext cx="509755" cy="92333"/>
            </a:xfrm>
            <a:prstGeom prst="rect">
              <a:avLst/>
            </a:prstGeom>
            <a:noFill/>
            <a:ln>
              <a:noFill/>
            </a:ln>
          </p:spPr>
          <p:txBody>
            <a:bodyPr wrap="none" lIns="0" tIns="0" rIns="0" bIns="0">
              <a:spAutoFit/>
            </a:bodyPr>
            <a:lstStyle/>
            <a:p>
              <a:pPr indent="0"/>
              <a:r>
                <a:rPr lang="en-GB" sz="600">
                  <a:latin typeface="Arial"/>
                </a:rPr>
                <a:t>Reset filters</a:t>
              </a:r>
            </a:p>
          </p:txBody>
        </p:sp>
        <p:sp>
          <p:nvSpPr>
            <p:cNvPr id="112" name="Прямокутник 111">
              <a:extLst>
                <a:ext uri="{FF2B5EF4-FFF2-40B4-BE49-F238E27FC236}">
                  <a16:creationId xmlns:a16="http://schemas.microsoft.com/office/drawing/2014/main" id="{8D54F0D1-F6A4-C359-92B4-F6095B2D79B6}"/>
                </a:ext>
              </a:extLst>
            </p:cNvPr>
            <p:cNvSpPr/>
            <p:nvPr/>
          </p:nvSpPr>
          <p:spPr>
            <a:xfrm>
              <a:off x="8936787" y="2149245"/>
              <a:ext cx="209994" cy="92333"/>
            </a:xfrm>
            <a:prstGeom prst="rect">
              <a:avLst/>
            </a:prstGeom>
            <a:noFill/>
            <a:ln>
              <a:noFill/>
            </a:ln>
          </p:spPr>
          <p:txBody>
            <a:bodyPr wrap="none" lIns="0" tIns="0" rIns="0" bIns="0">
              <a:spAutoFit/>
            </a:bodyPr>
            <a:lstStyle/>
            <a:p>
              <a:pPr indent="0"/>
              <a:r>
                <a:rPr lang="en-GB" sz="600">
                  <a:solidFill>
                    <a:srgbClr val="1E4692"/>
                  </a:solidFill>
                  <a:latin typeface="Arial"/>
                </a:rPr>
                <a:t>Filters</a:t>
              </a:r>
            </a:p>
          </p:txBody>
        </p:sp>
        <p:sp>
          <p:nvSpPr>
            <p:cNvPr id="113" name="Прямокутник 112">
              <a:extLst>
                <a:ext uri="{FF2B5EF4-FFF2-40B4-BE49-F238E27FC236}">
                  <a16:creationId xmlns:a16="http://schemas.microsoft.com/office/drawing/2014/main" id="{78B32230-89B8-CA24-9955-91B724C033EE}"/>
                </a:ext>
              </a:extLst>
            </p:cNvPr>
            <p:cNvSpPr/>
            <p:nvPr/>
          </p:nvSpPr>
          <p:spPr>
            <a:xfrm>
              <a:off x="8516011" y="2416466"/>
              <a:ext cx="232436" cy="84639"/>
            </a:xfrm>
            <a:prstGeom prst="rect">
              <a:avLst/>
            </a:prstGeom>
            <a:noFill/>
            <a:ln>
              <a:noFill/>
            </a:ln>
          </p:spPr>
          <p:txBody>
            <a:bodyPr wrap="none" lIns="0" tIns="0" rIns="0" bIns="0">
              <a:spAutoFit/>
            </a:bodyPr>
            <a:lstStyle/>
            <a:p>
              <a:pPr indent="0"/>
              <a:r>
                <a:rPr lang="en-GB" sz="550">
                  <a:solidFill>
                    <a:srgbClr val="1E4692"/>
                  </a:solidFill>
                  <a:latin typeface="Arial"/>
                </a:rPr>
                <a:t>Search</a:t>
              </a:r>
            </a:p>
          </p:txBody>
        </p:sp>
        <p:sp>
          <p:nvSpPr>
            <p:cNvPr id="114" name="Прямокутник 113">
              <a:extLst>
                <a:ext uri="{FF2B5EF4-FFF2-40B4-BE49-F238E27FC236}">
                  <a16:creationId xmlns:a16="http://schemas.microsoft.com/office/drawing/2014/main" id="{EEDB1010-7C52-0A1C-7C53-479B79D36C86}"/>
                </a:ext>
              </a:extLst>
            </p:cNvPr>
            <p:cNvSpPr/>
            <p:nvPr/>
          </p:nvSpPr>
          <p:spPr>
            <a:xfrm>
              <a:off x="8573322" y="2561231"/>
              <a:ext cx="78548" cy="92333"/>
            </a:xfrm>
            <a:prstGeom prst="rect">
              <a:avLst/>
            </a:prstGeom>
            <a:noFill/>
            <a:ln>
              <a:noFill/>
            </a:ln>
          </p:spPr>
          <p:txBody>
            <a:bodyPr wrap="none" lIns="0" tIns="0" rIns="0" bIns="0">
              <a:spAutoFit/>
            </a:bodyPr>
            <a:lstStyle/>
            <a:p>
              <a:pPr indent="0"/>
              <a:r>
                <a:rPr lang="en-GB" sz="600">
                  <a:solidFill>
                    <a:srgbClr val="7B7875"/>
                  </a:solidFill>
                  <a:latin typeface="Arial"/>
                </a:rPr>
                <a:t>all</a:t>
              </a:r>
            </a:p>
          </p:txBody>
        </p:sp>
        <p:sp>
          <p:nvSpPr>
            <p:cNvPr id="115" name="Прямокутник 114">
              <a:extLst>
                <a:ext uri="{FF2B5EF4-FFF2-40B4-BE49-F238E27FC236}">
                  <a16:creationId xmlns:a16="http://schemas.microsoft.com/office/drawing/2014/main" id="{E32388F0-B368-94EE-717D-41322ABC5202}"/>
                </a:ext>
              </a:extLst>
            </p:cNvPr>
            <p:cNvSpPr/>
            <p:nvPr/>
          </p:nvSpPr>
          <p:spPr>
            <a:xfrm>
              <a:off x="8516011" y="2737291"/>
              <a:ext cx="347852" cy="84639"/>
            </a:xfrm>
            <a:prstGeom prst="rect">
              <a:avLst/>
            </a:prstGeom>
            <a:noFill/>
            <a:ln>
              <a:noFill/>
            </a:ln>
          </p:spPr>
          <p:txBody>
            <a:bodyPr wrap="none" lIns="0" tIns="0" rIns="0" bIns="0">
              <a:spAutoFit/>
            </a:bodyPr>
            <a:lstStyle/>
            <a:p>
              <a:pPr indent="0"/>
              <a:r>
                <a:rPr lang="en-GB" sz="550">
                  <a:solidFill>
                    <a:srgbClr val="1E4692"/>
                  </a:solidFill>
                  <a:latin typeface="Arial"/>
                </a:rPr>
                <a:t>IT system</a:t>
              </a:r>
            </a:p>
          </p:txBody>
        </p:sp>
        <p:sp>
          <p:nvSpPr>
            <p:cNvPr id="116" name="Прямокутник 115">
              <a:extLst>
                <a:ext uri="{FF2B5EF4-FFF2-40B4-BE49-F238E27FC236}">
                  <a16:creationId xmlns:a16="http://schemas.microsoft.com/office/drawing/2014/main" id="{F2A35B69-7E4F-D0B2-90FB-EF301C003E6F}"/>
                </a:ext>
              </a:extLst>
            </p:cNvPr>
            <p:cNvSpPr/>
            <p:nvPr/>
          </p:nvSpPr>
          <p:spPr>
            <a:xfrm>
              <a:off x="8573322" y="2883948"/>
              <a:ext cx="522579" cy="84639"/>
            </a:xfrm>
            <a:prstGeom prst="rect">
              <a:avLst/>
            </a:prstGeom>
            <a:noFill/>
            <a:ln>
              <a:noFill/>
            </a:ln>
          </p:spPr>
          <p:txBody>
            <a:bodyPr wrap="none" lIns="0" tIns="0" rIns="0" bIns="0">
              <a:spAutoFit/>
            </a:bodyPr>
            <a:lstStyle/>
            <a:p>
              <a:pPr indent="0"/>
              <a:r>
                <a:rPr lang="en-GB" sz="550">
                  <a:solidFill>
                    <a:srgbClr val="7B7875"/>
                  </a:solidFill>
                  <a:latin typeface="Arial"/>
                </a:rPr>
                <a:t>All IT systems</a:t>
              </a:r>
            </a:p>
          </p:txBody>
        </p:sp>
        <p:sp>
          <p:nvSpPr>
            <p:cNvPr id="117" name="Прямокутник 116">
              <a:extLst>
                <a:ext uri="{FF2B5EF4-FFF2-40B4-BE49-F238E27FC236}">
                  <a16:creationId xmlns:a16="http://schemas.microsoft.com/office/drawing/2014/main" id="{E9ED75D7-4B93-1AD1-1DEC-37B46DBB691E}"/>
                </a:ext>
              </a:extLst>
            </p:cNvPr>
            <p:cNvSpPr/>
            <p:nvPr/>
          </p:nvSpPr>
          <p:spPr>
            <a:xfrm>
              <a:off x="8516011" y="3058836"/>
              <a:ext cx="346249" cy="84639"/>
            </a:xfrm>
            <a:prstGeom prst="rect">
              <a:avLst/>
            </a:prstGeom>
            <a:noFill/>
            <a:ln>
              <a:noFill/>
            </a:ln>
          </p:spPr>
          <p:txBody>
            <a:bodyPr wrap="none" lIns="0" tIns="0" rIns="0" bIns="0">
              <a:spAutoFit/>
            </a:bodyPr>
            <a:lstStyle/>
            <a:p>
              <a:pPr indent="0"/>
              <a:r>
                <a:rPr lang="en-GB" sz="550">
                  <a:solidFill>
                    <a:srgbClr val="004493"/>
                  </a:solidFill>
                  <a:latin typeface="Arial"/>
                </a:rPr>
                <a:t>Subject</a:t>
              </a:r>
            </a:p>
          </p:txBody>
        </p:sp>
        <p:sp>
          <p:nvSpPr>
            <p:cNvPr id="118" name="Прямокутник 117">
              <a:extLst>
                <a:ext uri="{FF2B5EF4-FFF2-40B4-BE49-F238E27FC236}">
                  <a16:creationId xmlns:a16="http://schemas.microsoft.com/office/drawing/2014/main" id="{92695C42-D33D-E838-E47E-BC4C5A12B03D}"/>
                </a:ext>
              </a:extLst>
            </p:cNvPr>
            <p:cNvSpPr/>
            <p:nvPr/>
          </p:nvSpPr>
          <p:spPr>
            <a:xfrm>
              <a:off x="8573322" y="3203063"/>
              <a:ext cx="543418" cy="84639"/>
            </a:xfrm>
            <a:prstGeom prst="rect">
              <a:avLst/>
            </a:prstGeom>
            <a:noFill/>
            <a:ln>
              <a:noFill/>
            </a:ln>
          </p:spPr>
          <p:txBody>
            <a:bodyPr wrap="none" lIns="0" tIns="0" rIns="0" bIns="0">
              <a:spAutoFit/>
            </a:bodyPr>
            <a:lstStyle/>
            <a:p>
              <a:pPr indent="0"/>
              <a:r>
                <a:rPr lang="en-GB" sz="550">
                  <a:solidFill>
                    <a:srgbClr val="7B7875"/>
                  </a:solidFill>
                  <a:latin typeface="Arial"/>
                </a:rPr>
                <a:t>All subjects</a:t>
              </a:r>
            </a:p>
          </p:txBody>
        </p:sp>
        <p:sp>
          <p:nvSpPr>
            <p:cNvPr id="119" name="Прямокутник 118">
              <a:extLst>
                <a:ext uri="{FF2B5EF4-FFF2-40B4-BE49-F238E27FC236}">
                  <a16:creationId xmlns:a16="http://schemas.microsoft.com/office/drawing/2014/main" id="{065F9FE9-63BD-BDDE-EBF0-8FFE36A5AD8B}"/>
                </a:ext>
              </a:extLst>
            </p:cNvPr>
            <p:cNvSpPr/>
            <p:nvPr/>
          </p:nvSpPr>
          <p:spPr>
            <a:xfrm>
              <a:off x="8521985" y="3372525"/>
              <a:ext cx="474489" cy="84639"/>
            </a:xfrm>
            <a:prstGeom prst="rect">
              <a:avLst/>
            </a:prstGeom>
            <a:noFill/>
            <a:ln>
              <a:noFill/>
            </a:ln>
          </p:spPr>
          <p:txBody>
            <a:bodyPr wrap="none" lIns="0" tIns="0" rIns="0" bIns="0">
              <a:spAutoFit/>
            </a:bodyPr>
            <a:lstStyle/>
            <a:p>
              <a:pPr indent="0"/>
              <a:r>
                <a:rPr lang="en-GB" sz="550">
                  <a:solidFill>
                    <a:srgbClr val="1E4692"/>
                  </a:solidFill>
                  <a:latin typeface="Arial"/>
                </a:rPr>
                <a:t>Document type</a:t>
              </a:r>
            </a:p>
          </p:txBody>
        </p:sp>
        <p:sp>
          <p:nvSpPr>
            <p:cNvPr id="120" name="Прямокутник 119">
              <a:extLst>
                <a:ext uri="{FF2B5EF4-FFF2-40B4-BE49-F238E27FC236}">
                  <a16:creationId xmlns:a16="http://schemas.microsoft.com/office/drawing/2014/main" id="{4E7BF1C5-AA08-A875-8E29-F78C6A67A6BA}"/>
                </a:ext>
              </a:extLst>
            </p:cNvPr>
            <p:cNvSpPr/>
            <p:nvPr/>
          </p:nvSpPr>
          <p:spPr>
            <a:xfrm>
              <a:off x="8574883" y="3524570"/>
              <a:ext cx="368691" cy="84639"/>
            </a:xfrm>
            <a:prstGeom prst="rect">
              <a:avLst/>
            </a:prstGeom>
            <a:noFill/>
            <a:ln>
              <a:noFill/>
            </a:ln>
          </p:spPr>
          <p:txBody>
            <a:bodyPr wrap="none" lIns="0" tIns="0" rIns="0" bIns="0">
              <a:spAutoFit/>
            </a:bodyPr>
            <a:lstStyle/>
            <a:p>
              <a:pPr indent="0"/>
              <a:r>
                <a:rPr lang="en-GB" sz="550">
                  <a:solidFill>
                    <a:srgbClr val="7B7875"/>
                  </a:solidFill>
                  <a:latin typeface="Arial"/>
                </a:rPr>
                <a:t>All types</a:t>
              </a:r>
            </a:p>
          </p:txBody>
        </p:sp>
        <p:sp>
          <p:nvSpPr>
            <p:cNvPr id="121" name="Прямокутник 120">
              <a:extLst>
                <a:ext uri="{FF2B5EF4-FFF2-40B4-BE49-F238E27FC236}">
                  <a16:creationId xmlns:a16="http://schemas.microsoft.com/office/drawing/2014/main" id="{EA1124EA-6EA1-10EC-47D9-24781410BF5C}"/>
                </a:ext>
              </a:extLst>
            </p:cNvPr>
            <p:cNvSpPr/>
            <p:nvPr/>
          </p:nvSpPr>
          <p:spPr>
            <a:xfrm>
              <a:off x="10172669" y="1949314"/>
              <a:ext cx="706925" cy="92333"/>
            </a:xfrm>
            <a:prstGeom prst="rect">
              <a:avLst/>
            </a:prstGeom>
            <a:noFill/>
            <a:ln>
              <a:noFill/>
            </a:ln>
          </p:spPr>
          <p:txBody>
            <a:bodyPr wrap="none" lIns="0" tIns="0" rIns="0" bIns="0">
              <a:spAutoFit/>
            </a:bodyPr>
            <a:lstStyle/>
            <a:p>
              <a:pPr indent="0"/>
              <a:r>
                <a:rPr lang="en-GB" sz="600">
                  <a:solidFill>
                    <a:srgbClr val="62759D"/>
                  </a:solidFill>
                  <a:latin typeface="Arial"/>
                </a:rPr>
                <a:t>Frequently asked questions</a:t>
              </a:r>
            </a:p>
          </p:txBody>
        </p:sp>
        <p:sp>
          <p:nvSpPr>
            <p:cNvPr id="122" name="Прямокутник 121">
              <a:extLst>
                <a:ext uri="{FF2B5EF4-FFF2-40B4-BE49-F238E27FC236}">
                  <a16:creationId xmlns:a16="http://schemas.microsoft.com/office/drawing/2014/main" id="{33AC5436-2760-E59A-0943-00F832AA7061}"/>
                </a:ext>
              </a:extLst>
            </p:cNvPr>
            <p:cNvSpPr/>
            <p:nvPr/>
          </p:nvSpPr>
          <p:spPr>
            <a:xfrm>
              <a:off x="9777222" y="2219453"/>
              <a:ext cx="302968" cy="84639"/>
            </a:xfrm>
            <a:prstGeom prst="rect">
              <a:avLst/>
            </a:prstGeom>
            <a:noFill/>
            <a:ln>
              <a:noFill/>
            </a:ln>
          </p:spPr>
          <p:txBody>
            <a:bodyPr wrap="none" lIns="0" tIns="0" rIns="0" bIns="0">
              <a:spAutoFit/>
            </a:bodyPr>
            <a:lstStyle/>
            <a:p>
              <a:pPr indent="0"/>
              <a:r>
                <a:rPr lang="en-GB" sz="550">
                  <a:solidFill>
                    <a:schemeClr val="tx1">
                      <a:lumMod val="75000"/>
                      <a:lumOff val="25000"/>
                    </a:schemeClr>
                  </a:solidFill>
                  <a:latin typeface="Arial"/>
                </a:rPr>
                <a:t>Category</a:t>
              </a:r>
            </a:p>
          </p:txBody>
        </p:sp>
        <p:sp>
          <p:nvSpPr>
            <p:cNvPr id="123" name="Прямокутник 122">
              <a:extLst>
                <a:ext uri="{FF2B5EF4-FFF2-40B4-BE49-F238E27FC236}">
                  <a16:creationId xmlns:a16="http://schemas.microsoft.com/office/drawing/2014/main" id="{667FB3DC-C3FD-C856-14B7-2EE075D8B568}"/>
                </a:ext>
              </a:extLst>
            </p:cNvPr>
            <p:cNvSpPr/>
            <p:nvPr/>
          </p:nvSpPr>
          <p:spPr>
            <a:xfrm>
              <a:off x="10389488" y="2213107"/>
              <a:ext cx="546625" cy="92333"/>
            </a:xfrm>
            <a:prstGeom prst="rect">
              <a:avLst/>
            </a:prstGeom>
            <a:noFill/>
            <a:ln>
              <a:noFill/>
            </a:ln>
          </p:spPr>
          <p:txBody>
            <a:bodyPr wrap="none" lIns="0" tIns="0" rIns="0" bIns="0">
              <a:spAutoFit/>
            </a:bodyPr>
            <a:lstStyle/>
            <a:p>
              <a:pPr indent="0"/>
              <a:r>
                <a:rPr lang="en-GB" sz="600">
                  <a:solidFill>
                    <a:srgbClr val="7B7875"/>
                  </a:solidFill>
                  <a:latin typeface="Arial"/>
                </a:rPr>
                <a:t>IT Connections</a:t>
              </a:r>
            </a:p>
          </p:txBody>
        </p:sp>
        <p:sp>
          <p:nvSpPr>
            <p:cNvPr id="124" name="Прямокутник 123">
              <a:extLst>
                <a:ext uri="{FF2B5EF4-FFF2-40B4-BE49-F238E27FC236}">
                  <a16:creationId xmlns:a16="http://schemas.microsoft.com/office/drawing/2014/main" id="{C82F2911-5F1C-1709-1E2B-C823CA98928F}"/>
                </a:ext>
              </a:extLst>
            </p:cNvPr>
            <p:cNvSpPr/>
            <p:nvPr/>
          </p:nvSpPr>
          <p:spPr>
            <a:xfrm>
              <a:off x="9782997" y="2441615"/>
              <a:ext cx="1291590" cy="169277"/>
            </a:xfrm>
            <a:prstGeom prst="rect">
              <a:avLst/>
            </a:prstGeom>
            <a:noFill/>
            <a:ln>
              <a:noFill/>
            </a:ln>
          </p:spPr>
          <p:txBody>
            <a:bodyPr lIns="0" tIns="0" rIns="0" bIns="0">
              <a:spAutoFit/>
            </a:bodyPr>
            <a:lstStyle/>
            <a:p>
              <a:pPr indent="0"/>
              <a:r>
                <a:rPr lang="en-GB" sz="550" b="1">
                  <a:solidFill>
                    <a:srgbClr val="1E4692"/>
                  </a:solidFill>
                  <a:latin typeface="Arial"/>
                </a:rPr>
                <a:t>What must I do if a certificate on the CPS needs to be renewed?</a:t>
              </a:r>
            </a:p>
          </p:txBody>
        </p:sp>
        <p:sp>
          <p:nvSpPr>
            <p:cNvPr id="125" name="Прямокутник 124">
              <a:extLst>
                <a:ext uri="{FF2B5EF4-FFF2-40B4-BE49-F238E27FC236}">
                  <a16:creationId xmlns:a16="http://schemas.microsoft.com/office/drawing/2014/main" id="{843D3CB8-0EA9-EAEA-43A2-25E22CD2686C}"/>
                </a:ext>
              </a:extLst>
            </p:cNvPr>
            <p:cNvSpPr/>
            <p:nvPr/>
          </p:nvSpPr>
          <p:spPr>
            <a:xfrm>
              <a:off x="9785752" y="2666926"/>
              <a:ext cx="1272512" cy="153888"/>
            </a:xfrm>
            <a:prstGeom prst="rect">
              <a:avLst/>
            </a:prstGeom>
            <a:noFill/>
            <a:ln>
              <a:noFill/>
            </a:ln>
          </p:spPr>
          <p:txBody>
            <a:bodyPr wrap="square" lIns="0" tIns="0" rIns="0" bIns="0">
              <a:spAutoFit/>
            </a:bodyPr>
            <a:lstStyle/>
            <a:p>
              <a:pPr indent="0"/>
              <a:r>
                <a:rPr lang="en-GB" sz="500">
                  <a:solidFill>
                    <a:schemeClr val="tx1">
                      <a:lumMod val="75000"/>
                      <a:lumOff val="25000"/>
                    </a:schemeClr>
                  </a:solidFill>
                  <a:latin typeface="Arial"/>
                </a:rPr>
                <a:t>Certificates relating to the security of the CPS must be renewed on time...</a:t>
              </a:r>
            </a:p>
          </p:txBody>
        </p:sp>
        <p:sp>
          <p:nvSpPr>
            <p:cNvPr id="126" name="Прямокутник 125">
              <a:extLst>
                <a:ext uri="{FF2B5EF4-FFF2-40B4-BE49-F238E27FC236}">
                  <a16:creationId xmlns:a16="http://schemas.microsoft.com/office/drawing/2014/main" id="{DAE76F80-9753-7FEC-BFF1-84E136D5D499}"/>
                </a:ext>
              </a:extLst>
            </p:cNvPr>
            <p:cNvSpPr/>
            <p:nvPr/>
          </p:nvSpPr>
          <p:spPr>
            <a:xfrm>
              <a:off x="9780298" y="3007413"/>
              <a:ext cx="1312164" cy="169277"/>
            </a:xfrm>
            <a:prstGeom prst="rect">
              <a:avLst/>
            </a:prstGeom>
            <a:noFill/>
            <a:ln>
              <a:noFill/>
            </a:ln>
          </p:spPr>
          <p:txBody>
            <a:bodyPr lIns="0" tIns="0" rIns="0" bIns="0">
              <a:spAutoFit/>
            </a:bodyPr>
            <a:lstStyle/>
            <a:p>
              <a:pPr indent="0"/>
              <a:r>
                <a:rPr lang="en-GB" sz="550" b="1">
                  <a:solidFill>
                    <a:srgbClr val="1E4692"/>
                  </a:solidFill>
                  <a:latin typeface="Arial"/>
                </a:rPr>
                <a:t>Why are there two CRL’s for CPS certificates?</a:t>
              </a:r>
            </a:p>
          </p:txBody>
        </p:sp>
        <p:sp>
          <p:nvSpPr>
            <p:cNvPr id="127" name="Прямокутник 126">
              <a:extLst>
                <a:ext uri="{FF2B5EF4-FFF2-40B4-BE49-F238E27FC236}">
                  <a16:creationId xmlns:a16="http://schemas.microsoft.com/office/drawing/2014/main" id="{C7877383-C65B-9527-4A63-C552362A604B}"/>
                </a:ext>
              </a:extLst>
            </p:cNvPr>
            <p:cNvSpPr/>
            <p:nvPr/>
          </p:nvSpPr>
          <p:spPr>
            <a:xfrm>
              <a:off x="9785752" y="3220431"/>
              <a:ext cx="1360170" cy="153888"/>
            </a:xfrm>
            <a:prstGeom prst="rect">
              <a:avLst/>
            </a:prstGeom>
            <a:noFill/>
            <a:ln>
              <a:noFill/>
            </a:ln>
          </p:spPr>
          <p:txBody>
            <a:bodyPr lIns="0" tIns="0" rIns="0" bIns="0">
              <a:spAutoFit/>
            </a:bodyPr>
            <a:lstStyle/>
            <a:p>
              <a:pPr indent="0"/>
              <a:r>
                <a:rPr lang="en-GB" sz="500">
                  <a:solidFill>
                    <a:schemeClr val="tx1">
                      <a:lumMod val="75000"/>
                      <a:lumOff val="25000"/>
                    </a:schemeClr>
                  </a:solidFill>
                  <a:latin typeface="Arial"/>
                </a:rPr>
                <a:t>The CPS requires specific certificates for digital communication, which cannot be simply...</a:t>
              </a:r>
            </a:p>
          </p:txBody>
        </p:sp>
        <p:sp>
          <p:nvSpPr>
            <p:cNvPr id="128" name="Прямокутник 127">
              <a:extLst>
                <a:ext uri="{FF2B5EF4-FFF2-40B4-BE49-F238E27FC236}">
                  <a16:creationId xmlns:a16="http://schemas.microsoft.com/office/drawing/2014/main" id="{92B34625-E32F-E70F-EADF-9CD0DB609A9C}"/>
                </a:ext>
              </a:extLst>
            </p:cNvPr>
            <p:cNvSpPr/>
            <p:nvPr/>
          </p:nvSpPr>
          <p:spPr>
            <a:xfrm>
              <a:off x="9778425" y="3558989"/>
              <a:ext cx="1296162" cy="169277"/>
            </a:xfrm>
            <a:prstGeom prst="rect">
              <a:avLst/>
            </a:prstGeom>
            <a:noFill/>
            <a:ln>
              <a:noFill/>
            </a:ln>
          </p:spPr>
          <p:txBody>
            <a:bodyPr lIns="0" tIns="0" rIns="0" bIns="0">
              <a:spAutoFit/>
            </a:bodyPr>
            <a:lstStyle/>
            <a:p>
              <a:pPr indent="0"/>
              <a:r>
                <a:rPr lang="en-GB" sz="550" b="1">
                  <a:solidFill>
                    <a:srgbClr val="1E4692"/>
                  </a:solidFill>
                  <a:latin typeface="Arial"/>
                </a:rPr>
                <a:t>Which IP addresses does TenneT use on the MMC-hub?</a:t>
              </a:r>
            </a:p>
          </p:txBody>
        </p:sp>
        <p:sp>
          <p:nvSpPr>
            <p:cNvPr id="129" name="Прямокутник 128">
              <a:extLst>
                <a:ext uri="{FF2B5EF4-FFF2-40B4-BE49-F238E27FC236}">
                  <a16:creationId xmlns:a16="http://schemas.microsoft.com/office/drawing/2014/main" id="{27A6498F-DB47-440E-AC17-F28F42484109}"/>
                </a:ext>
              </a:extLst>
            </p:cNvPr>
            <p:cNvSpPr/>
            <p:nvPr/>
          </p:nvSpPr>
          <p:spPr>
            <a:xfrm>
              <a:off x="9779801" y="3782424"/>
              <a:ext cx="1276202" cy="153888"/>
            </a:xfrm>
            <a:prstGeom prst="rect">
              <a:avLst/>
            </a:prstGeom>
            <a:noFill/>
            <a:ln>
              <a:noFill/>
            </a:ln>
          </p:spPr>
          <p:txBody>
            <a:bodyPr wrap="square" lIns="0" tIns="0" rIns="0" bIns="0">
              <a:spAutoFit/>
            </a:bodyPr>
            <a:lstStyle/>
            <a:p>
              <a:pPr indent="0"/>
              <a:r>
                <a:rPr lang="en-GB" sz="500">
                  <a:solidFill>
                    <a:schemeClr val="tx1">
                      <a:lumMod val="75000"/>
                      <a:lumOff val="25000"/>
                    </a:schemeClr>
                  </a:solidFill>
                  <a:latin typeface="Arial"/>
                </a:rPr>
                <a:t>Market parties can use the following IP addresses to white list...</a:t>
              </a:r>
            </a:p>
          </p:txBody>
        </p:sp>
        <p:sp>
          <p:nvSpPr>
            <p:cNvPr id="130" name="Прямокутник 129">
              <a:extLst>
                <a:ext uri="{FF2B5EF4-FFF2-40B4-BE49-F238E27FC236}">
                  <a16:creationId xmlns:a16="http://schemas.microsoft.com/office/drawing/2014/main" id="{BDABC020-D845-D4EC-B431-DD345C54D524}"/>
                </a:ext>
              </a:extLst>
            </p:cNvPr>
            <p:cNvSpPr/>
            <p:nvPr/>
          </p:nvSpPr>
          <p:spPr>
            <a:xfrm>
              <a:off x="9782555" y="4117296"/>
              <a:ext cx="1213866" cy="169277"/>
            </a:xfrm>
            <a:prstGeom prst="rect">
              <a:avLst/>
            </a:prstGeom>
            <a:noFill/>
            <a:ln>
              <a:noFill/>
            </a:ln>
          </p:spPr>
          <p:txBody>
            <a:bodyPr lIns="0" tIns="0" rIns="0" bIns="0">
              <a:spAutoFit/>
            </a:bodyPr>
            <a:lstStyle/>
            <a:p>
              <a:pPr indent="0"/>
              <a:r>
                <a:rPr lang="en-GB" sz="550" b="1">
                  <a:solidFill>
                    <a:srgbClr val="1E4692"/>
                  </a:solidFill>
                  <a:latin typeface="Arial"/>
                </a:rPr>
                <a:t>How do I request certificates for IT communication?</a:t>
              </a:r>
            </a:p>
          </p:txBody>
        </p:sp>
        <p:sp>
          <p:nvSpPr>
            <p:cNvPr id="131" name="Прямокутник 130">
              <a:extLst>
                <a:ext uri="{FF2B5EF4-FFF2-40B4-BE49-F238E27FC236}">
                  <a16:creationId xmlns:a16="http://schemas.microsoft.com/office/drawing/2014/main" id="{0B2B5BB8-766E-4A02-854E-33A962129678}"/>
                </a:ext>
              </a:extLst>
            </p:cNvPr>
            <p:cNvSpPr/>
            <p:nvPr/>
          </p:nvSpPr>
          <p:spPr>
            <a:xfrm>
              <a:off x="9782555" y="4342494"/>
              <a:ext cx="1378458" cy="153888"/>
            </a:xfrm>
            <a:prstGeom prst="rect">
              <a:avLst/>
            </a:prstGeom>
            <a:noFill/>
            <a:ln>
              <a:noFill/>
            </a:ln>
          </p:spPr>
          <p:txBody>
            <a:bodyPr lIns="0" tIns="0" rIns="0" bIns="0">
              <a:spAutoFit/>
            </a:bodyPr>
            <a:lstStyle/>
            <a:p>
              <a:pPr indent="0"/>
              <a:r>
                <a:rPr lang="en-GB" sz="500">
                  <a:solidFill>
                    <a:schemeClr val="tx1">
                      <a:lumMod val="75000"/>
                      <a:lumOff val="25000"/>
                    </a:schemeClr>
                  </a:solidFill>
                  <a:latin typeface="Arial"/>
                </a:rPr>
                <a:t>If you want to set up an account for the Central Mailbox System, certificates must be...</a:t>
              </a:r>
            </a:p>
          </p:txBody>
        </p:sp>
        <p:sp>
          <p:nvSpPr>
            <p:cNvPr id="132" name="Прямокутник 131">
              <a:extLst>
                <a:ext uri="{FF2B5EF4-FFF2-40B4-BE49-F238E27FC236}">
                  <a16:creationId xmlns:a16="http://schemas.microsoft.com/office/drawing/2014/main" id="{E0E1924A-C0BA-BCF0-EB5C-2FBB03DD6E1F}"/>
                </a:ext>
              </a:extLst>
            </p:cNvPr>
            <p:cNvSpPr/>
            <p:nvPr/>
          </p:nvSpPr>
          <p:spPr>
            <a:xfrm>
              <a:off x="9778836" y="4675468"/>
              <a:ext cx="1284732" cy="169277"/>
            </a:xfrm>
            <a:prstGeom prst="rect">
              <a:avLst/>
            </a:prstGeom>
            <a:noFill/>
            <a:ln>
              <a:noFill/>
            </a:ln>
          </p:spPr>
          <p:txBody>
            <a:bodyPr lIns="0" tIns="0" rIns="0" bIns="0">
              <a:spAutoFit/>
            </a:bodyPr>
            <a:lstStyle/>
            <a:p>
              <a:pPr indent="0"/>
              <a:r>
                <a:rPr lang="en-GB" sz="550" b="1">
                  <a:solidFill>
                    <a:srgbClr val="1E4692"/>
                  </a:solidFill>
                  <a:latin typeface="Arial"/>
                </a:rPr>
                <a:t>What are the end points (the URL) of the MMC-hub?</a:t>
              </a:r>
            </a:p>
          </p:txBody>
        </p:sp>
        <p:sp>
          <p:nvSpPr>
            <p:cNvPr id="133" name="Прямокутник 132">
              <a:extLst>
                <a:ext uri="{FF2B5EF4-FFF2-40B4-BE49-F238E27FC236}">
                  <a16:creationId xmlns:a16="http://schemas.microsoft.com/office/drawing/2014/main" id="{9E444C4D-E57D-A04B-FE16-7B7A7CA47205}"/>
                </a:ext>
              </a:extLst>
            </p:cNvPr>
            <p:cNvSpPr/>
            <p:nvPr/>
          </p:nvSpPr>
          <p:spPr>
            <a:xfrm>
              <a:off x="9777222" y="4897954"/>
              <a:ext cx="1348740" cy="153888"/>
            </a:xfrm>
            <a:prstGeom prst="rect">
              <a:avLst/>
            </a:prstGeom>
            <a:noFill/>
            <a:ln>
              <a:noFill/>
            </a:ln>
          </p:spPr>
          <p:txBody>
            <a:bodyPr lIns="0" tIns="0" rIns="0" bIns="0">
              <a:spAutoFit/>
            </a:bodyPr>
            <a:lstStyle/>
            <a:p>
              <a:pPr indent="0"/>
              <a:r>
                <a:rPr lang="en-GB" sz="500">
                  <a:solidFill>
                    <a:schemeClr val="tx1">
                      <a:lumMod val="75000"/>
                      <a:lumOff val="25000"/>
                    </a:schemeClr>
                  </a:solidFill>
                  <a:latin typeface="Arial"/>
                </a:rPr>
                <a:t>The end points (the URL) of the MMC-hub are mentioned in the Technical...</a:t>
              </a:r>
            </a:p>
          </p:txBody>
        </p:sp>
        <p:sp>
          <p:nvSpPr>
            <p:cNvPr id="134" name="Прямокутник 133">
              <a:extLst>
                <a:ext uri="{FF2B5EF4-FFF2-40B4-BE49-F238E27FC236}">
                  <a16:creationId xmlns:a16="http://schemas.microsoft.com/office/drawing/2014/main" id="{E32835E4-FDC0-B795-B863-42DA8A3A1EBD}"/>
                </a:ext>
              </a:extLst>
            </p:cNvPr>
            <p:cNvSpPr/>
            <p:nvPr/>
          </p:nvSpPr>
          <p:spPr>
            <a:xfrm>
              <a:off x="9785752" y="5237771"/>
              <a:ext cx="1348740" cy="169277"/>
            </a:xfrm>
            <a:prstGeom prst="rect">
              <a:avLst/>
            </a:prstGeom>
            <a:noFill/>
            <a:ln>
              <a:noFill/>
            </a:ln>
          </p:spPr>
          <p:txBody>
            <a:bodyPr wrap="square" lIns="0" tIns="0" rIns="0" bIns="0">
              <a:spAutoFit/>
            </a:bodyPr>
            <a:lstStyle/>
            <a:p>
              <a:pPr indent="0"/>
              <a:r>
                <a:rPr lang="en-GB" sz="550" b="1">
                  <a:solidFill>
                    <a:srgbClr val="1E4692"/>
                  </a:solidFill>
                  <a:latin typeface="Arial"/>
                </a:rPr>
                <a:t>Why has TenneT opted for SOAP-based web services and not for RESTful APIs?</a:t>
              </a:r>
            </a:p>
          </p:txBody>
        </p:sp>
        <p:sp>
          <p:nvSpPr>
            <p:cNvPr id="135" name="Прямокутник 134">
              <a:extLst>
                <a:ext uri="{FF2B5EF4-FFF2-40B4-BE49-F238E27FC236}">
                  <a16:creationId xmlns:a16="http://schemas.microsoft.com/office/drawing/2014/main" id="{F5D88FEE-F8D3-D60D-57EE-22E71E04359E}"/>
                </a:ext>
              </a:extLst>
            </p:cNvPr>
            <p:cNvSpPr/>
            <p:nvPr/>
          </p:nvSpPr>
          <p:spPr>
            <a:xfrm>
              <a:off x="9777222" y="5455040"/>
              <a:ext cx="1378458" cy="153888"/>
            </a:xfrm>
            <a:prstGeom prst="rect">
              <a:avLst/>
            </a:prstGeom>
            <a:noFill/>
            <a:ln>
              <a:noFill/>
            </a:ln>
          </p:spPr>
          <p:txBody>
            <a:bodyPr lIns="0" tIns="0" rIns="0" bIns="0">
              <a:spAutoFit/>
            </a:bodyPr>
            <a:lstStyle/>
            <a:p>
              <a:pPr indent="0"/>
              <a:r>
                <a:rPr lang="en-GB" sz="500">
                  <a:solidFill>
                    <a:schemeClr val="tx1">
                      <a:lumMod val="75000"/>
                      <a:lumOff val="25000"/>
                    </a:schemeClr>
                  </a:solidFill>
                  <a:latin typeface="Arial"/>
                </a:rPr>
                <a:t>In situation where a lot of information must be easily and accessibly shared...</a:t>
              </a:r>
            </a:p>
          </p:txBody>
        </p:sp>
        <p:sp>
          <p:nvSpPr>
            <p:cNvPr id="136" name="Прямокутник 135">
              <a:extLst>
                <a:ext uri="{FF2B5EF4-FFF2-40B4-BE49-F238E27FC236}">
                  <a16:creationId xmlns:a16="http://schemas.microsoft.com/office/drawing/2014/main" id="{145B0132-E0BA-D41A-6B0A-FC2EF67C0786}"/>
                </a:ext>
              </a:extLst>
            </p:cNvPr>
            <p:cNvSpPr/>
            <p:nvPr/>
          </p:nvSpPr>
          <p:spPr>
            <a:xfrm>
              <a:off x="9778365" y="5786602"/>
              <a:ext cx="1241298" cy="169277"/>
            </a:xfrm>
            <a:prstGeom prst="rect">
              <a:avLst/>
            </a:prstGeom>
            <a:noFill/>
            <a:ln>
              <a:noFill/>
            </a:ln>
          </p:spPr>
          <p:txBody>
            <a:bodyPr lIns="0" tIns="0" rIns="0" bIns="0">
              <a:spAutoFit/>
            </a:bodyPr>
            <a:lstStyle/>
            <a:p>
              <a:pPr indent="0"/>
              <a:r>
                <a:rPr lang="en-GB" sz="550" b="1">
                  <a:solidFill>
                    <a:srgbClr val="1E4692"/>
                  </a:solidFill>
                  <a:latin typeface="Arial"/>
                </a:rPr>
                <a:t>On which port must I configure my end point for the MMC-hub?</a:t>
              </a:r>
            </a:p>
          </p:txBody>
        </p:sp>
        <p:sp>
          <p:nvSpPr>
            <p:cNvPr id="137" name="Прямокутник 136">
              <a:extLst>
                <a:ext uri="{FF2B5EF4-FFF2-40B4-BE49-F238E27FC236}">
                  <a16:creationId xmlns:a16="http://schemas.microsoft.com/office/drawing/2014/main" id="{D52E90AC-285A-BD88-0FE9-1D7828575462}"/>
                </a:ext>
              </a:extLst>
            </p:cNvPr>
            <p:cNvSpPr/>
            <p:nvPr/>
          </p:nvSpPr>
          <p:spPr>
            <a:xfrm>
              <a:off x="9780708" y="6018531"/>
              <a:ext cx="1274388" cy="76944"/>
            </a:xfrm>
            <a:prstGeom prst="rect">
              <a:avLst/>
            </a:prstGeom>
            <a:noFill/>
            <a:ln>
              <a:noFill/>
            </a:ln>
          </p:spPr>
          <p:txBody>
            <a:bodyPr wrap="none" lIns="0" tIns="0" rIns="0" bIns="0">
              <a:spAutoFit/>
            </a:bodyPr>
            <a:lstStyle/>
            <a:p>
              <a:pPr indent="0"/>
              <a:r>
                <a:rPr lang="en-GB" sz="500">
                  <a:solidFill>
                    <a:schemeClr val="tx1">
                      <a:lumMod val="75000"/>
                      <a:lumOff val="25000"/>
                    </a:schemeClr>
                  </a:solidFill>
                  <a:latin typeface="Arial"/>
                </a:rPr>
                <a:t>TenneT policy only allows port 443.</a:t>
              </a:r>
            </a:p>
          </p:txBody>
        </p:sp>
        <p:sp>
          <p:nvSpPr>
            <p:cNvPr id="138" name="Прямокутник 137">
              <a:extLst>
                <a:ext uri="{FF2B5EF4-FFF2-40B4-BE49-F238E27FC236}">
                  <a16:creationId xmlns:a16="http://schemas.microsoft.com/office/drawing/2014/main" id="{1AA802C8-5569-DD08-AB1A-B2BC9F79CCE4}"/>
                </a:ext>
              </a:extLst>
            </p:cNvPr>
            <p:cNvSpPr/>
            <p:nvPr/>
          </p:nvSpPr>
          <p:spPr>
            <a:xfrm>
              <a:off x="10574450" y="6220139"/>
              <a:ext cx="500137" cy="84639"/>
            </a:xfrm>
            <a:prstGeom prst="rect">
              <a:avLst/>
            </a:prstGeom>
            <a:noFill/>
            <a:ln>
              <a:noFill/>
            </a:ln>
          </p:spPr>
          <p:txBody>
            <a:bodyPr wrap="none" lIns="0" tIns="0" rIns="0" bIns="0">
              <a:spAutoFit/>
            </a:bodyPr>
            <a:lstStyle/>
            <a:p>
              <a:pPr indent="0" algn="r"/>
              <a:r>
                <a:rPr lang="en-GB" sz="550">
                  <a:solidFill>
                    <a:schemeClr val="tx1">
                      <a:lumMod val="75000"/>
                      <a:lumOff val="25000"/>
                    </a:schemeClr>
                  </a:solidFill>
                  <a:latin typeface="Arial"/>
                </a:rPr>
                <a:t>Always show FAQ</a:t>
              </a:r>
            </a:p>
          </p:txBody>
        </p:sp>
        <p:sp>
          <p:nvSpPr>
            <p:cNvPr id="139" name="Прямокутник 138">
              <a:extLst>
                <a:ext uri="{FF2B5EF4-FFF2-40B4-BE49-F238E27FC236}">
                  <a16:creationId xmlns:a16="http://schemas.microsoft.com/office/drawing/2014/main" id="{3904EFC4-21D8-78DA-51B5-859A7E421738}"/>
                </a:ext>
              </a:extLst>
            </p:cNvPr>
            <p:cNvSpPr/>
            <p:nvPr/>
          </p:nvSpPr>
          <p:spPr>
            <a:xfrm>
              <a:off x="2129684" y="1595527"/>
              <a:ext cx="335028" cy="84639"/>
            </a:xfrm>
            <a:prstGeom prst="rect">
              <a:avLst/>
            </a:prstGeom>
            <a:noFill/>
            <a:ln>
              <a:noFill/>
            </a:ln>
          </p:spPr>
          <p:txBody>
            <a:bodyPr wrap="none" lIns="0" tIns="0" rIns="0" bIns="0">
              <a:spAutoFit/>
            </a:bodyPr>
            <a:lstStyle/>
            <a:p>
              <a:pPr indent="0"/>
              <a:r>
                <a:rPr lang="en-GB" sz="550" b="1">
                  <a:solidFill>
                    <a:schemeClr val="bg1"/>
                  </a:solidFill>
                  <a:latin typeface="Arial"/>
                </a:rPr>
                <a:t>My</a:t>
              </a:r>
              <a:r>
                <a:rPr lang="en-GB" sz="550">
                  <a:solidFill>
                    <a:schemeClr val="bg1"/>
                  </a:solidFill>
                  <a:latin typeface="Arial"/>
                </a:rPr>
                <a:t>TenneT</a:t>
              </a:r>
            </a:p>
          </p:txBody>
        </p:sp>
        <p:sp>
          <p:nvSpPr>
            <p:cNvPr id="141" name="Прямокутник 140">
              <a:extLst>
                <a:ext uri="{FF2B5EF4-FFF2-40B4-BE49-F238E27FC236}">
                  <a16:creationId xmlns:a16="http://schemas.microsoft.com/office/drawing/2014/main" id="{A4E7DC80-76B1-F2A8-29ED-5128B9CC7EBE}"/>
                </a:ext>
              </a:extLst>
            </p:cNvPr>
            <p:cNvSpPr/>
            <p:nvPr/>
          </p:nvSpPr>
          <p:spPr>
            <a:xfrm>
              <a:off x="1851107" y="4871466"/>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42" name="Прямокутник 141">
              <a:extLst>
                <a:ext uri="{FF2B5EF4-FFF2-40B4-BE49-F238E27FC236}">
                  <a16:creationId xmlns:a16="http://schemas.microsoft.com/office/drawing/2014/main" id="{6325E7D8-9A56-AE32-54A4-4563B598B502}"/>
                </a:ext>
              </a:extLst>
            </p:cNvPr>
            <p:cNvSpPr/>
            <p:nvPr/>
          </p:nvSpPr>
          <p:spPr>
            <a:xfrm>
              <a:off x="3165427" y="5211963"/>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43" name="Прямокутник 142">
              <a:extLst>
                <a:ext uri="{FF2B5EF4-FFF2-40B4-BE49-F238E27FC236}">
                  <a16:creationId xmlns:a16="http://schemas.microsoft.com/office/drawing/2014/main" id="{30A4E624-9641-24AB-29B7-6015F85608E4}"/>
                </a:ext>
              </a:extLst>
            </p:cNvPr>
            <p:cNvSpPr/>
            <p:nvPr/>
          </p:nvSpPr>
          <p:spPr>
            <a:xfrm>
              <a:off x="3163458" y="5015984"/>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44" name="Прямокутник 143">
              <a:extLst>
                <a:ext uri="{FF2B5EF4-FFF2-40B4-BE49-F238E27FC236}">
                  <a16:creationId xmlns:a16="http://schemas.microsoft.com/office/drawing/2014/main" id="{A5F3BB29-1B89-BB93-CD39-552949FEC047}"/>
                </a:ext>
              </a:extLst>
            </p:cNvPr>
            <p:cNvSpPr/>
            <p:nvPr/>
          </p:nvSpPr>
          <p:spPr>
            <a:xfrm>
              <a:off x="3168797" y="3514791"/>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45" name="Прямокутник 144">
              <a:extLst>
                <a:ext uri="{FF2B5EF4-FFF2-40B4-BE49-F238E27FC236}">
                  <a16:creationId xmlns:a16="http://schemas.microsoft.com/office/drawing/2014/main" id="{973C2940-46E8-E5A8-C6BE-C6785435F2D2}"/>
                </a:ext>
              </a:extLst>
            </p:cNvPr>
            <p:cNvSpPr/>
            <p:nvPr/>
          </p:nvSpPr>
          <p:spPr>
            <a:xfrm>
              <a:off x="4473608" y="6096019"/>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46" name="Прямокутник 145">
              <a:extLst>
                <a:ext uri="{FF2B5EF4-FFF2-40B4-BE49-F238E27FC236}">
                  <a16:creationId xmlns:a16="http://schemas.microsoft.com/office/drawing/2014/main" id="{DC4FE637-F948-8BE9-756D-A4047FA1F624}"/>
                </a:ext>
              </a:extLst>
            </p:cNvPr>
            <p:cNvSpPr/>
            <p:nvPr/>
          </p:nvSpPr>
          <p:spPr>
            <a:xfrm>
              <a:off x="4473608" y="6294401"/>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47" name="Прямокутник 146">
              <a:extLst>
                <a:ext uri="{FF2B5EF4-FFF2-40B4-BE49-F238E27FC236}">
                  <a16:creationId xmlns:a16="http://schemas.microsoft.com/office/drawing/2014/main" id="{F049CC5E-7984-A444-196B-BD9CBE5E93E1}"/>
                </a:ext>
              </a:extLst>
            </p:cNvPr>
            <p:cNvSpPr/>
            <p:nvPr/>
          </p:nvSpPr>
          <p:spPr>
            <a:xfrm>
              <a:off x="4475634" y="5137670"/>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48" name="Прямокутник 147">
              <a:extLst>
                <a:ext uri="{FF2B5EF4-FFF2-40B4-BE49-F238E27FC236}">
                  <a16:creationId xmlns:a16="http://schemas.microsoft.com/office/drawing/2014/main" id="{A95DF228-5C4C-5F03-6C01-A229634D788D}"/>
                </a:ext>
              </a:extLst>
            </p:cNvPr>
            <p:cNvSpPr/>
            <p:nvPr/>
          </p:nvSpPr>
          <p:spPr>
            <a:xfrm>
              <a:off x="4482185" y="4941245"/>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49" name="Прямокутник 148">
              <a:extLst>
                <a:ext uri="{FF2B5EF4-FFF2-40B4-BE49-F238E27FC236}">
                  <a16:creationId xmlns:a16="http://schemas.microsoft.com/office/drawing/2014/main" id="{82130DEE-EF9F-3649-4436-19FE7D791CF4}"/>
                </a:ext>
              </a:extLst>
            </p:cNvPr>
            <p:cNvSpPr/>
            <p:nvPr/>
          </p:nvSpPr>
          <p:spPr>
            <a:xfrm>
              <a:off x="4482185" y="4744297"/>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50" name="Прямокутник 149">
              <a:extLst>
                <a:ext uri="{FF2B5EF4-FFF2-40B4-BE49-F238E27FC236}">
                  <a16:creationId xmlns:a16="http://schemas.microsoft.com/office/drawing/2014/main" id="{C6EDAB5C-B8C1-960D-3CA7-35A542678CC1}"/>
                </a:ext>
              </a:extLst>
            </p:cNvPr>
            <p:cNvSpPr/>
            <p:nvPr/>
          </p:nvSpPr>
          <p:spPr>
            <a:xfrm>
              <a:off x="4479226" y="3513065"/>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51" name="Прямокутник 150">
              <a:extLst>
                <a:ext uri="{FF2B5EF4-FFF2-40B4-BE49-F238E27FC236}">
                  <a16:creationId xmlns:a16="http://schemas.microsoft.com/office/drawing/2014/main" id="{BABECAF0-13D5-8670-D76D-89EB87E2FC16}"/>
                </a:ext>
              </a:extLst>
            </p:cNvPr>
            <p:cNvSpPr/>
            <p:nvPr/>
          </p:nvSpPr>
          <p:spPr>
            <a:xfrm>
              <a:off x="4482185" y="3319910"/>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52" name="Прямокутник 151">
              <a:extLst>
                <a:ext uri="{FF2B5EF4-FFF2-40B4-BE49-F238E27FC236}">
                  <a16:creationId xmlns:a16="http://schemas.microsoft.com/office/drawing/2014/main" id="{C3518D66-AA44-ED29-60D7-971ADBAA85DB}"/>
                </a:ext>
              </a:extLst>
            </p:cNvPr>
            <p:cNvSpPr/>
            <p:nvPr/>
          </p:nvSpPr>
          <p:spPr>
            <a:xfrm>
              <a:off x="4479176" y="3121167"/>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53" name="Прямокутник 152">
              <a:extLst>
                <a:ext uri="{FF2B5EF4-FFF2-40B4-BE49-F238E27FC236}">
                  <a16:creationId xmlns:a16="http://schemas.microsoft.com/office/drawing/2014/main" id="{1E74939A-C63E-B7A4-4AA2-5EA42B795753}"/>
                </a:ext>
              </a:extLst>
            </p:cNvPr>
            <p:cNvSpPr/>
            <p:nvPr/>
          </p:nvSpPr>
          <p:spPr>
            <a:xfrm>
              <a:off x="5789337" y="6095475"/>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54" name="Прямокутник 153">
              <a:extLst>
                <a:ext uri="{FF2B5EF4-FFF2-40B4-BE49-F238E27FC236}">
                  <a16:creationId xmlns:a16="http://schemas.microsoft.com/office/drawing/2014/main" id="{8A6C9483-33C5-FA21-CA62-AC71C291C1E6}"/>
                </a:ext>
              </a:extLst>
            </p:cNvPr>
            <p:cNvSpPr/>
            <p:nvPr/>
          </p:nvSpPr>
          <p:spPr>
            <a:xfrm>
              <a:off x="5789337" y="6294400"/>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55" name="Прямокутник 154">
              <a:extLst>
                <a:ext uri="{FF2B5EF4-FFF2-40B4-BE49-F238E27FC236}">
                  <a16:creationId xmlns:a16="http://schemas.microsoft.com/office/drawing/2014/main" id="{185545B4-87E6-1EE5-BACD-B0415C2CB12E}"/>
                </a:ext>
              </a:extLst>
            </p:cNvPr>
            <p:cNvSpPr/>
            <p:nvPr/>
          </p:nvSpPr>
          <p:spPr>
            <a:xfrm>
              <a:off x="5792829" y="5071574"/>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56" name="Прямокутник 155">
              <a:extLst>
                <a:ext uri="{FF2B5EF4-FFF2-40B4-BE49-F238E27FC236}">
                  <a16:creationId xmlns:a16="http://schemas.microsoft.com/office/drawing/2014/main" id="{75B978ED-B028-791C-6752-051DE1AE8D15}"/>
                </a:ext>
              </a:extLst>
            </p:cNvPr>
            <p:cNvSpPr/>
            <p:nvPr/>
          </p:nvSpPr>
          <p:spPr>
            <a:xfrm>
              <a:off x="5789337" y="4871047"/>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57" name="Прямокутник 156">
              <a:extLst>
                <a:ext uri="{FF2B5EF4-FFF2-40B4-BE49-F238E27FC236}">
                  <a16:creationId xmlns:a16="http://schemas.microsoft.com/office/drawing/2014/main" id="{8C23A691-F52F-CC33-B8B7-629AB6920D05}"/>
                </a:ext>
              </a:extLst>
            </p:cNvPr>
            <p:cNvSpPr/>
            <p:nvPr/>
          </p:nvSpPr>
          <p:spPr>
            <a:xfrm>
              <a:off x="5786939" y="4672584"/>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58" name="Прямокутник 157">
              <a:extLst>
                <a:ext uri="{FF2B5EF4-FFF2-40B4-BE49-F238E27FC236}">
                  <a16:creationId xmlns:a16="http://schemas.microsoft.com/office/drawing/2014/main" id="{2A07E8EA-E4C6-61B5-201D-AEA53FFC1B92}"/>
                </a:ext>
              </a:extLst>
            </p:cNvPr>
            <p:cNvSpPr/>
            <p:nvPr/>
          </p:nvSpPr>
          <p:spPr>
            <a:xfrm>
              <a:off x="5789951" y="3519032"/>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59" name="Прямокутник 158">
              <a:extLst>
                <a:ext uri="{FF2B5EF4-FFF2-40B4-BE49-F238E27FC236}">
                  <a16:creationId xmlns:a16="http://schemas.microsoft.com/office/drawing/2014/main" id="{2D4CBB97-3CEA-6E23-7F88-64287B84CD8F}"/>
                </a:ext>
              </a:extLst>
            </p:cNvPr>
            <p:cNvSpPr/>
            <p:nvPr/>
          </p:nvSpPr>
          <p:spPr>
            <a:xfrm>
              <a:off x="5792846" y="3318505"/>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60" name="Прямокутник 159">
              <a:extLst>
                <a:ext uri="{FF2B5EF4-FFF2-40B4-BE49-F238E27FC236}">
                  <a16:creationId xmlns:a16="http://schemas.microsoft.com/office/drawing/2014/main" id="{CB905CA8-AF5E-D945-A1CD-126647DD236B}"/>
                </a:ext>
              </a:extLst>
            </p:cNvPr>
            <p:cNvSpPr/>
            <p:nvPr/>
          </p:nvSpPr>
          <p:spPr>
            <a:xfrm>
              <a:off x="5790018" y="3119580"/>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61" name="Прямокутник 160">
              <a:extLst>
                <a:ext uri="{FF2B5EF4-FFF2-40B4-BE49-F238E27FC236}">
                  <a16:creationId xmlns:a16="http://schemas.microsoft.com/office/drawing/2014/main" id="{1AAB9119-3D5E-2E5C-7B5A-B6FB465BEB64}"/>
                </a:ext>
              </a:extLst>
            </p:cNvPr>
            <p:cNvSpPr/>
            <p:nvPr/>
          </p:nvSpPr>
          <p:spPr>
            <a:xfrm>
              <a:off x="7100860" y="3131773"/>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sp>
          <p:nvSpPr>
            <p:cNvPr id="162" name="Прямокутник 161">
              <a:extLst>
                <a:ext uri="{FF2B5EF4-FFF2-40B4-BE49-F238E27FC236}">
                  <a16:creationId xmlns:a16="http://schemas.microsoft.com/office/drawing/2014/main" id="{913F2539-2C87-10CC-2952-DE4C6A61EF04}"/>
                </a:ext>
              </a:extLst>
            </p:cNvPr>
            <p:cNvSpPr/>
            <p:nvPr/>
          </p:nvSpPr>
          <p:spPr>
            <a:xfrm>
              <a:off x="7103166" y="3328424"/>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63" name="Прямокутник 162">
              <a:extLst>
                <a:ext uri="{FF2B5EF4-FFF2-40B4-BE49-F238E27FC236}">
                  <a16:creationId xmlns:a16="http://schemas.microsoft.com/office/drawing/2014/main" id="{A1303765-90CF-06E5-4D39-E7EFF0C28644}"/>
                </a:ext>
              </a:extLst>
            </p:cNvPr>
            <p:cNvSpPr/>
            <p:nvPr/>
          </p:nvSpPr>
          <p:spPr>
            <a:xfrm>
              <a:off x="7100380" y="3524353"/>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64" name="Прямокутник 163">
              <a:extLst>
                <a:ext uri="{FF2B5EF4-FFF2-40B4-BE49-F238E27FC236}">
                  <a16:creationId xmlns:a16="http://schemas.microsoft.com/office/drawing/2014/main" id="{93D99BCA-D366-0ADE-D214-218DECA37B27}"/>
                </a:ext>
              </a:extLst>
            </p:cNvPr>
            <p:cNvSpPr/>
            <p:nvPr/>
          </p:nvSpPr>
          <p:spPr>
            <a:xfrm>
              <a:off x="7100380" y="5135302"/>
              <a:ext cx="290144"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Valid from</a:t>
              </a:r>
            </a:p>
          </p:txBody>
        </p:sp>
        <p:sp>
          <p:nvSpPr>
            <p:cNvPr id="165" name="Прямокутник 164">
              <a:extLst>
                <a:ext uri="{FF2B5EF4-FFF2-40B4-BE49-F238E27FC236}">
                  <a16:creationId xmlns:a16="http://schemas.microsoft.com/office/drawing/2014/main" id="{A0C4A1FA-4F1D-A949-5EF8-EC383ED1D3C7}"/>
                </a:ext>
              </a:extLst>
            </p:cNvPr>
            <p:cNvSpPr/>
            <p:nvPr/>
          </p:nvSpPr>
          <p:spPr>
            <a:xfrm>
              <a:off x="7103166" y="4939707"/>
              <a:ext cx="351058"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Document type</a:t>
              </a:r>
            </a:p>
          </p:txBody>
        </p:sp>
        <p:sp>
          <p:nvSpPr>
            <p:cNvPr id="166" name="Прямокутник 165">
              <a:extLst>
                <a:ext uri="{FF2B5EF4-FFF2-40B4-BE49-F238E27FC236}">
                  <a16:creationId xmlns:a16="http://schemas.microsoft.com/office/drawing/2014/main" id="{627EFA58-23A1-8B74-042A-1BE0F57D383D}"/>
                </a:ext>
              </a:extLst>
            </p:cNvPr>
            <p:cNvSpPr/>
            <p:nvPr/>
          </p:nvSpPr>
          <p:spPr>
            <a:xfrm>
              <a:off x="7104096" y="4741070"/>
              <a:ext cx="256480" cy="61555"/>
            </a:xfrm>
            <a:prstGeom prst="rect">
              <a:avLst/>
            </a:prstGeom>
            <a:noFill/>
            <a:ln>
              <a:noFill/>
            </a:ln>
          </p:spPr>
          <p:txBody>
            <a:bodyPr wrap="none" lIns="0" tIns="0" rIns="0" bIns="0">
              <a:spAutoFit/>
            </a:bodyPr>
            <a:lstStyle/>
            <a:p>
              <a:pPr indent="0"/>
              <a:r>
                <a:rPr lang="en-GB" sz="400">
                  <a:solidFill>
                    <a:schemeClr val="bg1">
                      <a:lumMod val="65000"/>
                    </a:schemeClr>
                  </a:solidFill>
                  <a:latin typeface="Arial"/>
                </a:rPr>
                <a:t>Subject</a:t>
              </a:r>
            </a:p>
          </p:txBody>
        </p:sp>
      </p:grpSp>
    </p:spTree>
    <p:extLst>
      <p:ext uri="{BB962C8B-B14F-4D97-AF65-F5344CB8AC3E}">
        <p14:creationId xmlns:p14="http://schemas.microsoft.com/office/powerpoint/2010/main" val="374857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
                                        </p:tgtEl>
                                        <p:attrNameLst>
                                          <p:attrName>style.visibility</p:attrName>
                                        </p:attrNameLst>
                                      </p:cBhvr>
                                      <p:to>
                                        <p:strVal val="visible"/>
                                      </p:to>
                                    </p:set>
                                    <p:animEffect transition="in" filter="fade">
                                      <p:cBhvr>
                                        <p:cTn id="7" dur="500"/>
                                        <p:tgtEl>
                                          <p:spTgt spid="4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1"/>
                                        </p:tgtEl>
                                        <p:attrNameLst>
                                          <p:attrName>style.visibility</p:attrName>
                                        </p:attrNameLst>
                                      </p:cBhvr>
                                      <p:to>
                                        <p:strVal val="visible"/>
                                      </p:to>
                                    </p:set>
                                    <p:animEffect transition="in" filter="fade">
                                      <p:cBhvr>
                                        <p:cTn id="12" dur="500"/>
                                        <p:tgtEl>
                                          <p:spTgt spid="3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7"/>
                                        </p:tgtEl>
                                        <p:attrNameLst>
                                          <p:attrName>style.visibility</p:attrName>
                                        </p:attrNameLst>
                                      </p:cBhvr>
                                      <p:to>
                                        <p:strVal val="visible"/>
                                      </p:to>
                                    </p:set>
                                    <p:animEffect transition="in" filter="fade">
                                      <p:cBhvr>
                                        <p:cTn id="17"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E8CE453-A5E0-1715-A9A5-2EC73BE52F63}"/>
              </a:ext>
            </a:extLst>
          </p:cNvPr>
          <p:cNvSpPr>
            <a:spLocks noGrp="1"/>
          </p:cNvSpPr>
          <p:nvPr>
            <p:ph type="sldNum" sz="quarter" idx="15"/>
          </p:nvPr>
        </p:nvSpPr>
        <p:spPr/>
        <p:txBody>
          <a:bodyPr/>
          <a:lstStyle/>
          <a:p>
            <a:fld id="{12E7EA47-C16F-484F-9C0D-C4523DDA169C}" type="slidenum">
              <a:rPr lang="en-GB" smtClean="0"/>
              <a:pPr/>
              <a:t>117</a:t>
            </a:fld>
            <a:endParaRPr lang="en-GB"/>
          </a:p>
        </p:txBody>
      </p:sp>
      <p:sp>
        <p:nvSpPr>
          <p:cNvPr id="6" name="Rechthoek 5">
            <a:extLst>
              <a:ext uri="{FF2B5EF4-FFF2-40B4-BE49-F238E27FC236}">
                <a16:creationId xmlns:a16="http://schemas.microsoft.com/office/drawing/2014/main" id="{165CA65D-A8AD-CA17-C419-63DC9219948B}"/>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 Prepare</a:t>
            </a:r>
          </a:p>
        </p:txBody>
      </p:sp>
      <p:pic>
        <p:nvPicPr>
          <p:cNvPr id="11" name="Afbeelding 10">
            <a:extLst>
              <a:ext uri="{FF2B5EF4-FFF2-40B4-BE49-F238E27FC236}">
                <a16:creationId xmlns:a16="http://schemas.microsoft.com/office/drawing/2014/main" id="{5CB0C7D6-684D-8646-574A-CC037970D497}"/>
              </a:ext>
            </a:extLst>
          </p:cNvPr>
          <p:cNvPicPr>
            <a:picLocks noChangeAspect="1"/>
          </p:cNvPicPr>
          <p:nvPr/>
        </p:nvPicPr>
        <p:blipFill>
          <a:blip r:embed="rId2"/>
          <a:srcRect/>
          <a:stretch/>
        </p:blipFill>
        <p:spPr>
          <a:xfrm>
            <a:off x="3072365" y="1624687"/>
            <a:ext cx="6047270" cy="6553768"/>
          </a:xfrm>
          <a:prstGeom prst="rect">
            <a:avLst/>
          </a:prstGeom>
        </p:spPr>
      </p:pic>
      <p:sp>
        <p:nvSpPr>
          <p:cNvPr id="10" name="Titel 1">
            <a:extLst>
              <a:ext uri="{FF2B5EF4-FFF2-40B4-BE49-F238E27FC236}">
                <a16:creationId xmlns:a16="http://schemas.microsoft.com/office/drawing/2014/main" id="{C232D06F-8652-2DF1-AEFC-23D87925E5AE}"/>
              </a:ext>
            </a:extLst>
          </p:cNvPr>
          <p:cNvSpPr>
            <a:spLocks noGrp="1"/>
          </p:cNvSpPr>
          <p:nvPr>
            <p:ph type="title"/>
          </p:nvPr>
        </p:nvSpPr>
        <p:spPr>
          <a:xfrm>
            <a:off x="792630" y="791490"/>
            <a:ext cx="11023317" cy="432000"/>
          </a:xfrm>
        </p:spPr>
        <p:txBody>
          <a:bodyPr>
            <a:noAutofit/>
          </a:bodyPr>
          <a:lstStyle/>
          <a:p>
            <a:r>
              <a:rPr lang="en-GB">
                <a:solidFill>
                  <a:schemeClr val="accent1"/>
                </a:solidFill>
              </a:rPr>
              <a:t>Security requires special attention</a:t>
            </a:r>
          </a:p>
        </p:txBody>
      </p:sp>
      <p:sp>
        <p:nvSpPr>
          <p:cNvPr id="12" name="Tijdelijke aanduiding voor tekst 3">
            <a:extLst>
              <a:ext uri="{FF2B5EF4-FFF2-40B4-BE49-F238E27FC236}">
                <a16:creationId xmlns:a16="http://schemas.microsoft.com/office/drawing/2014/main" id="{1E12FBC0-1A6D-60C3-3D17-F6DDBAD04E02}"/>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You must supply certificates yourself; be aware of the requirements</a:t>
            </a:r>
          </a:p>
        </p:txBody>
      </p:sp>
      <p:sp>
        <p:nvSpPr>
          <p:cNvPr id="2" name="Tijdelijke aanduiding voor tekst 3">
            <a:extLst>
              <a:ext uri="{FF2B5EF4-FFF2-40B4-BE49-F238E27FC236}">
                <a16:creationId xmlns:a16="http://schemas.microsoft.com/office/drawing/2014/main" id="{EB613BD8-D5BE-EFC7-F723-1DB8C79DDC8A}"/>
              </a:ext>
            </a:extLst>
          </p:cNvPr>
          <p:cNvSpPr txBox="1">
            <a:spLocks/>
          </p:cNvSpPr>
          <p:nvPr/>
        </p:nvSpPr>
        <p:spPr>
          <a:xfrm>
            <a:off x="4043360" y="4075880"/>
            <a:ext cx="2274996" cy="246221"/>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1600"/>
              <a:t>TenneT Web Services guide</a:t>
            </a:r>
          </a:p>
        </p:txBody>
      </p:sp>
      <p:grpSp>
        <p:nvGrpSpPr>
          <p:cNvPr id="21" name="Групувати 20">
            <a:extLst>
              <a:ext uri="{FF2B5EF4-FFF2-40B4-BE49-F238E27FC236}">
                <a16:creationId xmlns:a16="http://schemas.microsoft.com/office/drawing/2014/main" id="{B2E8E4E3-9CED-9091-E47E-324B25D8C4D9}"/>
              </a:ext>
            </a:extLst>
          </p:cNvPr>
          <p:cNvGrpSpPr/>
          <p:nvPr/>
        </p:nvGrpSpPr>
        <p:grpSpPr>
          <a:xfrm>
            <a:off x="3064586" y="1622877"/>
            <a:ext cx="6047122" cy="6576630"/>
            <a:chOff x="3064586" y="1622877"/>
            <a:chExt cx="6047122" cy="6576630"/>
          </a:xfrm>
        </p:grpSpPr>
        <p:pic>
          <p:nvPicPr>
            <p:cNvPr id="15" name="Afbeelding 14">
              <a:extLst>
                <a:ext uri="{FF2B5EF4-FFF2-40B4-BE49-F238E27FC236}">
                  <a16:creationId xmlns:a16="http://schemas.microsoft.com/office/drawing/2014/main" id="{1AA7E2AE-A8FF-40FA-2017-C3E38F43344A}"/>
                </a:ext>
              </a:extLst>
            </p:cNvPr>
            <p:cNvPicPr>
              <a:picLocks noChangeAspect="1"/>
            </p:cNvPicPr>
            <p:nvPr/>
          </p:nvPicPr>
          <p:blipFill>
            <a:blip r:embed="rId3"/>
            <a:srcRect/>
            <a:stretch/>
          </p:blipFill>
          <p:spPr>
            <a:xfrm>
              <a:off x="3064586" y="1622877"/>
              <a:ext cx="6047122" cy="6576630"/>
            </a:xfrm>
            <a:prstGeom prst="rect">
              <a:avLst/>
            </a:prstGeom>
          </p:spPr>
        </p:pic>
        <p:sp>
          <p:nvSpPr>
            <p:cNvPr id="3" name="Прямокутник 2">
              <a:extLst>
                <a:ext uri="{FF2B5EF4-FFF2-40B4-BE49-F238E27FC236}">
                  <a16:creationId xmlns:a16="http://schemas.microsoft.com/office/drawing/2014/main" id="{8BF0253C-E409-0AF0-F015-70ACF23A3D1E}"/>
                </a:ext>
              </a:extLst>
            </p:cNvPr>
            <p:cNvSpPr/>
            <p:nvPr/>
          </p:nvSpPr>
          <p:spPr>
            <a:xfrm>
              <a:off x="3900259" y="1693635"/>
              <a:ext cx="3952494" cy="269304"/>
            </a:xfrm>
            <a:prstGeom prst="rect">
              <a:avLst/>
            </a:prstGeom>
          </p:spPr>
          <p:txBody>
            <a:bodyPr lIns="0" tIns="0" rIns="0" bIns="0">
              <a:spAutoFit/>
            </a:bodyPr>
            <a:lstStyle/>
            <a:p>
              <a:pPr marL="180000" indent="-180000" algn="just">
                <a:spcAft>
                  <a:spcPts val="300"/>
                </a:spcAft>
                <a:buFont typeface="Wingdings 2" panose="05020102010507070707" pitchFamily="18" charset="2"/>
                <a:buChar char=""/>
              </a:pPr>
              <a:r>
                <a:rPr lang="en-GB" sz="750">
                  <a:latin typeface="Arial"/>
                </a:rPr>
                <a:t>DigestMethod – </a:t>
              </a:r>
              <a:r>
                <a:rPr lang="en-GB" sz="750" b="1">
                  <a:latin typeface="Arial"/>
                </a:rPr>
                <a:t>xmlenc#sha256</a:t>
              </a:r>
            </a:p>
            <a:p>
              <a:pPr marL="180000" indent="-180000" algn="just">
                <a:buFont typeface="Wingdings 2" panose="05020102010507070707" pitchFamily="18" charset="2"/>
                <a:buChar char=""/>
              </a:pPr>
              <a:r>
                <a:rPr lang="en-GB" sz="750">
                  <a:latin typeface="Arial"/>
                </a:rPr>
                <a:t>Keylnfo/X509Data – X509SubjectKeyldentifier (X509lssuerSerial has been deprecated)</a:t>
              </a:r>
            </a:p>
          </p:txBody>
        </p:sp>
        <p:sp>
          <p:nvSpPr>
            <p:cNvPr id="4" name="Прямокутник 3">
              <a:extLst>
                <a:ext uri="{FF2B5EF4-FFF2-40B4-BE49-F238E27FC236}">
                  <a16:creationId xmlns:a16="http://schemas.microsoft.com/office/drawing/2014/main" id="{AAF963E8-13FA-515E-2E72-9EF1C3B22AAF}"/>
                </a:ext>
              </a:extLst>
            </p:cNvPr>
            <p:cNvSpPr/>
            <p:nvPr/>
          </p:nvSpPr>
          <p:spPr>
            <a:xfrm>
              <a:off x="3523472" y="2270945"/>
              <a:ext cx="2096728" cy="146194"/>
            </a:xfrm>
            <a:prstGeom prst="rect">
              <a:avLst/>
            </a:prstGeom>
          </p:spPr>
          <p:txBody>
            <a:bodyPr wrap="none" lIns="0" tIns="0" rIns="0" bIns="0">
              <a:spAutoFit/>
            </a:bodyPr>
            <a:lstStyle/>
            <a:p>
              <a:pPr indent="0"/>
              <a:r>
                <a:rPr lang="en-GB" sz="950">
                  <a:solidFill>
                    <a:srgbClr val="5C87C5"/>
                  </a:solidFill>
                  <a:latin typeface="Arial"/>
                </a:rPr>
                <a:t>4.5 What kind of certificates do </a:t>
              </a:r>
              <a:r>
                <a:rPr lang="en-GB" sz="950">
                  <a:solidFill>
                    <a:srgbClr val="888FC1"/>
                  </a:solidFill>
                  <a:latin typeface="Arial"/>
                </a:rPr>
                <a:t>I </a:t>
              </a:r>
              <a:r>
                <a:rPr lang="en-GB" sz="950">
                  <a:solidFill>
                    <a:srgbClr val="5C87C5"/>
                  </a:solidFill>
                  <a:latin typeface="Arial"/>
                </a:rPr>
                <a:t>need?</a:t>
              </a:r>
            </a:p>
          </p:txBody>
        </p:sp>
        <p:sp>
          <p:nvSpPr>
            <p:cNvPr id="7" name="Прямокутник 6">
              <a:extLst>
                <a:ext uri="{FF2B5EF4-FFF2-40B4-BE49-F238E27FC236}">
                  <a16:creationId xmlns:a16="http://schemas.microsoft.com/office/drawing/2014/main" id="{FDF53963-1D15-CA9D-9151-634C5F1A0E11}"/>
                </a:ext>
              </a:extLst>
            </p:cNvPr>
            <p:cNvSpPr/>
            <p:nvPr/>
          </p:nvSpPr>
          <p:spPr>
            <a:xfrm>
              <a:off x="3730860" y="2445175"/>
              <a:ext cx="4857750" cy="2781531"/>
            </a:xfrm>
            <a:prstGeom prst="rect">
              <a:avLst/>
            </a:prstGeom>
          </p:spPr>
          <p:txBody>
            <a:bodyPr lIns="0" tIns="0" rIns="0" bIns="0">
              <a:spAutoFit/>
            </a:bodyPr>
            <a:lstStyle/>
            <a:p>
              <a:pPr indent="0">
                <a:lnSpc>
                  <a:spcPct val="125000"/>
                </a:lnSpc>
                <a:spcAft>
                  <a:spcPts val="1400"/>
                </a:spcAft>
              </a:pPr>
              <a:r>
                <a:rPr lang="en-GB" sz="750">
                  <a:latin typeface="Arial"/>
                </a:rPr>
                <a:t>Market parties using client based VPN may reuse certificates used in these connections for the transport layer, provided they comply to the TLS1.3 standard.</a:t>
              </a:r>
            </a:p>
            <a:p>
              <a:pPr indent="0">
                <a:lnSpc>
                  <a:spcPct val="125000"/>
                </a:lnSpc>
                <a:spcAft>
                  <a:spcPts val="1400"/>
                </a:spcAft>
              </a:pPr>
              <a:r>
                <a:rPr lang="en-GB" sz="750">
                  <a:latin typeface="Arial"/>
                </a:rPr>
                <a:t>Market parties must not reuse message (signing) certificates that are currently used with CPS for use on message level, because these certificates are issued for specific use on the CPS and do not comply to the certificate requirements mentioned below.</a:t>
              </a:r>
            </a:p>
            <a:p>
              <a:pPr indent="0">
                <a:lnSpc>
                  <a:spcPct val="125000"/>
                </a:lnSpc>
                <a:spcAft>
                  <a:spcPts val="1300"/>
                </a:spcAft>
              </a:pPr>
              <a:r>
                <a:rPr lang="en-GB" sz="750">
                  <a:latin typeface="Arial"/>
                </a:rPr>
                <a:t>If not, or you want for every type of communications different certificates; You have to request a certificate / more certificates from a Certificate Authority.</a:t>
              </a:r>
            </a:p>
            <a:p>
              <a:pPr indent="0">
                <a:lnSpc>
                  <a:spcPct val="125000"/>
                </a:lnSpc>
                <a:spcAft>
                  <a:spcPts val="3800"/>
                </a:spcAft>
              </a:pPr>
              <a:r>
                <a:rPr lang="en-GB" sz="750">
                  <a:latin typeface="Arial"/>
                </a:rPr>
                <a:t>For transport security and message security you will have to use different certificates, and you also have to use different certificates for the testing / acceptance environment and the production environment. Thus in total we expect to receive (at least) four certificates.</a:t>
              </a:r>
            </a:p>
            <a:p>
              <a:pPr indent="0">
                <a:lnSpc>
                  <a:spcPct val="125000"/>
                </a:lnSpc>
                <a:spcAft>
                  <a:spcPts val="200"/>
                </a:spcAft>
              </a:pPr>
              <a:r>
                <a:rPr lang="en-GB" sz="750" b="1">
                  <a:solidFill>
                    <a:srgbClr val="5C87C5"/>
                  </a:solidFill>
                  <a:latin typeface="Arial"/>
                </a:rPr>
                <a:t>CA Selection Requirements</a:t>
              </a:r>
            </a:p>
            <a:p>
              <a:pPr indent="0">
                <a:lnSpc>
                  <a:spcPct val="125000"/>
                </a:lnSpc>
              </a:pPr>
              <a:r>
                <a:rPr lang="en-GB" sz="750">
                  <a:latin typeface="Arial"/>
                </a:rPr>
                <a:t>When </a:t>
              </a:r>
              <a:r>
                <a:rPr lang="en-GB" sz="750">
                  <a:solidFill>
                    <a:srgbClr val="495F7A"/>
                  </a:solidFill>
                  <a:latin typeface="Arial"/>
                </a:rPr>
                <a:t>a </a:t>
              </a:r>
              <a:r>
                <a:rPr lang="en-GB" sz="750">
                  <a:latin typeface="Arial"/>
                </a:rPr>
                <a:t>party selects a Certificate Authority (CA) the following requirements must be met: CA must be known as a</a:t>
              </a:r>
            </a:p>
          </p:txBody>
        </p:sp>
        <p:sp>
          <p:nvSpPr>
            <p:cNvPr id="8" name="Прямокутник 7">
              <a:extLst>
                <a:ext uri="{FF2B5EF4-FFF2-40B4-BE49-F238E27FC236}">
                  <a16:creationId xmlns:a16="http://schemas.microsoft.com/office/drawing/2014/main" id="{9DD10989-8AE5-5062-0DD3-6D3209555C94}"/>
                </a:ext>
              </a:extLst>
            </p:cNvPr>
            <p:cNvSpPr/>
            <p:nvPr/>
          </p:nvSpPr>
          <p:spPr>
            <a:xfrm>
              <a:off x="5590414" y="5950969"/>
              <a:ext cx="995465" cy="115416"/>
            </a:xfrm>
            <a:prstGeom prst="rect">
              <a:avLst/>
            </a:prstGeom>
          </p:spPr>
          <p:txBody>
            <a:bodyPr wrap="none" lIns="0" tIns="0" rIns="0" bIns="0">
              <a:spAutoFit/>
            </a:bodyPr>
            <a:lstStyle/>
            <a:p>
              <a:pPr indent="0"/>
              <a:r>
                <a:rPr lang="en-GB" sz="750">
                  <a:latin typeface="Arial"/>
                </a:rPr>
                <a:t>C1 – Public Information</a:t>
              </a:r>
            </a:p>
          </p:txBody>
        </p:sp>
        <p:sp>
          <p:nvSpPr>
            <p:cNvPr id="9" name="Прямокутник 8">
              <a:extLst>
                <a:ext uri="{FF2B5EF4-FFF2-40B4-BE49-F238E27FC236}">
                  <a16:creationId xmlns:a16="http://schemas.microsoft.com/office/drawing/2014/main" id="{5949B313-0A34-A1AC-9A73-1BC8CB689433}"/>
                </a:ext>
              </a:extLst>
            </p:cNvPr>
            <p:cNvSpPr/>
            <p:nvPr/>
          </p:nvSpPr>
          <p:spPr>
            <a:xfrm>
              <a:off x="7072991" y="6717139"/>
              <a:ext cx="687689" cy="107722"/>
            </a:xfrm>
            <a:prstGeom prst="rect">
              <a:avLst/>
            </a:prstGeom>
          </p:spPr>
          <p:txBody>
            <a:bodyPr wrap="none" lIns="0" tIns="0" rIns="0" bIns="0">
              <a:spAutoFit/>
            </a:bodyPr>
            <a:lstStyle/>
            <a:p>
              <a:pPr indent="0"/>
              <a:r>
                <a:rPr lang="en-GB" sz="700">
                  <a:latin typeface="Arial"/>
                </a:rPr>
                <a:t>TenneT TSO B.V</a:t>
              </a:r>
            </a:p>
          </p:txBody>
        </p:sp>
        <p:sp>
          <p:nvSpPr>
            <p:cNvPr id="13" name="Прямокутник 12">
              <a:extLst>
                <a:ext uri="{FF2B5EF4-FFF2-40B4-BE49-F238E27FC236}">
                  <a16:creationId xmlns:a16="http://schemas.microsoft.com/office/drawing/2014/main" id="{F0D34DF2-D2AA-AF81-25CE-90893463809B}"/>
                </a:ext>
              </a:extLst>
            </p:cNvPr>
            <p:cNvSpPr/>
            <p:nvPr/>
          </p:nvSpPr>
          <p:spPr>
            <a:xfrm>
              <a:off x="7072991" y="6825790"/>
              <a:ext cx="447721" cy="107722"/>
            </a:xfrm>
            <a:prstGeom prst="rect">
              <a:avLst/>
            </a:prstGeom>
          </p:spPr>
          <p:txBody>
            <a:bodyPr wrap="square" lIns="0" tIns="0" rIns="0" bIns="0">
              <a:spAutoFit/>
            </a:bodyPr>
            <a:lstStyle/>
            <a:p>
              <a:pPr indent="0"/>
              <a:r>
                <a:rPr lang="en-GB" sz="700">
                  <a:latin typeface="Arial"/>
                </a:rPr>
                <a:t>OCT, 2023</a:t>
              </a:r>
            </a:p>
          </p:txBody>
        </p:sp>
        <p:sp>
          <p:nvSpPr>
            <p:cNvPr id="14" name="Прямокутник 13">
              <a:extLst>
                <a:ext uri="{FF2B5EF4-FFF2-40B4-BE49-F238E27FC236}">
                  <a16:creationId xmlns:a16="http://schemas.microsoft.com/office/drawing/2014/main" id="{E1027726-02C9-0833-5E7B-C1E1D3D031AD}"/>
                </a:ext>
              </a:extLst>
            </p:cNvPr>
            <p:cNvSpPr/>
            <p:nvPr/>
          </p:nvSpPr>
          <p:spPr>
            <a:xfrm>
              <a:off x="7072991" y="6941292"/>
              <a:ext cx="343809" cy="107722"/>
            </a:xfrm>
            <a:prstGeom prst="rect">
              <a:avLst/>
            </a:prstGeom>
          </p:spPr>
          <p:txBody>
            <a:bodyPr wrap="square" lIns="0" tIns="0" rIns="0" bIns="0">
              <a:spAutoFit/>
            </a:bodyPr>
            <a:lstStyle/>
            <a:p>
              <a:pPr indent="0"/>
              <a:r>
                <a:rPr lang="en-GB" sz="700">
                  <a:latin typeface="Arial"/>
                </a:rPr>
                <a:t>18 of 30</a:t>
              </a:r>
            </a:p>
          </p:txBody>
        </p:sp>
        <p:sp>
          <p:nvSpPr>
            <p:cNvPr id="16" name="Прямокутник 15">
              <a:extLst>
                <a:ext uri="{FF2B5EF4-FFF2-40B4-BE49-F238E27FC236}">
                  <a16:creationId xmlns:a16="http://schemas.microsoft.com/office/drawing/2014/main" id="{DCAB3702-E424-D499-A542-004777305B3B}"/>
                </a:ext>
              </a:extLst>
            </p:cNvPr>
            <p:cNvSpPr/>
            <p:nvPr/>
          </p:nvSpPr>
          <p:spPr>
            <a:xfrm>
              <a:off x="6325401" y="6845087"/>
              <a:ext cx="174728" cy="76944"/>
            </a:xfrm>
            <a:prstGeom prst="rect">
              <a:avLst/>
            </a:prstGeom>
          </p:spPr>
          <p:txBody>
            <a:bodyPr wrap="none" lIns="0" tIns="0" rIns="0" bIns="0">
              <a:spAutoFit/>
            </a:bodyPr>
            <a:lstStyle/>
            <a:p>
              <a:pPr indent="0"/>
              <a:r>
                <a:rPr lang="en-GB" sz="500" b="1">
                  <a:latin typeface="Arial"/>
                </a:rPr>
                <a:t>DATE</a:t>
              </a:r>
            </a:p>
          </p:txBody>
        </p:sp>
        <p:sp>
          <p:nvSpPr>
            <p:cNvPr id="17" name="Прямокутник 16">
              <a:extLst>
                <a:ext uri="{FF2B5EF4-FFF2-40B4-BE49-F238E27FC236}">
                  <a16:creationId xmlns:a16="http://schemas.microsoft.com/office/drawing/2014/main" id="{1151B8D1-E2B0-8F5C-ED88-AF3746822AAE}"/>
                </a:ext>
              </a:extLst>
            </p:cNvPr>
            <p:cNvSpPr/>
            <p:nvPr/>
          </p:nvSpPr>
          <p:spPr>
            <a:xfrm>
              <a:off x="6325401" y="6956681"/>
              <a:ext cx="182742" cy="76944"/>
            </a:xfrm>
            <a:prstGeom prst="rect">
              <a:avLst/>
            </a:prstGeom>
          </p:spPr>
          <p:txBody>
            <a:bodyPr wrap="none" lIns="0" tIns="0" rIns="0" bIns="0">
              <a:spAutoFit/>
            </a:bodyPr>
            <a:lstStyle/>
            <a:p>
              <a:pPr indent="0"/>
              <a:r>
                <a:rPr lang="en-GB" sz="500" b="1">
                  <a:latin typeface="Arial"/>
                </a:rPr>
                <a:t>PAGE</a:t>
              </a:r>
            </a:p>
          </p:txBody>
        </p:sp>
        <p:sp>
          <p:nvSpPr>
            <p:cNvPr id="18" name="Прямокутник 17">
              <a:extLst>
                <a:ext uri="{FF2B5EF4-FFF2-40B4-BE49-F238E27FC236}">
                  <a16:creationId xmlns:a16="http://schemas.microsoft.com/office/drawing/2014/main" id="{49CCE470-3784-FF38-5334-4C7AAAF861DD}"/>
                </a:ext>
              </a:extLst>
            </p:cNvPr>
            <p:cNvSpPr/>
            <p:nvPr/>
          </p:nvSpPr>
          <p:spPr>
            <a:xfrm>
              <a:off x="4103238" y="6961997"/>
              <a:ext cx="1124712" cy="143256"/>
            </a:xfrm>
            <a:prstGeom prst="rect">
              <a:avLst/>
            </a:prstGeom>
          </p:spPr>
          <p:txBody>
            <a:bodyPr wrap="none" lIns="0" tIns="0" rIns="0" bIns="0">
              <a:noAutofit/>
            </a:bodyPr>
            <a:lstStyle/>
            <a:p>
              <a:r>
                <a:rPr lang="en-GB" sz="900">
                  <a:solidFill>
                    <a:srgbClr val="6BB942"/>
                  </a:solidFill>
                  <a:latin typeface="Arial"/>
                </a:rPr>
                <a:t>Taking power further</a:t>
              </a:r>
            </a:p>
          </p:txBody>
        </p:sp>
        <p:sp>
          <p:nvSpPr>
            <p:cNvPr id="19" name="Прямокутник 18">
              <a:extLst>
                <a:ext uri="{FF2B5EF4-FFF2-40B4-BE49-F238E27FC236}">
                  <a16:creationId xmlns:a16="http://schemas.microsoft.com/office/drawing/2014/main" id="{26EFB592-E539-2FE8-8DFC-4397B9CA9BE8}"/>
                </a:ext>
              </a:extLst>
            </p:cNvPr>
            <p:cNvSpPr/>
            <p:nvPr/>
          </p:nvSpPr>
          <p:spPr>
            <a:xfrm>
              <a:off x="3719664" y="7584178"/>
              <a:ext cx="1713611" cy="130164"/>
            </a:xfrm>
            <a:prstGeom prst="rect">
              <a:avLst/>
            </a:prstGeom>
          </p:spPr>
          <p:txBody>
            <a:bodyPr wrap="none" lIns="0" tIns="0" rIns="0" bIns="0">
              <a:spAutoFit/>
            </a:bodyPr>
            <a:lstStyle/>
            <a:p>
              <a:pPr>
                <a:lnSpc>
                  <a:spcPct val="125000"/>
                </a:lnSpc>
              </a:pPr>
              <a:r>
                <a:rPr lang="en-GB" sz="750">
                  <a:latin typeface="Arial"/>
                </a:rPr>
                <a:t>Trusted Third Party Certificate Authority;</a:t>
              </a:r>
            </a:p>
          </p:txBody>
        </p:sp>
        <p:sp>
          <p:nvSpPr>
            <p:cNvPr id="20" name="Прямокутник 19">
              <a:extLst>
                <a:ext uri="{FF2B5EF4-FFF2-40B4-BE49-F238E27FC236}">
                  <a16:creationId xmlns:a16="http://schemas.microsoft.com/office/drawing/2014/main" id="{F3B8C28C-870A-6349-28C6-79D4D8A07BB5}"/>
                </a:ext>
              </a:extLst>
            </p:cNvPr>
            <p:cNvSpPr/>
            <p:nvPr/>
          </p:nvSpPr>
          <p:spPr>
            <a:xfrm>
              <a:off x="3908773" y="7740413"/>
              <a:ext cx="4746304" cy="418704"/>
            </a:xfrm>
            <a:prstGeom prst="rect">
              <a:avLst/>
            </a:prstGeom>
          </p:spPr>
          <p:txBody>
            <a:bodyPr wrap="square" lIns="0" tIns="0" rIns="0" bIns="0">
              <a:spAutoFit/>
            </a:bodyPr>
            <a:lstStyle/>
            <a:p>
              <a:pPr marL="180000" indent="-180000">
                <a:lnSpc>
                  <a:spcPct val="125000"/>
                </a:lnSpc>
                <a:buFont typeface="Wingdings 2" panose="05020102010507070707" pitchFamily="18" charset="2"/>
                <a:buChar char=""/>
              </a:pPr>
              <a:r>
                <a:rPr lang="en-GB" sz="750">
                  <a:latin typeface="Arial"/>
                </a:rPr>
                <a:t>The CA must be compliant to the most recent browser imposed trusted root program requirements . As result the CA "root CA", "intermediates CA(s)" and "issuing CA(s)" must all be available by default in the key-stores of:</a:t>
              </a:r>
            </a:p>
          </p:txBody>
        </p:sp>
      </p:grpSp>
    </p:spTree>
    <p:extLst>
      <p:ext uri="{BB962C8B-B14F-4D97-AF65-F5344CB8AC3E}">
        <p14:creationId xmlns:p14="http://schemas.microsoft.com/office/powerpoint/2010/main" val="110622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Рисунок 32">
            <a:extLst>
              <a:ext uri="{FF2B5EF4-FFF2-40B4-BE49-F238E27FC236}">
                <a16:creationId xmlns:a16="http://schemas.microsoft.com/office/drawing/2014/main" id="{14E07DA2-E0C4-D38B-47A9-2C1E72C70CC3}"/>
              </a:ext>
            </a:extLst>
          </p:cNvPr>
          <p:cNvPicPr>
            <a:picLocks noChangeAspect="1"/>
          </p:cNvPicPr>
          <p:nvPr/>
        </p:nvPicPr>
        <p:blipFill>
          <a:blip r:embed="rId2"/>
          <a:stretch>
            <a:fillRect/>
          </a:stretch>
        </p:blipFill>
        <p:spPr>
          <a:xfrm>
            <a:off x="910968" y="1615699"/>
            <a:ext cx="3511633" cy="1936393"/>
          </a:xfrm>
          <a:prstGeom prst="rect">
            <a:avLst/>
          </a:prstGeom>
        </p:spPr>
      </p:pic>
      <p:pic>
        <p:nvPicPr>
          <p:cNvPr id="31" name="Рисунок 30">
            <a:extLst>
              <a:ext uri="{FF2B5EF4-FFF2-40B4-BE49-F238E27FC236}">
                <a16:creationId xmlns:a16="http://schemas.microsoft.com/office/drawing/2014/main" id="{75442836-3160-5D44-81B9-8074F98B84CE}"/>
              </a:ext>
            </a:extLst>
          </p:cNvPr>
          <p:cNvPicPr>
            <a:picLocks noChangeAspect="1"/>
          </p:cNvPicPr>
          <p:nvPr/>
        </p:nvPicPr>
        <p:blipFill>
          <a:blip r:embed="rId3"/>
          <a:stretch>
            <a:fillRect/>
          </a:stretch>
        </p:blipFill>
        <p:spPr>
          <a:xfrm>
            <a:off x="1966768" y="3687698"/>
            <a:ext cx="3634578" cy="2043970"/>
          </a:xfrm>
          <a:prstGeom prst="rect">
            <a:avLst/>
          </a:prstGeom>
        </p:spPr>
      </p:pic>
      <p:pic>
        <p:nvPicPr>
          <p:cNvPr id="29" name="Рисунок 28">
            <a:extLst>
              <a:ext uri="{FF2B5EF4-FFF2-40B4-BE49-F238E27FC236}">
                <a16:creationId xmlns:a16="http://schemas.microsoft.com/office/drawing/2014/main" id="{EEE9C7F0-59CA-D934-E049-BCC7523528D3}"/>
              </a:ext>
            </a:extLst>
          </p:cNvPr>
          <p:cNvPicPr>
            <a:picLocks noChangeAspect="1"/>
          </p:cNvPicPr>
          <p:nvPr/>
        </p:nvPicPr>
        <p:blipFill>
          <a:blip r:embed="rId4"/>
          <a:stretch>
            <a:fillRect/>
          </a:stretch>
        </p:blipFill>
        <p:spPr>
          <a:xfrm>
            <a:off x="5714624" y="1551156"/>
            <a:ext cx="3450160" cy="4833298"/>
          </a:xfrm>
          <a:prstGeom prst="rect">
            <a:avLst/>
          </a:prstGeom>
        </p:spPr>
      </p:pic>
      <p:sp>
        <p:nvSpPr>
          <p:cNvPr id="6" name="Rechthoek 5">
            <a:extLst>
              <a:ext uri="{FF2B5EF4-FFF2-40B4-BE49-F238E27FC236}">
                <a16:creationId xmlns:a16="http://schemas.microsoft.com/office/drawing/2014/main" id="{165CA65D-A8AD-CA17-C419-63DC9219948B}"/>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 Prepare</a:t>
            </a:r>
          </a:p>
        </p:txBody>
      </p:sp>
      <p:sp>
        <p:nvSpPr>
          <p:cNvPr id="27" name="Tijdelijke aanduiding voor dianummer 4">
            <a:extLst>
              <a:ext uri="{FF2B5EF4-FFF2-40B4-BE49-F238E27FC236}">
                <a16:creationId xmlns:a16="http://schemas.microsoft.com/office/drawing/2014/main" id="{C1AD8017-95DC-39B6-786B-0F21895E849B}"/>
              </a:ext>
            </a:extLst>
          </p:cNvPr>
          <p:cNvSpPr>
            <a:spLocks noGrp="1"/>
          </p:cNvSpPr>
          <p:nvPr>
            <p:ph type="sldNum" sz="quarter" idx="15"/>
          </p:nvPr>
        </p:nvSpPr>
        <p:spPr>
          <a:xfrm>
            <a:off x="9672957" y="6201892"/>
            <a:ext cx="1151562" cy="365125"/>
          </a:xfrm>
        </p:spPr>
        <p:txBody>
          <a:bodyPr/>
          <a:lstStyle/>
          <a:p>
            <a:fld id="{12E7EA47-C16F-484F-9C0D-C4523DDA169C}" type="slidenum">
              <a:rPr lang="en-GB" smtClean="0"/>
              <a:pPr/>
              <a:t>118</a:t>
            </a:fld>
            <a:endParaRPr lang="en-GB"/>
          </a:p>
        </p:txBody>
      </p:sp>
      <p:grpSp>
        <p:nvGrpSpPr>
          <p:cNvPr id="28" name="Groep 27">
            <a:extLst>
              <a:ext uri="{FF2B5EF4-FFF2-40B4-BE49-F238E27FC236}">
                <a16:creationId xmlns:a16="http://schemas.microsoft.com/office/drawing/2014/main" id="{19235199-68FF-8052-5D1A-F9D60367F20E}"/>
              </a:ext>
            </a:extLst>
          </p:cNvPr>
          <p:cNvGrpSpPr/>
          <p:nvPr/>
        </p:nvGrpSpPr>
        <p:grpSpPr>
          <a:xfrm>
            <a:off x="7568381" y="3086433"/>
            <a:ext cx="4444716" cy="3480584"/>
            <a:chOff x="7656947" y="1590395"/>
            <a:chExt cx="4444716" cy="3480584"/>
          </a:xfrm>
        </p:grpSpPr>
        <p:sp>
          <p:nvSpPr>
            <p:cNvPr id="13" name="Rechthoek 12">
              <a:extLst>
                <a:ext uri="{FF2B5EF4-FFF2-40B4-BE49-F238E27FC236}">
                  <a16:creationId xmlns:a16="http://schemas.microsoft.com/office/drawing/2014/main" id="{4EB72B81-74C2-3278-9D46-6AE658F53F9B}"/>
                </a:ext>
              </a:extLst>
            </p:cNvPr>
            <p:cNvSpPr/>
            <p:nvPr/>
          </p:nvSpPr>
          <p:spPr>
            <a:xfrm>
              <a:off x="7656947" y="2186335"/>
              <a:ext cx="4294908" cy="2454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a:t>AggregatedSettlementResultSeries-wsdl.zip</a:t>
              </a:r>
            </a:p>
          </p:txBody>
        </p:sp>
        <p:sp>
          <p:nvSpPr>
            <p:cNvPr id="14" name="Rechthoek 13">
              <a:extLst>
                <a:ext uri="{FF2B5EF4-FFF2-40B4-BE49-F238E27FC236}">
                  <a16:creationId xmlns:a16="http://schemas.microsoft.com/office/drawing/2014/main" id="{A8D5CE06-0EAF-5237-6754-36C9F81241AC}"/>
                </a:ext>
              </a:extLst>
            </p:cNvPr>
            <p:cNvSpPr/>
            <p:nvPr/>
          </p:nvSpPr>
          <p:spPr>
            <a:xfrm>
              <a:off x="7656947" y="1590395"/>
              <a:ext cx="4294908" cy="2454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a:t>AggregatedSettlementSeries-wsdl.zip</a:t>
              </a:r>
            </a:p>
          </p:txBody>
        </p:sp>
        <p:sp>
          <p:nvSpPr>
            <p:cNvPr id="16" name="Rechthoek 15">
              <a:extLst>
                <a:ext uri="{FF2B5EF4-FFF2-40B4-BE49-F238E27FC236}">
                  <a16:creationId xmlns:a16="http://schemas.microsoft.com/office/drawing/2014/main" id="{8D942CAF-E4BC-5271-E979-1B35DF6B9F1F}"/>
                </a:ext>
              </a:extLst>
            </p:cNvPr>
            <p:cNvSpPr/>
            <p:nvPr/>
          </p:nvSpPr>
          <p:spPr>
            <a:xfrm>
              <a:off x="7656947" y="3389093"/>
              <a:ext cx="4294908" cy="2454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a:t>AggregatedVolumeSettlementResultSeries-wsdl.zip</a:t>
              </a:r>
            </a:p>
          </p:txBody>
        </p:sp>
        <p:sp>
          <p:nvSpPr>
            <p:cNvPr id="17" name="Rechthoek 16">
              <a:extLst>
                <a:ext uri="{FF2B5EF4-FFF2-40B4-BE49-F238E27FC236}">
                  <a16:creationId xmlns:a16="http://schemas.microsoft.com/office/drawing/2014/main" id="{9F10B898-A545-63AB-8B1D-40C98581AABF}"/>
                </a:ext>
              </a:extLst>
            </p:cNvPr>
            <p:cNvSpPr/>
            <p:nvPr/>
          </p:nvSpPr>
          <p:spPr>
            <a:xfrm>
              <a:off x="7656947" y="2785547"/>
              <a:ext cx="4294908" cy="2454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a:t>AggregatedVolumeSettlementSeries-wsdl.zip</a:t>
              </a:r>
            </a:p>
          </p:txBody>
        </p:sp>
        <p:sp>
          <p:nvSpPr>
            <p:cNvPr id="19" name="Rechthoek 18">
              <a:extLst>
                <a:ext uri="{FF2B5EF4-FFF2-40B4-BE49-F238E27FC236}">
                  <a16:creationId xmlns:a16="http://schemas.microsoft.com/office/drawing/2014/main" id="{0A960AE9-288C-4951-8E52-177DF0A6B50B}"/>
                </a:ext>
              </a:extLst>
            </p:cNvPr>
            <p:cNvSpPr/>
            <p:nvPr/>
          </p:nvSpPr>
          <p:spPr>
            <a:xfrm>
              <a:off x="7806755" y="2407668"/>
              <a:ext cx="4294908" cy="2454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200"/>
                <a:t>mmchub-AggregatedSettlementResultSeries-wsdl.zip</a:t>
              </a:r>
            </a:p>
          </p:txBody>
        </p:sp>
        <p:sp>
          <p:nvSpPr>
            <p:cNvPr id="20" name="Rechthoek 19">
              <a:extLst>
                <a:ext uri="{FF2B5EF4-FFF2-40B4-BE49-F238E27FC236}">
                  <a16:creationId xmlns:a16="http://schemas.microsoft.com/office/drawing/2014/main" id="{7219BFC3-F34E-58CF-3026-031339714951}"/>
                </a:ext>
              </a:extLst>
            </p:cNvPr>
            <p:cNvSpPr/>
            <p:nvPr/>
          </p:nvSpPr>
          <p:spPr>
            <a:xfrm>
              <a:off x="7806755" y="1806812"/>
              <a:ext cx="4294908" cy="2454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200"/>
                <a:t>mmchub-AggregatedSettlementSeries-wsdl.zip</a:t>
              </a:r>
            </a:p>
          </p:txBody>
        </p:sp>
        <p:sp>
          <p:nvSpPr>
            <p:cNvPr id="21" name="Rechthoek 20">
              <a:extLst>
                <a:ext uri="{FF2B5EF4-FFF2-40B4-BE49-F238E27FC236}">
                  <a16:creationId xmlns:a16="http://schemas.microsoft.com/office/drawing/2014/main" id="{A187AA31-8DF5-805A-7CBE-2CF09C06FC6E}"/>
                </a:ext>
              </a:extLst>
            </p:cNvPr>
            <p:cNvSpPr/>
            <p:nvPr/>
          </p:nvSpPr>
          <p:spPr>
            <a:xfrm>
              <a:off x="7806755" y="3605169"/>
              <a:ext cx="4294908" cy="2454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200"/>
                <a:t>mmchub-AggregatedVolumeSettlementResultSeries-wsdl.zip</a:t>
              </a:r>
            </a:p>
          </p:txBody>
        </p:sp>
        <p:sp>
          <p:nvSpPr>
            <p:cNvPr id="22" name="Rechthoek 21">
              <a:extLst>
                <a:ext uri="{FF2B5EF4-FFF2-40B4-BE49-F238E27FC236}">
                  <a16:creationId xmlns:a16="http://schemas.microsoft.com/office/drawing/2014/main" id="{A3393E70-7A27-1E23-B911-5325E25EB0B1}"/>
                </a:ext>
              </a:extLst>
            </p:cNvPr>
            <p:cNvSpPr/>
            <p:nvPr/>
          </p:nvSpPr>
          <p:spPr>
            <a:xfrm>
              <a:off x="7806755" y="3004102"/>
              <a:ext cx="4294908" cy="2454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200"/>
                <a:t>mmchub-AggregatedVolumeSettlementSeries-wsdl.zip</a:t>
              </a:r>
            </a:p>
          </p:txBody>
        </p:sp>
        <p:sp>
          <p:nvSpPr>
            <p:cNvPr id="25" name="Rechthoek 24">
              <a:extLst>
                <a:ext uri="{FF2B5EF4-FFF2-40B4-BE49-F238E27FC236}">
                  <a16:creationId xmlns:a16="http://schemas.microsoft.com/office/drawing/2014/main" id="{6E477739-E400-54E2-C9DC-F4C51D2E0995}"/>
                </a:ext>
              </a:extLst>
            </p:cNvPr>
            <p:cNvSpPr/>
            <p:nvPr/>
          </p:nvSpPr>
          <p:spPr>
            <a:xfrm>
              <a:off x="7656947" y="3990160"/>
              <a:ext cx="4294908" cy="2454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a:t>SettlementSeries-wsdl.zip</a:t>
              </a:r>
            </a:p>
          </p:txBody>
        </p:sp>
        <p:sp>
          <p:nvSpPr>
            <p:cNvPr id="26" name="Rechthoek 25">
              <a:extLst>
                <a:ext uri="{FF2B5EF4-FFF2-40B4-BE49-F238E27FC236}">
                  <a16:creationId xmlns:a16="http://schemas.microsoft.com/office/drawing/2014/main" id="{0756507B-5E60-AD76-D83A-8A9C227C88D8}"/>
                </a:ext>
              </a:extLst>
            </p:cNvPr>
            <p:cNvSpPr/>
            <p:nvPr/>
          </p:nvSpPr>
          <p:spPr>
            <a:xfrm>
              <a:off x="7656947" y="4595309"/>
              <a:ext cx="4294908" cy="2454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a:t>VolumeSettlementSeries-wsdl.zip</a:t>
              </a:r>
            </a:p>
          </p:txBody>
        </p:sp>
        <p:sp>
          <p:nvSpPr>
            <p:cNvPr id="23" name="Rechthoek 22">
              <a:extLst>
                <a:ext uri="{FF2B5EF4-FFF2-40B4-BE49-F238E27FC236}">
                  <a16:creationId xmlns:a16="http://schemas.microsoft.com/office/drawing/2014/main" id="{B55F1181-C848-2C0A-AC09-0169FCC00C76}"/>
                </a:ext>
              </a:extLst>
            </p:cNvPr>
            <p:cNvSpPr/>
            <p:nvPr/>
          </p:nvSpPr>
          <p:spPr>
            <a:xfrm>
              <a:off x="7806755" y="4215339"/>
              <a:ext cx="4294908" cy="2454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200"/>
                <a:t>mmchub-SettlementSeries-wsdl.zip</a:t>
              </a:r>
            </a:p>
          </p:txBody>
        </p:sp>
        <p:sp>
          <p:nvSpPr>
            <p:cNvPr id="24" name="Rechthoek 23">
              <a:extLst>
                <a:ext uri="{FF2B5EF4-FFF2-40B4-BE49-F238E27FC236}">
                  <a16:creationId xmlns:a16="http://schemas.microsoft.com/office/drawing/2014/main" id="{B6B28EF2-26B1-E186-CBEC-B657CDAC2A15}"/>
                </a:ext>
              </a:extLst>
            </p:cNvPr>
            <p:cNvSpPr/>
            <p:nvPr/>
          </p:nvSpPr>
          <p:spPr>
            <a:xfrm>
              <a:off x="7806755" y="4825509"/>
              <a:ext cx="4294908" cy="2454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200"/>
                <a:t>mmchub-VolumeSettlementSeries-wsdl.zip</a:t>
              </a:r>
            </a:p>
          </p:txBody>
        </p:sp>
      </p:grpSp>
      <p:sp>
        <p:nvSpPr>
          <p:cNvPr id="11" name="Titel 1">
            <a:extLst>
              <a:ext uri="{FF2B5EF4-FFF2-40B4-BE49-F238E27FC236}">
                <a16:creationId xmlns:a16="http://schemas.microsoft.com/office/drawing/2014/main" id="{A9DA2970-B14A-FDB4-9476-57BC21E0C528}"/>
              </a:ext>
            </a:extLst>
          </p:cNvPr>
          <p:cNvSpPr>
            <a:spLocks noGrp="1"/>
          </p:cNvSpPr>
          <p:nvPr>
            <p:ph type="title"/>
          </p:nvPr>
        </p:nvSpPr>
        <p:spPr>
          <a:xfrm>
            <a:off x="792630" y="791490"/>
            <a:ext cx="11023317" cy="432000"/>
          </a:xfrm>
        </p:spPr>
        <p:txBody>
          <a:bodyPr>
            <a:noAutofit/>
          </a:bodyPr>
          <a:lstStyle/>
          <a:p>
            <a:r>
              <a:rPr lang="en-GB">
                <a:solidFill>
                  <a:schemeClr val="accent1"/>
                </a:solidFill>
              </a:rPr>
              <a:t>Other documentation</a:t>
            </a:r>
          </a:p>
        </p:txBody>
      </p:sp>
      <p:sp>
        <p:nvSpPr>
          <p:cNvPr id="15" name="Tijdelijke aanduiding voor tekst 3">
            <a:extLst>
              <a:ext uri="{FF2B5EF4-FFF2-40B4-BE49-F238E27FC236}">
                <a16:creationId xmlns:a16="http://schemas.microsoft.com/office/drawing/2014/main" id="{5C520A3C-9627-30C0-102E-A058C068A27C}"/>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From generic to specific</a:t>
            </a:r>
          </a:p>
        </p:txBody>
      </p:sp>
      <p:sp>
        <p:nvSpPr>
          <p:cNvPr id="2" name="Прямокутник 1">
            <a:extLst>
              <a:ext uri="{FF2B5EF4-FFF2-40B4-BE49-F238E27FC236}">
                <a16:creationId xmlns:a16="http://schemas.microsoft.com/office/drawing/2014/main" id="{758C8AFD-7341-50F2-B3CF-B9FED544CD1A}"/>
              </a:ext>
            </a:extLst>
          </p:cNvPr>
          <p:cNvSpPr/>
          <p:nvPr/>
        </p:nvSpPr>
        <p:spPr>
          <a:xfrm>
            <a:off x="1450601" y="3001046"/>
            <a:ext cx="1032334" cy="138499"/>
          </a:xfrm>
          <a:prstGeom prst="rect">
            <a:avLst/>
          </a:prstGeom>
        </p:spPr>
        <p:txBody>
          <a:bodyPr wrap="none" lIns="0" tIns="0" rIns="0" bIns="0">
            <a:spAutoFit/>
          </a:bodyPr>
          <a:lstStyle/>
          <a:p>
            <a:r>
              <a:rPr lang="en-GB" sz="900">
                <a:latin typeface="Arial"/>
              </a:rPr>
              <a:t>TQF Platform Guide</a:t>
            </a:r>
          </a:p>
        </p:txBody>
      </p:sp>
      <p:sp>
        <p:nvSpPr>
          <p:cNvPr id="3" name="Прямокутник 2">
            <a:extLst>
              <a:ext uri="{FF2B5EF4-FFF2-40B4-BE49-F238E27FC236}">
                <a16:creationId xmlns:a16="http://schemas.microsoft.com/office/drawing/2014/main" id="{2B0A5A90-6E86-236C-4288-B4E55B16E14F}"/>
              </a:ext>
            </a:extLst>
          </p:cNvPr>
          <p:cNvSpPr/>
          <p:nvPr/>
        </p:nvSpPr>
        <p:spPr>
          <a:xfrm>
            <a:off x="2194448" y="5085443"/>
            <a:ext cx="500137" cy="138499"/>
          </a:xfrm>
          <a:prstGeom prst="rect">
            <a:avLst/>
          </a:prstGeom>
        </p:spPr>
        <p:txBody>
          <a:bodyPr wrap="none" lIns="0" tIns="0" rIns="0" bIns="0">
            <a:spAutoFit/>
          </a:bodyPr>
          <a:lstStyle/>
          <a:p>
            <a:r>
              <a:rPr lang="en-GB" sz="900">
                <a:latin typeface="Arial"/>
              </a:rPr>
              <a:t>FAQ TQF</a:t>
            </a:r>
          </a:p>
        </p:txBody>
      </p:sp>
      <p:sp>
        <p:nvSpPr>
          <p:cNvPr id="4" name="Прямокутник 3">
            <a:extLst>
              <a:ext uri="{FF2B5EF4-FFF2-40B4-BE49-F238E27FC236}">
                <a16:creationId xmlns:a16="http://schemas.microsoft.com/office/drawing/2014/main" id="{8465419C-E293-7A19-5C74-0D446E236B82}"/>
              </a:ext>
            </a:extLst>
          </p:cNvPr>
          <p:cNvSpPr/>
          <p:nvPr/>
        </p:nvSpPr>
        <p:spPr>
          <a:xfrm>
            <a:off x="6113587" y="4622875"/>
            <a:ext cx="833562" cy="138499"/>
          </a:xfrm>
          <a:prstGeom prst="rect">
            <a:avLst/>
          </a:prstGeom>
        </p:spPr>
        <p:txBody>
          <a:bodyPr wrap="none" lIns="0" tIns="0" rIns="0" bIns="0">
            <a:spAutoFit/>
          </a:bodyPr>
          <a:lstStyle/>
          <a:p>
            <a:r>
              <a:rPr lang="en-GB" sz="900">
                <a:latin typeface="Arial"/>
              </a:rPr>
              <a:t>Technical Guide</a:t>
            </a:r>
          </a:p>
        </p:txBody>
      </p:sp>
      <p:sp>
        <p:nvSpPr>
          <p:cNvPr id="5" name="Прямокутник 4">
            <a:extLst>
              <a:ext uri="{FF2B5EF4-FFF2-40B4-BE49-F238E27FC236}">
                <a16:creationId xmlns:a16="http://schemas.microsoft.com/office/drawing/2014/main" id="{892555B9-708B-4ADD-76E5-ECB0253235FC}"/>
              </a:ext>
            </a:extLst>
          </p:cNvPr>
          <p:cNvSpPr/>
          <p:nvPr/>
        </p:nvSpPr>
        <p:spPr>
          <a:xfrm>
            <a:off x="6113587" y="4875539"/>
            <a:ext cx="1147750" cy="76944"/>
          </a:xfrm>
          <a:prstGeom prst="rect">
            <a:avLst/>
          </a:prstGeom>
        </p:spPr>
        <p:txBody>
          <a:bodyPr wrap="none" lIns="0" tIns="0" rIns="0" bIns="0">
            <a:spAutoFit/>
          </a:bodyPr>
          <a:lstStyle/>
          <a:p>
            <a:r>
              <a:rPr lang="en-GB" sz="500">
                <a:latin typeface="Arial"/>
              </a:rPr>
              <a:t>Measurements &amp; Allocations Documents</a:t>
            </a:r>
          </a:p>
        </p:txBody>
      </p:sp>
      <p:sp>
        <p:nvSpPr>
          <p:cNvPr id="8" name="Прямокутник 7">
            <a:extLst>
              <a:ext uri="{FF2B5EF4-FFF2-40B4-BE49-F238E27FC236}">
                <a16:creationId xmlns:a16="http://schemas.microsoft.com/office/drawing/2014/main" id="{0B6A4014-EAF2-5A89-A5C8-02C6B8DA118F}"/>
              </a:ext>
            </a:extLst>
          </p:cNvPr>
          <p:cNvSpPr/>
          <p:nvPr/>
        </p:nvSpPr>
        <p:spPr>
          <a:xfrm>
            <a:off x="6113587" y="5061351"/>
            <a:ext cx="323807" cy="69250"/>
          </a:xfrm>
          <a:prstGeom prst="rect">
            <a:avLst/>
          </a:prstGeom>
        </p:spPr>
        <p:txBody>
          <a:bodyPr wrap="none" lIns="0" tIns="0" rIns="0" bIns="0">
            <a:spAutoFit/>
          </a:bodyPr>
          <a:lstStyle/>
          <a:p>
            <a:r>
              <a:rPr lang="en-GB" sz="450">
                <a:latin typeface="Arial"/>
              </a:rPr>
              <a:t>Version 1.91</a:t>
            </a:r>
          </a:p>
        </p:txBody>
      </p:sp>
      <p:graphicFrame>
        <p:nvGraphicFramePr>
          <p:cNvPr id="10" name="Таблиця 9">
            <a:extLst>
              <a:ext uri="{FF2B5EF4-FFF2-40B4-BE49-F238E27FC236}">
                <a16:creationId xmlns:a16="http://schemas.microsoft.com/office/drawing/2014/main" id="{CECC45A0-64AD-401F-9676-5EAFAEDFCB86}"/>
              </a:ext>
            </a:extLst>
          </p:cNvPr>
          <p:cNvGraphicFramePr>
            <a:graphicFrameLocks noGrp="1"/>
          </p:cNvGraphicFramePr>
          <p:nvPr>
            <p:extLst>
              <p:ext uri="{D42A27DB-BD31-4B8C-83A1-F6EECF244321}">
                <p14:modId xmlns:p14="http://schemas.microsoft.com/office/powerpoint/2010/main" val="1570364955"/>
              </p:ext>
            </p:extLst>
          </p:nvPr>
        </p:nvGraphicFramePr>
        <p:xfrm>
          <a:off x="3552520" y="4377208"/>
          <a:ext cx="1009650" cy="263372"/>
        </p:xfrm>
        <a:graphic>
          <a:graphicData uri="http://schemas.openxmlformats.org/drawingml/2006/table">
            <a:tbl>
              <a:tblPr/>
              <a:tblGrid>
                <a:gridCol w="430595">
                  <a:extLst>
                    <a:ext uri="{9D8B030D-6E8A-4147-A177-3AD203B41FA5}">
                      <a16:colId xmlns:a16="http://schemas.microsoft.com/office/drawing/2014/main" val="20000"/>
                    </a:ext>
                  </a:extLst>
                </a:gridCol>
                <a:gridCol w="579055">
                  <a:extLst>
                    <a:ext uri="{9D8B030D-6E8A-4147-A177-3AD203B41FA5}">
                      <a16:colId xmlns:a16="http://schemas.microsoft.com/office/drawing/2014/main" val="20001"/>
                    </a:ext>
                  </a:extLst>
                </a:gridCol>
              </a:tblGrid>
              <a:tr h="7050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300" noProof="0">
                          <a:latin typeface="Arial"/>
                        </a:rPr>
                        <a:t>CLASSIFICATION</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400" noProof="0">
                          <a:latin typeface="Arial"/>
                        </a:rPr>
                        <a:t>C1 – Public Information</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62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300" noProof="0">
                          <a:latin typeface="Arial"/>
                        </a:rPr>
                        <a:t>DATE</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400" noProof="0">
                          <a:latin typeface="Arial"/>
                        </a:rPr>
                        <a:t>18 Dec 2023</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142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300" noProof="0">
                          <a:latin typeface="Arial"/>
                        </a:rPr>
                        <a:t>VERSION</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400" noProof="0">
                          <a:latin typeface="Arial"/>
                        </a:rPr>
                        <a:t>1.6</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048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300" noProof="0">
                          <a:latin typeface="Arial"/>
                        </a:rPr>
                        <a:t>PAGE</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400" noProof="0">
                          <a:latin typeface="Arial"/>
                        </a:rPr>
                        <a:t>1 of 14</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032996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Right 4">
            <a:extLst>
              <a:ext uri="{FF2B5EF4-FFF2-40B4-BE49-F238E27FC236}">
                <a16:creationId xmlns:a16="http://schemas.microsoft.com/office/drawing/2014/main" id="{D6FD9221-5C25-EEA0-E4DE-13FF611D5549}"/>
              </a:ext>
            </a:extLst>
          </p:cNvPr>
          <p:cNvSpPr/>
          <p:nvPr/>
        </p:nvSpPr>
        <p:spPr>
          <a:xfrm>
            <a:off x="453288" y="1385522"/>
            <a:ext cx="2899446" cy="4993679"/>
          </a:xfrm>
          <a:prstGeom prst="rightArrow">
            <a:avLst>
              <a:gd name="adj1" fmla="val 68087"/>
              <a:gd name="adj2" fmla="val 53801"/>
            </a:avLst>
          </a:prstGeom>
        </p:spPr>
        <p:style>
          <a:lnRef idx="1">
            <a:schemeClr val="accent3"/>
          </a:lnRef>
          <a:fillRef idx="2">
            <a:schemeClr val="accent3"/>
          </a:fillRef>
          <a:effectRef idx="1">
            <a:schemeClr val="accent3"/>
          </a:effectRef>
          <a:fontRef idx="minor">
            <a:schemeClr val="dk1"/>
          </a:fontRef>
        </p:style>
        <p:txBody>
          <a:bodyPr/>
          <a:lstStyle/>
          <a:p>
            <a:r>
              <a:rPr lang="en-GB"/>
              <a:t>TenneT realisation</a:t>
            </a:r>
          </a:p>
        </p:txBody>
      </p:sp>
      <p:sp>
        <p:nvSpPr>
          <p:cNvPr id="23" name="Arrow: Right 4">
            <a:extLst>
              <a:ext uri="{FF2B5EF4-FFF2-40B4-BE49-F238E27FC236}">
                <a16:creationId xmlns:a16="http://schemas.microsoft.com/office/drawing/2014/main" id="{6DF17B13-F134-032F-85DB-76F54078881E}"/>
              </a:ext>
            </a:extLst>
          </p:cNvPr>
          <p:cNvSpPr/>
          <p:nvPr/>
        </p:nvSpPr>
        <p:spPr>
          <a:xfrm>
            <a:off x="3352734" y="1385521"/>
            <a:ext cx="7491478" cy="4993679"/>
          </a:xfrm>
          <a:prstGeom prst="rightArrow">
            <a:avLst>
              <a:gd name="adj1" fmla="val 70400"/>
              <a:gd name="adj2" fmla="val 51895"/>
            </a:avLst>
          </a:prstGeom>
          <a:solidFill>
            <a:schemeClr val="accent3">
              <a:lumMod val="60000"/>
              <a:lumOff val="4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en-GB"/>
              <a:t>Onboarding and transition process</a:t>
            </a:r>
          </a:p>
        </p:txBody>
      </p:sp>
      <p:sp>
        <p:nvSpPr>
          <p:cNvPr id="3" name="Freeform: Shape 5">
            <a:extLst>
              <a:ext uri="{FF2B5EF4-FFF2-40B4-BE49-F238E27FC236}">
                <a16:creationId xmlns:a16="http://schemas.microsoft.com/office/drawing/2014/main" id="{78AF3691-355C-90B8-F731-1CF53F5C561D}"/>
              </a:ext>
            </a:extLst>
          </p:cNvPr>
          <p:cNvSpPr/>
          <p:nvPr/>
        </p:nvSpPr>
        <p:spPr>
          <a:xfrm>
            <a:off x="2281188" y="2473693"/>
            <a:ext cx="2136336"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1. Prepare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Process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Channel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Notification development</a:t>
            </a:r>
          </a:p>
        </p:txBody>
      </p:sp>
      <p:sp>
        <p:nvSpPr>
          <p:cNvPr id="4" name="Freeform: Shape 6">
            <a:extLst>
              <a:ext uri="{FF2B5EF4-FFF2-40B4-BE49-F238E27FC236}">
                <a16:creationId xmlns:a16="http://schemas.microsoft.com/office/drawing/2014/main" id="{7CE908AB-3276-6362-5B33-7EE1E92181DF}"/>
              </a:ext>
            </a:extLst>
          </p:cNvPr>
          <p:cNvSpPr/>
          <p:nvPr/>
        </p:nvSpPr>
        <p:spPr>
          <a:xfrm>
            <a:off x="450426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lt1"/>
                </a:solidFill>
                <a:latin typeface="Segoe UI Emoji" panose="020B0502040204020203" pitchFamily="34" charset="0"/>
                <a:ea typeface="Segoe UI Emoji" panose="020B0502040204020203" pitchFamily="34" charset="0"/>
                <a:cs typeface="Arial" panose="020B0604020202020204" pitchFamily="34" charset="0"/>
              </a:rPr>
              <a:t>2. Connection</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Questionnaire</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Transport- &amp; Signing Security</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Realise connection with Test &amp; Qualification Facility (TQF)</a:t>
            </a:r>
          </a:p>
        </p:txBody>
      </p:sp>
      <p:sp>
        <p:nvSpPr>
          <p:cNvPr id="9" name="Freeform: Shape 7">
            <a:extLst>
              <a:ext uri="{FF2B5EF4-FFF2-40B4-BE49-F238E27FC236}">
                <a16:creationId xmlns:a16="http://schemas.microsoft.com/office/drawing/2014/main" id="{5F2051DE-C3DA-3F0E-DECE-D30C8BC29FA7}"/>
              </a:ext>
            </a:extLst>
          </p:cNvPr>
          <p:cNvSpPr/>
          <p:nvPr/>
        </p:nvSpPr>
        <p:spPr>
          <a:xfrm>
            <a:off x="603111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3. Testing</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Functional testing (semantic validations) </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Test scenarios (processes)</a:t>
            </a:r>
          </a:p>
        </p:txBody>
      </p:sp>
      <p:sp>
        <p:nvSpPr>
          <p:cNvPr id="10" name="Freeform: Shape 8">
            <a:extLst>
              <a:ext uri="{FF2B5EF4-FFF2-40B4-BE49-F238E27FC236}">
                <a16:creationId xmlns:a16="http://schemas.microsoft.com/office/drawing/2014/main" id="{AD04BBFD-37AD-5D9F-6565-173EFF3358DE}"/>
              </a:ext>
            </a:extLst>
          </p:cNvPr>
          <p:cNvSpPr/>
          <p:nvPr/>
        </p:nvSpPr>
        <p:spPr>
          <a:xfrm>
            <a:off x="7557965" y="2473693"/>
            <a:ext cx="143858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4. Qualification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Qualification in accordance with Net code as prerequisite for go live</a:t>
            </a:r>
          </a:p>
        </p:txBody>
      </p:sp>
      <p:sp>
        <p:nvSpPr>
          <p:cNvPr id="11" name="Freeform: Shape 9">
            <a:extLst>
              <a:ext uri="{FF2B5EF4-FFF2-40B4-BE49-F238E27FC236}">
                <a16:creationId xmlns:a16="http://schemas.microsoft.com/office/drawing/2014/main" id="{C7F8ED2A-B34A-D6BC-EE03-39B1EEF2BC68}"/>
              </a:ext>
            </a:extLst>
          </p:cNvPr>
          <p:cNvSpPr/>
          <p:nvPr/>
        </p:nvSpPr>
        <p:spPr>
          <a:xfrm>
            <a:off x="9084814"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5. Go live</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Realise connection with MMC-hub</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Go live</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Transfer to management</a:t>
            </a:r>
          </a:p>
          <a:p>
            <a:pPr marL="114300" lvl="1" indent="-114300" defTabSz="533400">
              <a:spcBef>
                <a:spcPct val="0"/>
              </a:spcBef>
              <a:spcAft>
                <a:spcPct val="15000"/>
              </a:spcAft>
              <a:buChar char="•"/>
            </a:pPr>
            <a:endParaRPr lang="en-GB"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2" name="Freeform: Shape 10">
            <a:extLst>
              <a:ext uri="{FF2B5EF4-FFF2-40B4-BE49-F238E27FC236}">
                <a16:creationId xmlns:a16="http://schemas.microsoft.com/office/drawing/2014/main" id="{FD7583A5-FE58-41CD-A49A-085C7F177B4D}"/>
              </a:ext>
            </a:extLst>
          </p:cNvPr>
          <p:cNvSpPr/>
          <p:nvPr/>
        </p:nvSpPr>
        <p:spPr>
          <a:xfrm>
            <a:off x="10611663"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6. Operational</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Intensified surveillance</a:t>
            </a:r>
          </a:p>
          <a:p>
            <a:pPr marL="114300" lvl="1" indent="-114300" defTabSz="533400">
              <a:spcBef>
                <a:spcPct val="0"/>
              </a:spcBef>
              <a:spcAft>
                <a:spcPct val="15000"/>
              </a:spcAft>
              <a:buChar char="•"/>
            </a:pPr>
            <a:endParaRPr lang="en-US"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3" name="Pijl: vijfhoek 12">
            <a:extLst>
              <a:ext uri="{FF2B5EF4-FFF2-40B4-BE49-F238E27FC236}">
                <a16:creationId xmlns:a16="http://schemas.microsoft.com/office/drawing/2014/main" id="{766E9473-4904-A54E-FB2A-D5E201366E17}"/>
              </a:ext>
            </a:extLst>
          </p:cNvPr>
          <p:cNvSpPr/>
          <p:nvPr/>
        </p:nvSpPr>
        <p:spPr>
          <a:xfrm rot="16200000">
            <a:off x="3636512" y="4836794"/>
            <a:ext cx="1647283" cy="1063370"/>
          </a:xfrm>
          <a:prstGeom prst="homePlate">
            <a:avLst>
              <a:gd name="adj" fmla="val 40259"/>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is ready for onboarding</a:t>
            </a:r>
          </a:p>
        </p:txBody>
      </p:sp>
      <p:sp>
        <p:nvSpPr>
          <p:cNvPr id="14" name="Pijl: vijfhoek 13">
            <a:extLst>
              <a:ext uri="{FF2B5EF4-FFF2-40B4-BE49-F238E27FC236}">
                <a16:creationId xmlns:a16="http://schemas.microsoft.com/office/drawing/2014/main" id="{696E8ACA-B221-0936-9785-8D133105F14B}"/>
              </a:ext>
            </a:extLst>
          </p:cNvPr>
          <p:cNvSpPr/>
          <p:nvPr/>
        </p:nvSpPr>
        <p:spPr>
          <a:xfrm rot="16200000">
            <a:off x="5156189" y="4836791"/>
            <a:ext cx="1647281" cy="1063374"/>
          </a:xfrm>
          <a:prstGeom prst="homePlate">
            <a:avLst>
              <a:gd name="adj" fmla="val 40259"/>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Market party has working connection with TQF</a:t>
            </a:r>
          </a:p>
        </p:txBody>
      </p:sp>
      <p:sp>
        <p:nvSpPr>
          <p:cNvPr id="15" name="Pijl: vijfhoek 14">
            <a:extLst>
              <a:ext uri="{FF2B5EF4-FFF2-40B4-BE49-F238E27FC236}">
                <a16:creationId xmlns:a16="http://schemas.microsoft.com/office/drawing/2014/main" id="{46D45427-F16F-CD06-7757-63C234EB1D75}"/>
              </a:ext>
            </a:extLst>
          </p:cNvPr>
          <p:cNvSpPr/>
          <p:nvPr/>
        </p:nvSpPr>
        <p:spPr>
          <a:xfrm rot="16200000">
            <a:off x="8217024" y="4836794"/>
            <a:ext cx="1647283" cy="1063374"/>
          </a:xfrm>
          <a:prstGeom prst="homePlate">
            <a:avLst>
              <a:gd name="adj" fmla="val 39274"/>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b="1">
                <a:latin typeface="Segoe UI Emoji" panose="020B0502040204020203" pitchFamily="34" charset="0"/>
                <a:ea typeface="Segoe UI Emoji" panose="020B0502040204020203" pitchFamily="34" charset="0"/>
                <a:cs typeface="Arial" panose="020B0604020202020204" pitchFamily="34" charset="0"/>
              </a:rPr>
              <a:t>Qualification</a:t>
            </a:r>
          </a:p>
          <a:p>
            <a:pPr algn="ctr"/>
            <a:r>
              <a:rPr lang="en-GB" sz="1200">
                <a:latin typeface="Segoe UI Emoji" panose="020B0502040204020203" pitchFamily="34" charset="0"/>
                <a:ea typeface="Segoe UI Emoji" panose="020B0502040204020203" pitchFamily="34" charset="0"/>
                <a:cs typeface="Arial" panose="020B0604020202020204" pitchFamily="34" charset="0"/>
              </a:rPr>
              <a:t>successful to participate in exchange of notifications</a:t>
            </a:r>
          </a:p>
        </p:txBody>
      </p:sp>
      <p:sp>
        <p:nvSpPr>
          <p:cNvPr id="16" name="Pijl: vijfhoek 15">
            <a:extLst>
              <a:ext uri="{FF2B5EF4-FFF2-40B4-BE49-F238E27FC236}">
                <a16:creationId xmlns:a16="http://schemas.microsoft.com/office/drawing/2014/main" id="{B2FCE731-44AB-A7BE-FA5C-0D8D2D5DA940}"/>
              </a:ext>
            </a:extLst>
          </p:cNvPr>
          <p:cNvSpPr/>
          <p:nvPr/>
        </p:nvSpPr>
        <p:spPr>
          <a:xfrm rot="16200000">
            <a:off x="9734316" y="4836792"/>
            <a:ext cx="1647281" cy="1063372"/>
          </a:xfrm>
          <a:prstGeom prst="homePlate">
            <a:avLst>
              <a:gd name="adj" fmla="val 40751"/>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IT connection is operational and managed</a:t>
            </a:r>
          </a:p>
        </p:txBody>
      </p:sp>
      <p:sp>
        <p:nvSpPr>
          <p:cNvPr id="17" name="Pijl: vijfhoek 16">
            <a:extLst>
              <a:ext uri="{FF2B5EF4-FFF2-40B4-BE49-F238E27FC236}">
                <a16:creationId xmlns:a16="http://schemas.microsoft.com/office/drawing/2014/main" id="{4168FFB4-B64D-8F44-F0F6-A9B98A319580}"/>
              </a:ext>
            </a:extLst>
          </p:cNvPr>
          <p:cNvSpPr/>
          <p:nvPr/>
        </p:nvSpPr>
        <p:spPr>
          <a:xfrm rot="16200000">
            <a:off x="6690109" y="4836794"/>
            <a:ext cx="1647281" cy="1063374"/>
          </a:xfrm>
          <a:prstGeom prst="homePlate">
            <a:avLst>
              <a:gd name="adj" fmla="val 38782"/>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Market party has completed testing and debugging</a:t>
            </a:r>
          </a:p>
        </p:txBody>
      </p:sp>
      <p:sp>
        <p:nvSpPr>
          <p:cNvPr id="19" name="Tekstballon: rechthoek met afgeronde hoeken 18">
            <a:extLst>
              <a:ext uri="{FF2B5EF4-FFF2-40B4-BE49-F238E27FC236}">
                <a16:creationId xmlns:a16="http://schemas.microsoft.com/office/drawing/2014/main" id="{26173A7D-76C5-F7F5-48B5-0E58B73F3981}"/>
              </a:ext>
            </a:extLst>
          </p:cNvPr>
          <p:cNvSpPr/>
          <p:nvPr/>
        </p:nvSpPr>
        <p:spPr>
          <a:xfrm>
            <a:off x="542316" y="4361244"/>
            <a:ext cx="1623254" cy="456809"/>
          </a:xfrm>
          <a:prstGeom prst="wedgeRoundRectCallout">
            <a:avLst>
              <a:gd name="adj1" fmla="val 21859"/>
              <a:gd name="adj2" fmla="val -153473"/>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Release of new market documentation</a:t>
            </a:r>
          </a:p>
        </p:txBody>
      </p:sp>
      <p:sp>
        <p:nvSpPr>
          <p:cNvPr id="20" name="Tekstballon: rechthoek met afgeronde hoeken 19">
            <a:extLst>
              <a:ext uri="{FF2B5EF4-FFF2-40B4-BE49-F238E27FC236}">
                <a16:creationId xmlns:a16="http://schemas.microsoft.com/office/drawing/2014/main" id="{65AB9708-5D95-941D-5A1F-66A6083567FD}"/>
              </a:ext>
            </a:extLst>
          </p:cNvPr>
          <p:cNvSpPr/>
          <p:nvPr/>
        </p:nvSpPr>
        <p:spPr>
          <a:xfrm>
            <a:off x="542315" y="2947073"/>
            <a:ext cx="1632879" cy="481927"/>
          </a:xfrm>
          <a:prstGeom prst="wedgeRoundRectCallout">
            <a:avLst>
              <a:gd name="adj1" fmla="val -19496"/>
              <a:gd name="adj2" fmla="val 151905"/>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Publication of transition planning</a:t>
            </a:r>
          </a:p>
        </p:txBody>
      </p:sp>
      <p:sp>
        <p:nvSpPr>
          <p:cNvPr id="21" name="Pijl: vijfhoek 20">
            <a:extLst>
              <a:ext uri="{FF2B5EF4-FFF2-40B4-BE49-F238E27FC236}">
                <a16:creationId xmlns:a16="http://schemas.microsoft.com/office/drawing/2014/main" id="{A4DE0CD6-C574-CB90-51B4-A7E6BBE54B4D}"/>
              </a:ext>
            </a:extLst>
          </p:cNvPr>
          <p:cNvSpPr/>
          <p:nvPr/>
        </p:nvSpPr>
        <p:spPr>
          <a:xfrm rot="16200000">
            <a:off x="2457522" y="4836797"/>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TenneT systems ready:</a:t>
            </a:r>
          </a:p>
          <a:p>
            <a:pPr algn="ctr"/>
            <a:r>
              <a:rPr lang="en-GB" sz="1200" i="1">
                <a:latin typeface="Segoe UI Emoji" panose="020B0502040204020203" pitchFamily="34" charset="0"/>
                <a:ea typeface="Segoe UI Emoji" panose="020B0502040204020203" pitchFamily="34" charset="0"/>
                <a:cs typeface="Arial" panose="020B0604020202020204" pitchFamily="34" charset="0"/>
              </a:rPr>
              <a:t>start transition</a:t>
            </a:r>
          </a:p>
        </p:txBody>
      </p:sp>
      <p:sp>
        <p:nvSpPr>
          <p:cNvPr id="26" name="Tijdelijke aanduiding voor dianummer 25">
            <a:extLst>
              <a:ext uri="{FF2B5EF4-FFF2-40B4-BE49-F238E27FC236}">
                <a16:creationId xmlns:a16="http://schemas.microsoft.com/office/drawing/2014/main" id="{AA4CB166-E740-F12C-92DD-AAE5D425728A}"/>
              </a:ext>
            </a:extLst>
          </p:cNvPr>
          <p:cNvSpPr>
            <a:spLocks noGrp="1"/>
          </p:cNvSpPr>
          <p:nvPr>
            <p:ph type="sldNum" sz="quarter" idx="15"/>
          </p:nvPr>
        </p:nvSpPr>
        <p:spPr/>
        <p:txBody>
          <a:bodyPr/>
          <a:lstStyle/>
          <a:p>
            <a:fld id="{867EBCD7-B3E8-48AD-AAAF-CE129139BC6F}" type="slidenum">
              <a:rPr lang="en-GB" smtClean="0"/>
              <a:pPr/>
              <a:t>119</a:t>
            </a:fld>
            <a:endParaRPr lang="en-GB"/>
          </a:p>
        </p:txBody>
      </p:sp>
      <p:sp>
        <p:nvSpPr>
          <p:cNvPr id="2" name="Rechthoek 1">
            <a:extLst>
              <a:ext uri="{FF2B5EF4-FFF2-40B4-BE49-F238E27FC236}">
                <a16:creationId xmlns:a16="http://schemas.microsoft.com/office/drawing/2014/main" id="{3CFD939B-C86C-699F-D493-ADC0B702AF54}"/>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 Connection</a:t>
            </a:r>
          </a:p>
        </p:txBody>
      </p:sp>
      <p:sp>
        <p:nvSpPr>
          <p:cNvPr id="25" name="Titel 1">
            <a:extLst>
              <a:ext uri="{FF2B5EF4-FFF2-40B4-BE49-F238E27FC236}">
                <a16:creationId xmlns:a16="http://schemas.microsoft.com/office/drawing/2014/main" id="{6AFF5E35-E463-30C1-BA71-B979989193B9}"/>
              </a:ext>
            </a:extLst>
          </p:cNvPr>
          <p:cNvSpPr>
            <a:spLocks noGrp="1"/>
          </p:cNvSpPr>
          <p:nvPr>
            <p:ph type="title"/>
          </p:nvPr>
        </p:nvSpPr>
        <p:spPr>
          <a:xfrm>
            <a:off x="792630" y="791490"/>
            <a:ext cx="11023317" cy="432000"/>
          </a:xfrm>
        </p:spPr>
        <p:txBody>
          <a:bodyPr>
            <a:noAutofit/>
          </a:bodyPr>
          <a:lstStyle/>
          <a:p>
            <a:r>
              <a:rPr lang="en-GB">
                <a:solidFill>
                  <a:schemeClr val="accent1"/>
                </a:solidFill>
              </a:rPr>
              <a:t>Step 2: connection</a:t>
            </a:r>
          </a:p>
        </p:txBody>
      </p:sp>
      <p:sp>
        <p:nvSpPr>
          <p:cNvPr id="27" name="Tijdelijke aanduiding voor tekst 3">
            <a:extLst>
              <a:ext uri="{FF2B5EF4-FFF2-40B4-BE49-F238E27FC236}">
                <a16:creationId xmlns:a16="http://schemas.microsoft.com/office/drawing/2014/main" id="{12E579B4-69FE-7B50-9AB7-B73513EDBBC2}"/>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Connection with TQF as dry run for connection with MMC-hub</a:t>
            </a:r>
          </a:p>
        </p:txBody>
      </p:sp>
    </p:spTree>
    <p:extLst>
      <p:ext uri="{BB962C8B-B14F-4D97-AF65-F5344CB8AC3E}">
        <p14:creationId xmlns:p14="http://schemas.microsoft.com/office/powerpoint/2010/main" val="17280105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a:extLst>
              <a:ext uri="{FF2B5EF4-FFF2-40B4-BE49-F238E27FC236}">
                <a16:creationId xmlns:a16="http://schemas.microsoft.com/office/drawing/2014/main" id="{E604B9C4-538B-DF01-6BB4-CE22E74B04F1}"/>
              </a:ext>
            </a:extLst>
          </p:cNvPr>
          <p:cNvPicPr>
            <a:picLocks noChangeAspect="1"/>
          </p:cNvPicPr>
          <p:nvPr/>
        </p:nvPicPr>
        <p:blipFill>
          <a:blip r:embed="rId4"/>
          <a:stretch>
            <a:fillRect/>
          </a:stretch>
        </p:blipFill>
        <p:spPr>
          <a:xfrm>
            <a:off x="6017699" y="193461"/>
            <a:ext cx="6139594" cy="6408538"/>
          </a:xfrm>
          <a:prstGeom prst="rect">
            <a:avLst/>
          </a:prstGeom>
        </p:spPr>
      </p:pic>
      <p:sp>
        <p:nvSpPr>
          <p:cNvPr id="2" name="Tijdelijke aanduiding voor tekst 1"/>
          <p:cNvSpPr>
            <a:spLocks noGrp="1"/>
          </p:cNvSpPr>
          <p:nvPr>
            <p:ph type="body" sz="quarter" idx="13"/>
          </p:nvPr>
        </p:nvSpPr>
        <p:spPr>
          <a:xfrm>
            <a:off x="1367481" y="1907615"/>
            <a:ext cx="4680000" cy="4294277"/>
          </a:xfrm>
        </p:spPr>
        <p:txBody>
          <a:bodyPr>
            <a:noAutofit/>
          </a:bodyPr>
          <a:lstStyle/>
          <a:p>
            <a:pPr marL="342900" indent="-342900">
              <a:buFont typeface="Arial" panose="020B0604020202020204" pitchFamily="34" charset="0"/>
              <a:buChar char="•"/>
            </a:pPr>
            <a:r>
              <a:rPr lang="en-GB" sz="2000"/>
              <a:t>Completed Questionnaire</a:t>
            </a:r>
          </a:p>
          <a:p>
            <a:pPr marL="828712" lvl="2" indent="-342900">
              <a:buFont typeface="Arial" panose="020B0604020202020204" pitchFamily="34" charset="0"/>
              <a:buChar char="•"/>
            </a:pPr>
            <a:r>
              <a:rPr lang="en-GB" sz="1400" i="1"/>
              <a:t>Available on MyTenneT as of mid-February</a:t>
            </a:r>
          </a:p>
          <a:p>
            <a:pPr lvl="2" indent="0">
              <a:buNone/>
            </a:pPr>
            <a:endParaRPr lang="en-GB" sz="300" dirty="0"/>
          </a:p>
          <a:p>
            <a:pPr marL="342900" indent="-342900">
              <a:buFont typeface="Arial" panose="020B0604020202020204" pitchFamily="34" charset="0"/>
              <a:buChar char="•"/>
            </a:pPr>
            <a:r>
              <a:rPr lang="en-GB" sz="2000"/>
              <a:t>Transport (SSL) certificates</a:t>
            </a:r>
          </a:p>
          <a:p>
            <a:pPr marL="828712" lvl="2" indent="-342900">
              <a:buFont typeface="Arial" panose="020B0604020202020204" pitchFamily="34" charset="0"/>
              <a:buChar char="•"/>
            </a:pPr>
            <a:r>
              <a:rPr lang="en-GB" sz="1400" i="1"/>
              <a:t>Test</a:t>
            </a:r>
          </a:p>
          <a:p>
            <a:pPr marL="828712" lvl="2" indent="-342900">
              <a:buFont typeface="Arial" panose="020B0604020202020204" pitchFamily="34" charset="0"/>
              <a:buChar char="•"/>
            </a:pPr>
            <a:r>
              <a:rPr lang="en-GB" sz="1400" i="1"/>
              <a:t>Production</a:t>
            </a:r>
          </a:p>
          <a:p>
            <a:pPr lvl="2" indent="0">
              <a:buNone/>
            </a:pPr>
            <a:endParaRPr lang="en-GB" sz="300" dirty="0"/>
          </a:p>
          <a:p>
            <a:pPr marL="342900" indent="-342900">
              <a:buFont typeface="Arial" panose="020B0604020202020204" pitchFamily="34" charset="0"/>
              <a:buChar char="•"/>
            </a:pPr>
            <a:r>
              <a:rPr lang="en-GB" sz="2000"/>
              <a:t>Signing (S/MIME) certificates</a:t>
            </a:r>
          </a:p>
          <a:p>
            <a:pPr marL="828712" lvl="2" indent="-342900">
              <a:buFont typeface="Arial" panose="020B0604020202020204" pitchFamily="34" charset="0"/>
              <a:buChar char="•"/>
            </a:pPr>
            <a:r>
              <a:rPr lang="en-GB" sz="1400" i="1"/>
              <a:t>Test</a:t>
            </a:r>
          </a:p>
          <a:p>
            <a:pPr marL="828712" lvl="2" indent="-342900">
              <a:buFont typeface="Arial" panose="020B0604020202020204" pitchFamily="34" charset="0"/>
              <a:buChar char="•"/>
            </a:pPr>
            <a:r>
              <a:rPr lang="en-GB" sz="1400" i="1"/>
              <a:t>Production</a:t>
            </a:r>
          </a:p>
          <a:p>
            <a:pPr lvl="2" indent="0">
              <a:buNone/>
            </a:pPr>
            <a:endParaRPr lang="en-GB" sz="300" dirty="0"/>
          </a:p>
          <a:p>
            <a:pPr marL="342900" indent="-342900">
              <a:buFont typeface="Arial" panose="020B0604020202020204" pitchFamily="34" charset="0"/>
              <a:buChar char="•"/>
            </a:pPr>
            <a:r>
              <a:rPr lang="en-GB" sz="2000"/>
              <a:t>WSDL TenneT Web Services</a:t>
            </a:r>
          </a:p>
          <a:p>
            <a:pPr marL="342900" indent="-342900">
              <a:buFont typeface="Arial" panose="020B0604020202020204" pitchFamily="34" charset="0"/>
              <a:buChar char="•"/>
            </a:pPr>
            <a:endParaRPr lang="en-GB" sz="300" dirty="0"/>
          </a:p>
          <a:p>
            <a:pPr marL="342900" indent="-342900">
              <a:buFont typeface="Arial" panose="020B0604020202020204" pitchFamily="34" charset="0"/>
              <a:buChar char="•"/>
            </a:pPr>
            <a:r>
              <a:rPr lang="en-GB" sz="2000"/>
              <a:t>If push: end points for your own web services</a:t>
            </a:r>
          </a:p>
        </p:txBody>
      </p:sp>
      <p:sp>
        <p:nvSpPr>
          <p:cNvPr id="5" name="Rechthoek 4">
            <a:extLst>
              <a:ext uri="{FF2B5EF4-FFF2-40B4-BE49-F238E27FC236}">
                <a16:creationId xmlns:a16="http://schemas.microsoft.com/office/drawing/2014/main" id="{BFD24702-D98E-6053-D252-B9DD4EBFEE03}"/>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 Connection</a:t>
            </a:r>
          </a:p>
        </p:txBody>
      </p:sp>
      <p:sp>
        <p:nvSpPr>
          <p:cNvPr id="6" name="Tijdelijke aanduiding voor dianummer 5">
            <a:extLst>
              <a:ext uri="{FF2B5EF4-FFF2-40B4-BE49-F238E27FC236}">
                <a16:creationId xmlns:a16="http://schemas.microsoft.com/office/drawing/2014/main" id="{B1C9C841-09DE-F9B5-B1DE-4106D1C4C3AD}"/>
              </a:ext>
            </a:extLst>
          </p:cNvPr>
          <p:cNvSpPr>
            <a:spLocks noGrp="1"/>
          </p:cNvSpPr>
          <p:nvPr>
            <p:ph type="sldNum" sz="quarter" idx="16"/>
          </p:nvPr>
        </p:nvSpPr>
        <p:spPr/>
        <p:txBody>
          <a:bodyPr/>
          <a:lstStyle/>
          <a:p>
            <a:fld id="{12E7EA47-C16F-484F-9C0D-C4523DDA169C}" type="slidenum">
              <a:rPr lang="en-GB" smtClean="0"/>
              <a:pPr/>
              <a:t>120</a:t>
            </a:fld>
            <a:endParaRPr lang="en-GB"/>
          </a:p>
        </p:txBody>
      </p:sp>
      <p:sp>
        <p:nvSpPr>
          <p:cNvPr id="12" name="Titel 1">
            <a:extLst>
              <a:ext uri="{FF2B5EF4-FFF2-40B4-BE49-F238E27FC236}">
                <a16:creationId xmlns:a16="http://schemas.microsoft.com/office/drawing/2014/main" id="{23852802-D39C-DA13-C4DF-42E08CF117D8}"/>
              </a:ext>
            </a:extLst>
          </p:cNvPr>
          <p:cNvSpPr>
            <a:spLocks noGrp="1"/>
          </p:cNvSpPr>
          <p:nvPr>
            <p:ph type="title"/>
          </p:nvPr>
        </p:nvSpPr>
        <p:spPr>
          <a:xfrm>
            <a:off x="792630" y="791490"/>
            <a:ext cx="11023317" cy="432000"/>
          </a:xfrm>
        </p:spPr>
        <p:txBody>
          <a:bodyPr>
            <a:noAutofit/>
          </a:bodyPr>
          <a:lstStyle/>
          <a:p>
            <a:r>
              <a:rPr lang="en-GB">
                <a:solidFill>
                  <a:schemeClr val="accent1"/>
                </a:solidFill>
              </a:rPr>
              <a:t>Conditions</a:t>
            </a:r>
          </a:p>
        </p:txBody>
      </p:sp>
      <p:sp>
        <p:nvSpPr>
          <p:cNvPr id="13" name="Tijdelijke aanduiding voor tekst 3">
            <a:extLst>
              <a:ext uri="{FF2B5EF4-FFF2-40B4-BE49-F238E27FC236}">
                <a16:creationId xmlns:a16="http://schemas.microsoft.com/office/drawing/2014/main" id="{D0F44B7F-1E70-5FDD-6D11-B61D556EE424}"/>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What do you need?</a:t>
            </a:r>
          </a:p>
        </p:txBody>
      </p:sp>
      <p:sp>
        <p:nvSpPr>
          <p:cNvPr id="3" name="Прямокутник 2">
            <a:extLst>
              <a:ext uri="{FF2B5EF4-FFF2-40B4-BE49-F238E27FC236}">
                <a16:creationId xmlns:a16="http://schemas.microsoft.com/office/drawing/2014/main" id="{861A46BF-3FD7-8BDA-446A-26BEFEFB9C18}"/>
              </a:ext>
            </a:extLst>
          </p:cNvPr>
          <p:cNvSpPr/>
          <p:nvPr/>
        </p:nvSpPr>
        <p:spPr>
          <a:xfrm>
            <a:off x="6822948" y="838200"/>
            <a:ext cx="1124712" cy="143256"/>
          </a:xfrm>
          <a:prstGeom prst="rect">
            <a:avLst/>
          </a:prstGeom>
        </p:spPr>
        <p:txBody>
          <a:bodyPr wrap="none" lIns="0" tIns="0" rIns="0" bIns="0">
            <a:noAutofit/>
          </a:bodyPr>
          <a:lstStyle/>
          <a:p>
            <a:r>
              <a:rPr lang="en-GB" sz="900">
                <a:solidFill>
                  <a:srgbClr val="BEDFAB"/>
                </a:solidFill>
                <a:latin typeface="Arial"/>
              </a:rPr>
              <a:t>Taking power further</a:t>
            </a:r>
          </a:p>
        </p:txBody>
      </p:sp>
      <p:graphicFrame>
        <p:nvGraphicFramePr>
          <p:cNvPr id="4" name="Таблиця 3">
            <a:extLst>
              <a:ext uri="{FF2B5EF4-FFF2-40B4-BE49-F238E27FC236}">
                <a16:creationId xmlns:a16="http://schemas.microsoft.com/office/drawing/2014/main" id="{9C022C75-A0F9-FBC5-B41D-FD5411D484C3}"/>
              </a:ext>
            </a:extLst>
          </p:cNvPr>
          <p:cNvGraphicFramePr>
            <a:graphicFrameLocks noGrp="1"/>
          </p:cNvGraphicFramePr>
          <p:nvPr>
            <p:extLst>
              <p:ext uri="{D42A27DB-BD31-4B8C-83A1-F6EECF244321}">
                <p14:modId xmlns:p14="http://schemas.microsoft.com/office/powerpoint/2010/main" val="2978175420"/>
              </p:ext>
            </p:extLst>
          </p:nvPr>
        </p:nvGraphicFramePr>
        <p:xfrm>
          <a:off x="9443466" y="725424"/>
          <a:ext cx="1450848" cy="417576"/>
        </p:xfrm>
        <a:graphic>
          <a:graphicData uri="http://schemas.openxmlformats.org/drawingml/2006/table">
            <a:tbl>
              <a:tblPr/>
              <a:tblGrid>
                <a:gridCol w="743712">
                  <a:extLst>
                    <a:ext uri="{9D8B030D-6E8A-4147-A177-3AD203B41FA5}">
                      <a16:colId xmlns:a16="http://schemas.microsoft.com/office/drawing/2014/main" val="20000"/>
                    </a:ext>
                  </a:extLst>
                </a:gridCol>
                <a:gridCol w="707136">
                  <a:extLst>
                    <a:ext uri="{9D8B030D-6E8A-4147-A177-3AD203B41FA5}">
                      <a16:colId xmlns:a16="http://schemas.microsoft.com/office/drawing/2014/main" val="20001"/>
                    </a:ext>
                  </a:extLst>
                </a:gridCol>
              </a:tblGrid>
              <a:tr h="100584">
                <a:tc>
                  <a:txBody>
                    <a:bodyPr/>
                    <a:lstStyle/>
                    <a:p>
                      <a:endParaRPr sz="500">
                        <a:solidFill>
                          <a:srgbClr val="7B7875"/>
                        </a:solidFill>
                      </a:endParaRPr>
                    </a:p>
                  </a:txBody>
                  <a:tcPr marL="0" marR="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indent="0"/>
                      <a:r>
                        <a:rPr lang="en-GB" sz="600">
                          <a:solidFill>
                            <a:srgbClr val="7B7875"/>
                          </a:solidFill>
                          <a:latin typeface="Arial"/>
                        </a:rPr>
                        <a:t>TenneT TSO B.V.</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9728">
                <a:tc>
                  <a:txBody>
                    <a:bodyPr/>
                    <a:lstStyle/>
                    <a:p>
                      <a:pPr indent="0"/>
                      <a:r>
                        <a:rPr lang="en-GB" sz="450" b="1">
                          <a:solidFill>
                            <a:srgbClr val="7B7875"/>
                          </a:solidFill>
                          <a:latin typeface="Arial"/>
                        </a:rPr>
                        <a:t>DATE</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indent="0"/>
                      <a:r>
                        <a:rPr lang="en-GB" sz="600">
                          <a:solidFill>
                            <a:srgbClr val="7B7875"/>
                          </a:solidFill>
                          <a:latin typeface="Arial"/>
                        </a:rPr>
                        <a:t>Nov 13</a:t>
                      </a:r>
                      <a:r>
                        <a:rPr lang="en-GB" sz="600" baseline="30000">
                          <a:solidFill>
                            <a:srgbClr val="7B7875"/>
                          </a:solidFill>
                          <a:latin typeface="Arial"/>
                        </a:rPr>
                        <a:t>th </a:t>
                      </a:r>
                      <a:r>
                        <a:rPr lang="en-GB" sz="600">
                          <a:solidFill>
                            <a:srgbClr val="7B7875"/>
                          </a:solidFill>
                          <a:latin typeface="Arial"/>
                        </a:rPr>
                        <a:t>2023</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2776">
                <a:tc>
                  <a:txBody>
                    <a:bodyPr/>
                    <a:lstStyle/>
                    <a:p>
                      <a:pPr indent="0"/>
                      <a:r>
                        <a:rPr lang="en-GB" sz="450" b="1" noProof="0">
                          <a:solidFill>
                            <a:srgbClr val="7B7875"/>
                          </a:solidFill>
                          <a:latin typeface="Arial"/>
                        </a:rPr>
                        <a:t>PAGE</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indent="0"/>
                      <a:r>
                        <a:rPr lang="en-GB" sz="600">
                          <a:solidFill>
                            <a:srgbClr val="7B7875"/>
                          </a:solidFill>
                          <a:latin typeface="Arial"/>
                        </a:rPr>
                        <a:t>1 of 3</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4488">
                <a:tc>
                  <a:txBody>
                    <a:bodyPr/>
                    <a:lstStyle/>
                    <a:p>
                      <a:pPr indent="0"/>
                      <a:r>
                        <a:rPr lang="en-GB" sz="450" b="1">
                          <a:solidFill>
                            <a:srgbClr val="7B7875"/>
                          </a:solidFill>
                          <a:latin typeface="Arial"/>
                        </a:rPr>
                        <a:t>VERSION</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indent="0"/>
                      <a:r>
                        <a:rPr lang="en-GB" sz="600">
                          <a:solidFill>
                            <a:srgbClr val="7B7875"/>
                          </a:solidFill>
                          <a:latin typeface="Arial"/>
                        </a:rPr>
                        <a:t>1.0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8" name="Прямокутник 7">
            <a:extLst>
              <a:ext uri="{FF2B5EF4-FFF2-40B4-BE49-F238E27FC236}">
                <a16:creationId xmlns:a16="http://schemas.microsoft.com/office/drawing/2014/main" id="{9C62FE42-5AA6-2C61-BA08-D7FD8839861A}"/>
              </a:ext>
            </a:extLst>
          </p:cNvPr>
          <p:cNvSpPr/>
          <p:nvPr/>
        </p:nvSpPr>
        <p:spPr>
          <a:xfrm>
            <a:off x="6440424" y="1436370"/>
            <a:ext cx="3294888" cy="237744"/>
          </a:xfrm>
          <a:prstGeom prst="rect">
            <a:avLst/>
          </a:prstGeom>
        </p:spPr>
        <p:txBody>
          <a:bodyPr wrap="none" lIns="0" tIns="0" rIns="0" bIns="0">
            <a:noAutofit/>
          </a:bodyPr>
          <a:lstStyle/>
          <a:p>
            <a:r>
              <a:rPr lang="en-GB" sz="1400" b="1">
                <a:latin typeface="Arial"/>
              </a:rPr>
              <a:t>MMC-HUB - Questionnaire – Supplier</a:t>
            </a:r>
          </a:p>
        </p:txBody>
      </p:sp>
      <p:sp>
        <p:nvSpPr>
          <p:cNvPr id="9" name="Прямокутник 8">
            <a:extLst>
              <a:ext uri="{FF2B5EF4-FFF2-40B4-BE49-F238E27FC236}">
                <a16:creationId xmlns:a16="http://schemas.microsoft.com/office/drawing/2014/main" id="{3CAD927E-7020-B7A2-70D3-BA09AEB30CFA}"/>
              </a:ext>
            </a:extLst>
          </p:cNvPr>
          <p:cNvSpPr/>
          <p:nvPr/>
        </p:nvSpPr>
        <p:spPr>
          <a:xfrm>
            <a:off x="6440424" y="1835658"/>
            <a:ext cx="5285232" cy="371856"/>
          </a:xfrm>
          <a:prstGeom prst="rect">
            <a:avLst/>
          </a:prstGeom>
        </p:spPr>
        <p:txBody>
          <a:bodyPr lIns="0" tIns="0" rIns="0" bIns="0">
            <a:noAutofit/>
          </a:bodyPr>
          <a:lstStyle/>
          <a:p>
            <a:pPr>
              <a:lnSpc>
                <a:spcPct val="113000"/>
              </a:lnSpc>
            </a:pPr>
            <a:r>
              <a:rPr lang="en-GB" sz="800" b="1">
                <a:latin typeface="Arial"/>
              </a:rPr>
              <a:t>To set up a connection with the Market to Market Communication – HUB (MMCHUB), we ask you to provide us with the following information:</a:t>
            </a:r>
          </a:p>
        </p:txBody>
      </p:sp>
      <p:sp>
        <p:nvSpPr>
          <p:cNvPr id="10" name="Прямокутник 9">
            <a:extLst>
              <a:ext uri="{FF2B5EF4-FFF2-40B4-BE49-F238E27FC236}">
                <a16:creationId xmlns:a16="http://schemas.microsoft.com/office/drawing/2014/main" id="{A45056DA-1F0D-6713-C9C2-DA98955DBA58}"/>
              </a:ext>
            </a:extLst>
          </p:cNvPr>
          <p:cNvSpPr/>
          <p:nvPr/>
        </p:nvSpPr>
        <p:spPr>
          <a:xfrm>
            <a:off x="6432804" y="2281428"/>
            <a:ext cx="1905000" cy="134112"/>
          </a:xfrm>
          <a:prstGeom prst="rect">
            <a:avLst/>
          </a:prstGeom>
        </p:spPr>
        <p:txBody>
          <a:bodyPr wrap="none" lIns="0" tIns="0" rIns="0" bIns="0">
            <a:noAutofit/>
          </a:bodyPr>
          <a:lstStyle/>
          <a:p>
            <a:pPr marL="180000" indent="-180000">
              <a:buFont typeface="+mj-lt"/>
              <a:buAutoNum type="arabicPeriod"/>
            </a:pPr>
            <a:r>
              <a:rPr lang="en-GB" sz="800" b="1">
                <a:latin typeface="Arial"/>
              </a:rPr>
              <a:t>Company name of market party:</a:t>
            </a:r>
          </a:p>
        </p:txBody>
      </p:sp>
      <p:sp>
        <p:nvSpPr>
          <p:cNvPr id="11" name="Прямокутник 10">
            <a:extLst>
              <a:ext uri="{FF2B5EF4-FFF2-40B4-BE49-F238E27FC236}">
                <a16:creationId xmlns:a16="http://schemas.microsoft.com/office/drawing/2014/main" id="{869FEB8D-D4EA-AA25-FE1B-F6FAD0AC31C3}"/>
              </a:ext>
            </a:extLst>
          </p:cNvPr>
          <p:cNvSpPr/>
          <p:nvPr/>
        </p:nvSpPr>
        <p:spPr>
          <a:xfrm>
            <a:off x="6440424" y="2894244"/>
            <a:ext cx="4773168" cy="323088"/>
          </a:xfrm>
          <a:prstGeom prst="rect">
            <a:avLst/>
          </a:prstGeom>
        </p:spPr>
        <p:txBody>
          <a:bodyPr lIns="0" tIns="0" rIns="0" bIns="0">
            <a:noAutofit/>
          </a:bodyPr>
          <a:lstStyle/>
          <a:p>
            <a:pPr marL="180000" indent="-180000">
              <a:buFont typeface="+mj-lt"/>
              <a:buAutoNum type="arabicPeriod" startAt="2"/>
            </a:pPr>
            <a:r>
              <a:rPr lang="en-GB" sz="800" b="1">
                <a:solidFill>
                  <a:srgbClr val="232323"/>
                </a:solidFill>
                <a:latin typeface="Arial"/>
              </a:rPr>
              <a:t>Does a third </a:t>
            </a:r>
            <a:r>
              <a:rPr lang="en-GB" sz="800" b="1">
                <a:latin typeface="Arial"/>
              </a:rPr>
              <a:t>party (e.g. service </a:t>
            </a:r>
            <a:r>
              <a:rPr lang="en-GB" sz="800" b="1">
                <a:solidFill>
                  <a:srgbClr val="232323"/>
                </a:solidFill>
                <a:latin typeface="Arial"/>
              </a:rPr>
              <a:t>provider) </a:t>
            </a:r>
            <a:r>
              <a:rPr lang="en-GB" sz="800" b="1">
                <a:latin typeface="Arial"/>
              </a:rPr>
              <a:t>send the </a:t>
            </a:r>
            <a:r>
              <a:rPr lang="en-GB" sz="800" b="1">
                <a:solidFill>
                  <a:srgbClr val="232323"/>
                </a:solidFill>
                <a:latin typeface="Arial"/>
              </a:rPr>
              <a:t>XML </a:t>
            </a:r>
            <a:r>
              <a:rPr lang="en-GB" sz="800" b="1">
                <a:latin typeface="Arial"/>
              </a:rPr>
              <a:t>messages on </a:t>
            </a:r>
            <a:r>
              <a:rPr lang="en-GB" sz="800" b="1">
                <a:solidFill>
                  <a:srgbClr val="232323"/>
                </a:solidFill>
                <a:latin typeface="Arial"/>
              </a:rPr>
              <a:t>your behalf?</a:t>
            </a:r>
          </a:p>
          <a:p>
            <a:pPr marL="180000"/>
            <a:r>
              <a:rPr lang="en-GB" sz="700" i="1">
                <a:latin typeface="Arial"/>
              </a:rPr>
              <a:t>[TenneT allows third parties to host the web service and transport the XML message to TenneT</a:t>
            </a:r>
            <a:r>
              <a:rPr lang="en-GB" sz="700">
                <a:latin typeface="Arial"/>
              </a:rPr>
              <a:t> as a </a:t>
            </a:r>
            <a:r>
              <a:rPr lang="en-GB" sz="700" i="1">
                <a:latin typeface="Arial"/>
              </a:rPr>
              <a:t>Carrier]</a:t>
            </a:r>
          </a:p>
        </p:txBody>
      </p:sp>
      <p:sp>
        <p:nvSpPr>
          <p:cNvPr id="14" name="Прямокутник 13">
            <a:extLst>
              <a:ext uri="{FF2B5EF4-FFF2-40B4-BE49-F238E27FC236}">
                <a16:creationId xmlns:a16="http://schemas.microsoft.com/office/drawing/2014/main" id="{EBC3B8D2-F969-3C8B-DD4A-EA5D3304CE9C}"/>
              </a:ext>
            </a:extLst>
          </p:cNvPr>
          <p:cNvSpPr/>
          <p:nvPr/>
        </p:nvSpPr>
        <p:spPr>
          <a:xfrm>
            <a:off x="6620256" y="3611742"/>
            <a:ext cx="3029712" cy="143256"/>
          </a:xfrm>
          <a:prstGeom prst="rect">
            <a:avLst/>
          </a:prstGeom>
        </p:spPr>
        <p:txBody>
          <a:bodyPr wrap="none" lIns="0" tIns="0" rIns="0" bIns="0">
            <a:noAutofit/>
          </a:bodyPr>
          <a:lstStyle/>
          <a:p>
            <a:r>
              <a:rPr lang="en-GB" sz="800">
                <a:latin typeface="Arial"/>
              </a:rPr>
              <a:t>If yes, please slate company name and EAN code of the Carrier:</a:t>
            </a:r>
          </a:p>
        </p:txBody>
      </p:sp>
      <p:sp>
        <p:nvSpPr>
          <p:cNvPr id="15" name="Прямокутник 14">
            <a:extLst>
              <a:ext uri="{FF2B5EF4-FFF2-40B4-BE49-F238E27FC236}">
                <a16:creationId xmlns:a16="http://schemas.microsoft.com/office/drawing/2014/main" id="{DC4E5236-4E17-1642-39F9-9F9D344CBC27}"/>
              </a:ext>
            </a:extLst>
          </p:cNvPr>
          <p:cNvSpPr/>
          <p:nvPr/>
        </p:nvSpPr>
        <p:spPr>
          <a:xfrm>
            <a:off x="6440424" y="4213897"/>
            <a:ext cx="2685288" cy="143256"/>
          </a:xfrm>
          <a:prstGeom prst="rect">
            <a:avLst/>
          </a:prstGeom>
        </p:spPr>
        <p:txBody>
          <a:bodyPr wrap="none" lIns="0" tIns="0" rIns="0" bIns="0">
            <a:noAutofit/>
          </a:bodyPr>
          <a:lstStyle/>
          <a:p>
            <a:pPr marL="180000" indent="-180000">
              <a:buFont typeface="+mj-lt"/>
              <a:buAutoNum type="arabicPeriod" startAt="3"/>
            </a:pPr>
            <a:r>
              <a:rPr lang="en-GB" sz="800" b="1">
                <a:latin typeface="Arial"/>
              </a:rPr>
              <a:t>Contact details regarding the MMCHUB account:</a:t>
            </a:r>
          </a:p>
        </p:txBody>
      </p:sp>
      <p:sp>
        <p:nvSpPr>
          <p:cNvPr id="16" name="Прямокутник 15">
            <a:extLst>
              <a:ext uri="{FF2B5EF4-FFF2-40B4-BE49-F238E27FC236}">
                <a16:creationId xmlns:a16="http://schemas.microsoft.com/office/drawing/2014/main" id="{07E2C2D6-7033-2071-397A-831DE9DEEAF6}"/>
              </a:ext>
            </a:extLst>
          </p:cNvPr>
          <p:cNvSpPr/>
          <p:nvPr/>
        </p:nvSpPr>
        <p:spPr>
          <a:xfrm>
            <a:off x="6443695" y="5555723"/>
            <a:ext cx="2142744" cy="152400"/>
          </a:xfrm>
          <a:prstGeom prst="rect">
            <a:avLst/>
          </a:prstGeom>
        </p:spPr>
        <p:txBody>
          <a:bodyPr wrap="none" lIns="0" tIns="0" rIns="0" bIns="0">
            <a:noAutofit/>
          </a:bodyPr>
          <a:lstStyle/>
          <a:p>
            <a:pPr marL="180000" indent="-180000">
              <a:buFont typeface="+mj-lt"/>
              <a:buAutoNum type="arabicPeriod" startAt="4"/>
            </a:pPr>
            <a:r>
              <a:rPr lang="en-GB" sz="800" b="1">
                <a:latin typeface="Arial"/>
              </a:rPr>
              <a:t>How to receive the Market Document?</a:t>
            </a:r>
          </a:p>
        </p:txBody>
      </p:sp>
      <p:sp>
        <p:nvSpPr>
          <p:cNvPr id="17" name="Прямокутник 16">
            <a:extLst>
              <a:ext uri="{FF2B5EF4-FFF2-40B4-BE49-F238E27FC236}">
                <a16:creationId xmlns:a16="http://schemas.microsoft.com/office/drawing/2014/main" id="{AF9E99DE-A21E-2E8E-6AEC-FBDDAE5A8EE8}"/>
              </a:ext>
            </a:extLst>
          </p:cNvPr>
          <p:cNvSpPr/>
          <p:nvPr/>
        </p:nvSpPr>
        <p:spPr>
          <a:xfrm>
            <a:off x="6622116" y="5698890"/>
            <a:ext cx="4990394" cy="762000"/>
          </a:xfrm>
          <a:prstGeom prst="rect">
            <a:avLst/>
          </a:prstGeom>
        </p:spPr>
        <p:txBody>
          <a:bodyPr lIns="0" tIns="0" rIns="0" bIns="0">
            <a:noAutofit/>
          </a:bodyPr>
          <a:lstStyle/>
          <a:p>
            <a:pPr marL="171450" indent="-171450">
              <a:lnSpc>
                <a:spcPct val="135000"/>
              </a:lnSpc>
              <a:spcAft>
                <a:spcPts val="300"/>
              </a:spcAft>
              <a:buFont typeface="Wingdings 2" panose="05020102010507070707" pitchFamily="18" charset="2"/>
              <a:buChar char=""/>
            </a:pPr>
            <a:r>
              <a:rPr lang="en-GB" sz="650" i="1">
                <a:latin typeface="Arial"/>
              </a:rPr>
              <a:t>Only indicate the web service you are applying for or for which you have a change;</a:t>
            </a:r>
          </a:p>
          <a:p>
            <a:pPr marL="171450" marR="426212" indent="-171450">
              <a:lnSpc>
                <a:spcPct val="135000"/>
              </a:lnSpc>
              <a:spcAft>
                <a:spcPts val="300"/>
              </a:spcAft>
              <a:buFont typeface="Wingdings 2" panose="05020102010507070707" pitchFamily="18" charset="2"/>
              <a:buChar char=""/>
            </a:pPr>
            <a:r>
              <a:rPr lang="en-GB" sz="650" i="1">
                <a:latin typeface="Arial"/>
              </a:rPr>
              <a:t>Indicate per Web Service (WS: prefix in table below), per Market Document per Content Type how to receive the Market Document: via push or pull. In case of push: fill out the endpoints for your acceptance and production environment;</a:t>
            </a:r>
          </a:p>
          <a:p>
            <a:pPr marL="171450" indent="-171450">
              <a:lnSpc>
                <a:spcPct val="135000"/>
              </a:lnSpc>
              <a:buFont typeface="Wingdings 2" panose="05020102010507070707" pitchFamily="18" charset="2"/>
              <a:buChar char=""/>
            </a:pPr>
            <a:r>
              <a:rPr lang="en-GB" sz="650" i="1">
                <a:latin typeface="Arial"/>
              </a:rPr>
              <a:t>Detailed information concerning configuration and connecting to our services can be found in the MMCHUB Web Services Guide and in the Technical Guide of each Web Service</a:t>
            </a:r>
          </a:p>
        </p:txBody>
      </p:sp>
      <p:graphicFrame>
        <p:nvGraphicFramePr>
          <p:cNvPr id="18" name="Таблиця 17">
            <a:extLst>
              <a:ext uri="{FF2B5EF4-FFF2-40B4-BE49-F238E27FC236}">
                <a16:creationId xmlns:a16="http://schemas.microsoft.com/office/drawing/2014/main" id="{B2A92B80-D5E1-763F-BBF6-73543C7DE3D9}"/>
              </a:ext>
            </a:extLst>
          </p:cNvPr>
          <p:cNvGraphicFramePr>
            <a:graphicFrameLocks noGrp="1"/>
          </p:cNvGraphicFramePr>
          <p:nvPr>
            <p:extLst>
              <p:ext uri="{D42A27DB-BD31-4B8C-83A1-F6EECF244321}">
                <p14:modId xmlns:p14="http://schemas.microsoft.com/office/powerpoint/2010/main" val="1772123786"/>
              </p:ext>
            </p:extLst>
          </p:nvPr>
        </p:nvGraphicFramePr>
        <p:xfrm>
          <a:off x="6635496" y="3300984"/>
          <a:ext cx="874776" cy="124968"/>
        </p:xfrm>
        <a:graphic>
          <a:graphicData uri="http://schemas.openxmlformats.org/drawingml/2006/table">
            <a:tbl>
              <a:tblPr/>
              <a:tblGrid>
                <a:gridCol w="470698">
                  <a:extLst>
                    <a:ext uri="{9D8B030D-6E8A-4147-A177-3AD203B41FA5}">
                      <a16:colId xmlns:a16="http://schemas.microsoft.com/office/drawing/2014/main" val="20000"/>
                    </a:ext>
                  </a:extLst>
                </a:gridCol>
                <a:gridCol w="404078">
                  <a:extLst>
                    <a:ext uri="{9D8B030D-6E8A-4147-A177-3AD203B41FA5}">
                      <a16:colId xmlns:a16="http://schemas.microsoft.com/office/drawing/2014/main" val="20001"/>
                    </a:ext>
                  </a:extLst>
                </a:gridCol>
              </a:tblGrid>
              <a:tr h="124968">
                <a:tc>
                  <a:txBody>
                    <a:bodyPr/>
                    <a:lstStyle/>
                    <a:p>
                      <a:pPr marL="0" indent="0"/>
                      <a:r>
                        <a:rPr lang="en-GB" sz="800">
                          <a:latin typeface="Arial"/>
                          <a:sym typeface="Wingdings 2" panose="05020102010507070707" pitchFamily="18" charset="2"/>
                        </a:rPr>
                        <a:t> No</a:t>
                      </a:r>
                    </a:p>
                  </a:txBody>
                  <a:tcPr marL="0" marR="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r>
                        <a:rPr lang="en-GB" sz="800">
                          <a:latin typeface="Arial"/>
                          <a:sym typeface="Wingdings 2" panose="05020102010507070707" pitchFamily="18" charset="2"/>
                        </a:rPr>
                        <a:t> Yes</a:t>
                      </a:r>
                    </a:p>
                  </a:txBody>
                  <a:tcPr marL="0" marR="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19" name="Таблиця 18">
            <a:extLst>
              <a:ext uri="{FF2B5EF4-FFF2-40B4-BE49-F238E27FC236}">
                <a16:creationId xmlns:a16="http://schemas.microsoft.com/office/drawing/2014/main" id="{D6CABD24-0169-7699-C3BE-1A09B0E33C3F}"/>
              </a:ext>
            </a:extLst>
          </p:cNvPr>
          <p:cNvGraphicFramePr>
            <a:graphicFrameLocks noGrp="1"/>
          </p:cNvGraphicFramePr>
          <p:nvPr>
            <p:extLst>
              <p:ext uri="{D42A27DB-BD31-4B8C-83A1-F6EECF244321}">
                <p14:modId xmlns:p14="http://schemas.microsoft.com/office/powerpoint/2010/main" val="825774928"/>
              </p:ext>
            </p:extLst>
          </p:nvPr>
        </p:nvGraphicFramePr>
        <p:xfrm>
          <a:off x="6620256" y="3733800"/>
          <a:ext cx="4760976" cy="295656"/>
        </p:xfrm>
        <a:graphic>
          <a:graphicData uri="http://schemas.openxmlformats.org/drawingml/2006/table">
            <a:tbl>
              <a:tblPr/>
              <a:tblGrid>
                <a:gridCol w="2895600">
                  <a:extLst>
                    <a:ext uri="{9D8B030D-6E8A-4147-A177-3AD203B41FA5}">
                      <a16:colId xmlns:a16="http://schemas.microsoft.com/office/drawing/2014/main" val="20000"/>
                    </a:ext>
                  </a:extLst>
                </a:gridCol>
                <a:gridCol w="1865376">
                  <a:extLst>
                    <a:ext uri="{9D8B030D-6E8A-4147-A177-3AD203B41FA5}">
                      <a16:colId xmlns:a16="http://schemas.microsoft.com/office/drawing/2014/main" val="20001"/>
                    </a:ext>
                  </a:extLst>
                </a:gridCol>
              </a:tblGrid>
              <a:tr h="161544">
                <a:tc>
                  <a:txBody>
                    <a:bodyPr/>
                    <a:lstStyle/>
                    <a:p>
                      <a:pPr marL="36000" indent="0"/>
                      <a:r>
                        <a:rPr lang="en-GB" sz="800" b="1">
                          <a:solidFill>
                            <a:srgbClr val="FFFFFF"/>
                          </a:solidFill>
                          <a:latin typeface="Arial" panose="020B0604020202020204" pitchFamily="34" charset="0"/>
                          <a:cs typeface="Arial" panose="020B0604020202020204" pitchFamily="34" charset="0"/>
                        </a:rPr>
                        <a:t>Company</a:t>
                      </a:r>
                    </a:p>
                  </a:txBody>
                  <a:tcPr marL="0" marR="0" marT="0" marB="0" anchor="b">
                    <a:solidFill>
                      <a:srgbClr val="4F81BD"/>
                    </a:solidFill>
                  </a:tcPr>
                </a:tc>
                <a:tc>
                  <a:txBody>
                    <a:bodyPr/>
                    <a:lstStyle/>
                    <a:p>
                      <a:pPr marL="36000" indent="0"/>
                      <a:r>
                        <a:rPr lang="en-GB" sz="800" b="1">
                          <a:solidFill>
                            <a:srgbClr val="FFFFFF"/>
                          </a:solidFill>
                          <a:latin typeface="Arial" panose="020B0604020202020204" pitchFamily="34" charset="0"/>
                          <a:cs typeface="Arial" panose="020B0604020202020204" pitchFamily="34" charset="0"/>
                        </a:rPr>
                        <a:t>EAN code</a:t>
                      </a:r>
                    </a:p>
                  </a:txBody>
                  <a:tcPr marL="0" marR="0" marT="0" marB="0" anchor="b">
                    <a:solidFill>
                      <a:srgbClr val="4F81BD"/>
                    </a:solidFill>
                  </a:tcPr>
                </a:tc>
                <a:extLst>
                  <a:ext uri="{0D108BD9-81ED-4DB2-BD59-A6C34878D82A}">
                    <a16:rowId xmlns:a16="http://schemas.microsoft.com/office/drawing/2014/main" val="10000"/>
                  </a:ext>
                </a:extLst>
              </a:tr>
              <a:tr h="134112">
                <a:tc>
                  <a:txBody>
                    <a:bodyPr/>
                    <a:lstStyle/>
                    <a:p>
                      <a:endParaRPr sz="800" dirty="0">
                        <a:latin typeface="Arial" panose="020B0604020202020204" pitchFamily="34" charset="0"/>
                        <a:cs typeface="Arial" panose="020B0604020202020204" pitchFamily="34" charset="0"/>
                      </a:endParaRPr>
                    </a:p>
                  </a:txBody>
                  <a:tcPr marL="0" marR="0" marT="0" marB="0">
                    <a:noFill/>
                  </a:tcPr>
                </a:tc>
                <a:tc>
                  <a:txBody>
                    <a:bodyPr/>
                    <a:lstStyle/>
                    <a:p>
                      <a:endParaRPr sz="800" dirty="0">
                        <a:latin typeface="Arial" panose="020B060402020202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10001"/>
                  </a:ext>
                </a:extLst>
              </a:tr>
            </a:tbl>
          </a:graphicData>
        </a:graphic>
      </p:graphicFrame>
      <p:graphicFrame>
        <p:nvGraphicFramePr>
          <p:cNvPr id="20" name="Таблиця 19">
            <a:extLst>
              <a:ext uri="{FF2B5EF4-FFF2-40B4-BE49-F238E27FC236}">
                <a16:creationId xmlns:a16="http://schemas.microsoft.com/office/drawing/2014/main" id="{1A2DB246-1682-8A89-2839-CB5329037908}"/>
              </a:ext>
            </a:extLst>
          </p:cNvPr>
          <p:cNvGraphicFramePr>
            <a:graphicFrameLocks noGrp="1"/>
          </p:cNvGraphicFramePr>
          <p:nvPr>
            <p:extLst>
              <p:ext uri="{D42A27DB-BD31-4B8C-83A1-F6EECF244321}">
                <p14:modId xmlns:p14="http://schemas.microsoft.com/office/powerpoint/2010/main" val="247597855"/>
              </p:ext>
            </p:extLst>
          </p:nvPr>
        </p:nvGraphicFramePr>
        <p:xfrm>
          <a:off x="6635496" y="4337319"/>
          <a:ext cx="4785360" cy="438912"/>
        </p:xfrm>
        <a:graphic>
          <a:graphicData uri="http://schemas.openxmlformats.org/drawingml/2006/table">
            <a:tbl>
              <a:tblPr/>
              <a:tblGrid>
                <a:gridCol w="1307592">
                  <a:extLst>
                    <a:ext uri="{9D8B030D-6E8A-4147-A177-3AD203B41FA5}">
                      <a16:colId xmlns:a16="http://schemas.microsoft.com/office/drawing/2014/main" val="20000"/>
                    </a:ext>
                  </a:extLst>
                </a:gridCol>
                <a:gridCol w="3477768">
                  <a:extLst>
                    <a:ext uri="{9D8B030D-6E8A-4147-A177-3AD203B41FA5}">
                      <a16:colId xmlns:a16="http://schemas.microsoft.com/office/drawing/2014/main" val="20001"/>
                    </a:ext>
                  </a:extLst>
                </a:gridCol>
              </a:tblGrid>
              <a:tr h="152400">
                <a:tc>
                  <a:txBody>
                    <a:bodyPr/>
                    <a:lstStyle/>
                    <a:p>
                      <a:pPr marL="72000" indent="0"/>
                      <a:r>
                        <a:rPr lang="en-GB" sz="800" b="1">
                          <a:solidFill>
                            <a:srgbClr val="FFFFFF"/>
                          </a:solidFill>
                          <a:latin typeface="Arial"/>
                        </a:rPr>
                        <a:t>Primary contact:</a:t>
                      </a:r>
                    </a:p>
                  </a:txBody>
                  <a:tcPr marL="0" marR="0" marT="0" marB="0" anchor="b">
                    <a:solidFill>
                      <a:srgbClr val="4F81BD"/>
                    </a:solidFill>
                  </a:tcPr>
                </a:tc>
                <a:tc>
                  <a:txBody>
                    <a:bodyPr/>
                    <a:lstStyle/>
                    <a:p>
                      <a:endParaRPr sz="800" dirty="0"/>
                    </a:p>
                  </a:txBody>
                  <a:tcPr marL="0" marR="0" marT="0" marB="0">
                    <a:noFill/>
                  </a:tcPr>
                </a:tc>
                <a:extLst>
                  <a:ext uri="{0D108BD9-81ED-4DB2-BD59-A6C34878D82A}">
                    <a16:rowId xmlns:a16="http://schemas.microsoft.com/office/drawing/2014/main" val="10000"/>
                  </a:ext>
                </a:extLst>
              </a:tr>
              <a:tr h="152400">
                <a:tc>
                  <a:txBody>
                    <a:bodyPr/>
                    <a:lstStyle/>
                    <a:p>
                      <a:pPr marL="72000" indent="0"/>
                      <a:r>
                        <a:rPr lang="en-GB" sz="800" b="1">
                          <a:solidFill>
                            <a:srgbClr val="FFFFFF"/>
                          </a:solidFill>
                          <a:latin typeface="Arial"/>
                        </a:rPr>
                        <a:t>Email:</a:t>
                      </a:r>
                    </a:p>
                  </a:txBody>
                  <a:tcPr marL="0" marR="0" marT="0" marB="0" anchor="b">
                    <a:solidFill>
                      <a:srgbClr val="4F81BD"/>
                    </a:solidFill>
                  </a:tcPr>
                </a:tc>
                <a:tc>
                  <a:txBody>
                    <a:bodyPr/>
                    <a:lstStyle/>
                    <a:p>
                      <a:endParaRPr sz="800" dirty="0"/>
                    </a:p>
                  </a:txBody>
                  <a:tcPr marL="0" marR="0" marT="0" marB="0">
                    <a:noFill/>
                  </a:tcPr>
                </a:tc>
                <a:extLst>
                  <a:ext uri="{0D108BD9-81ED-4DB2-BD59-A6C34878D82A}">
                    <a16:rowId xmlns:a16="http://schemas.microsoft.com/office/drawing/2014/main" val="10001"/>
                  </a:ext>
                </a:extLst>
              </a:tr>
              <a:tr h="134112">
                <a:tc>
                  <a:txBody>
                    <a:bodyPr/>
                    <a:lstStyle/>
                    <a:p>
                      <a:pPr marL="72000" indent="0"/>
                      <a:r>
                        <a:rPr lang="en-GB" sz="800" b="1">
                          <a:solidFill>
                            <a:srgbClr val="FFFFFF"/>
                          </a:solidFill>
                          <a:latin typeface="Arial"/>
                        </a:rPr>
                        <a:t>Telephone:</a:t>
                      </a:r>
                    </a:p>
                  </a:txBody>
                  <a:tcPr marL="0" marR="0" marT="0" marB="0" anchor="b">
                    <a:solidFill>
                      <a:srgbClr val="4F81BD"/>
                    </a:solidFill>
                  </a:tcPr>
                </a:tc>
                <a:tc>
                  <a:txBody>
                    <a:bodyPr/>
                    <a:lstStyle/>
                    <a:p>
                      <a:endParaRPr sz="700" dirty="0"/>
                    </a:p>
                  </a:txBody>
                  <a:tcPr marL="0" marR="0" marT="0" marB="0">
                    <a:noFill/>
                  </a:tcPr>
                </a:tc>
                <a:extLst>
                  <a:ext uri="{0D108BD9-81ED-4DB2-BD59-A6C34878D82A}">
                    <a16:rowId xmlns:a16="http://schemas.microsoft.com/office/drawing/2014/main" val="10002"/>
                  </a:ext>
                </a:extLst>
              </a:tr>
            </a:tbl>
          </a:graphicData>
        </a:graphic>
      </p:graphicFrame>
      <p:graphicFrame>
        <p:nvGraphicFramePr>
          <p:cNvPr id="21" name="Таблиця 20">
            <a:extLst>
              <a:ext uri="{FF2B5EF4-FFF2-40B4-BE49-F238E27FC236}">
                <a16:creationId xmlns:a16="http://schemas.microsoft.com/office/drawing/2014/main" id="{3AAA102E-0050-7DF0-93B6-912A1F296D97}"/>
              </a:ext>
            </a:extLst>
          </p:cNvPr>
          <p:cNvGraphicFramePr>
            <a:graphicFrameLocks noGrp="1"/>
          </p:cNvGraphicFramePr>
          <p:nvPr>
            <p:extLst>
              <p:ext uri="{D42A27DB-BD31-4B8C-83A1-F6EECF244321}">
                <p14:modId xmlns:p14="http://schemas.microsoft.com/office/powerpoint/2010/main" val="612251024"/>
              </p:ext>
            </p:extLst>
          </p:nvPr>
        </p:nvGraphicFramePr>
        <p:xfrm>
          <a:off x="6635496" y="4930140"/>
          <a:ext cx="4776216" cy="448056"/>
        </p:xfrm>
        <a:graphic>
          <a:graphicData uri="http://schemas.openxmlformats.org/drawingml/2006/table">
            <a:tbl>
              <a:tblPr/>
              <a:tblGrid>
                <a:gridCol w="1307592">
                  <a:extLst>
                    <a:ext uri="{9D8B030D-6E8A-4147-A177-3AD203B41FA5}">
                      <a16:colId xmlns:a16="http://schemas.microsoft.com/office/drawing/2014/main" val="20000"/>
                    </a:ext>
                  </a:extLst>
                </a:gridCol>
                <a:gridCol w="3468624">
                  <a:extLst>
                    <a:ext uri="{9D8B030D-6E8A-4147-A177-3AD203B41FA5}">
                      <a16:colId xmlns:a16="http://schemas.microsoft.com/office/drawing/2014/main" val="20001"/>
                    </a:ext>
                  </a:extLst>
                </a:gridCol>
              </a:tblGrid>
              <a:tr h="155448">
                <a:tc>
                  <a:txBody>
                    <a:bodyPr/>
                    <a:lstStyle/>
                    <a:p>
                      <a:pPr marL="72000" indent="0"/>
                      <a:r>
                        <a:rPr lang="en-GB" sz="800" b="1">
                          <a:solidFill>
                            <a:srgbClr val="FFFFFF"/>
                          </a:solidFill>
                          <a:latin typeface="Arial"/>
                        </a:rPr>
                        <a:t>IT Specialist contact:</a:t>
                      </a:r>
                    </a:p>
                  </a:txBody>
                  <a:tcPr marL="0" marR="0" marT="0" marB="0" anchor="b">
                    <a:solidFill>
                      <a:srgbClr val="4F81BD"/>
                    </a:solidFill>
                  </a:tcPr>
                </a:tc>
                <a:tc>
                  <a:txBody>
                    <a:bodyPr/>
                    <a:lstStyle/>
                    <a:p>
                      <a:endParaRPr sz="800" dirty="0"/>
                    </a:p>
                  </a:txBody>
                  <a:tcPr marL="0" marR="0" marT="0" marB="0">
                    <a:noFill/>
                  </a:tcPr>
                </a:tc>
                <a:extLst>
                  <a:ext uri="{0D108BD9-81ED-4DB2-BD59-A6C34878D82A}">
                    <a16:rowId xmlns:a16="http://schemas.microsoft.com/office/drawing/2014/main" val="10000"/>
                  </a:ext>
                </a:extLst>
              </a:tr>
              <a:tr h="152400">
                <a:tc>
                  <a:txBody>
                    <a:bodyPr/>
                    <a:lstStyle/>
                    <a:p>
                      <a:pPr marL="72000" indent="0"/>
                      <a:r>
                        <a:rPr lang="en-GB" sz="800" b="1">
                          <a:solidFill>
                            <a:srgbClr val="FFFFFF"/>
                          </a:solidFill>
                          <a:latin typeface="Arial"/>
                        </a:rPr>
                        <a:t>Email:</a:t>
                      </a:r>
                    </a:p>
                  </a:txBody>
                  <a:tcPr marL="0" marR="0" marT="0" marB="0" anchor="b">
                    <a:solidFill>
                      <a:srgbClr val="4F81BD"/>
                    </a:solidFill>
                  </a:tcPr>
                </a:tc>
                <a:tc>
                  <a:txBody>
                    <a:bodyPr/>
                    <a:lstStyle/>
                    <a:p>
                      <a:endParaRPr sz="800" dirty="0"/>
                    </a:p>
                  </a:txBody>
                  <a:tcPr marL="0" marR="0" marT="0" marB="0">
                    <a:noFill/>
                  </a:tcPr>
                </a:tc>
                <a:extLst>
                  <a:ext uri="{0D108BD9-81ED-4DB2-BD59-A6C34878D82A}">
                    <a16:rowId xmlns:a16="http://schemas.microsoft.com/office/drawing/2014/main" val="10001"/>
                  </a:ext>
                </a:extLst>
              </a:tr>
              <a:tr h="140208">
                <a:tc>
                  <a:txBody>
                    <a:bodyPr/>
                    <a:lstStyle/>
                    <a:p>
                      <a:pPr marL="72000" indent="0"/>
                      <a:r>
                        <a:rPr lang="en-GB" sz="800" b="1">
                          <a:solidFill>
                            <a:srgbClr val="FFFFFF"/>
                          </a:solidFill>
                          <a:latin typeface="Arial"/>
                        </a:rPr>
                        <a:t>Telephone:</a:t>
                      </a:r>
                    </a:p>
                  </a:txBody>
                  <a:tcPr marL="0" marR="0" marT="0" marB="0" anchor="b">
                    <a:solidFill>
                      <a:srgbClr val="4F81BD"/>
                    </a:solidFill>
                  </a:tcPr>
                </a:tc>
                <a:tc>
                  <a:txBody>
                    <a:bodyPr/>
                    <a:lstStyle/>
                    <a:p>
                      <a:endParaRPr sz="700" dirty="0"/>
                    </a:p>
                  </a:txBody>
                  <a:tcPr marL="0" marR="0" marT="0" marB="0">
                    <a:noFill/>
                  </a:tcPr>
                </a:tc>
                <a:extLst>
                  <a:ext uri="{0D108BD9-81ED-4DB2-BD59-A6C34878D82A}">
                    <a16:rowId xmlns:a16="http://schemas.microsoft.com/office/drawing/2014/main" val="10002"/>
                  </a:ext>
                </a:extLst>
              </a:tr>
            </a:tbl>
          </a:graphicData>
        </a:graphic>
      </p:graphicFrame>
      <p:graphicFrame>
        <p:nvGraphicFramePr>
          <p:cNvPr id="22" name="Таблиця 21">
            <a:extLst>
              <a:ext uri="{FF2B5EF4-FFF2-40B4-BE49-F238E27FC236}">
                <a16:creationId xmlns:a16="http://schemas.microsoft.com/office/drawing/2014/main" id="{B058B766-D2EC-37DC-4F2C-002B19D11289}"/>
              </a:ext>
            </a:extLst>
          </p:cNvPr>
          <p:cNvGraphicFramePr>
            <a:graphicFrameLocks noGrp="1"/>
          </p:cNvGraphicFramePr>
          <p:nvPr>
            <p:extLst>
              <p:ext uri="{D42A27DB-BD31-4B8C-83A1-F6EECF244321}">
                <p14:modId xmlns:p14="http://schemas.microsoft.com/office/powerpoint/2010/main" val="2818724104"/>
              </p:ext>
            </p:extLst>
          </p:nvPr>
        </p:nvGraphicFramePr>
        <p:xfrm>
          <a:off x="6635496" y="2424684"/>
          <a:ext cx="4776216" cy="274320"/>
        </p:xfrm>
        <a:graphic>
          <a:graphicData uri="http://schemas.openxmlformats.org/drawingml/2006/table">
            <a:tbl>
              <a:tblPr/>
              <a:tblGrid>
                <a:gridCol w="1307592">
                  <a:extLst>
                    <a:ext uri="{9D8B030D-6E8A-4147-A177-3AD203B41FA5}">
                      <a16:colId xmlns:a16="http://schemas.microsoft.com/office/drawing/2014/main" val="20000"/>
                    </a:ext>
                  </a:extLst>
                </a:gridCol>
                <a:gridCol w="3468624">
                  <a:extLst>
                    <a:ext uri="{9D8B030D-6E8A-4147-A177-3AD203B41FA5}">
                      <a16:colId xmlns:a16="http://schemas.microsoft.com/office/drawing/2014/main" val="20001"/>
                    </a:ext>
                  </a:extLst>
                </a:gridCol>
              </a:tblGrid>
              <a:tr h="134112">
                <a:tc>
                  <a:txBody>
                    <a:bodyPr/>
                    <a:lstStyle/>
                    <a:p>
                      <a:pPr marL="36000" indent="0">
                        <a:spcBef>
                          <a:spcPts val="0"/>
                        </a:spcBef>
                      </a:pPr>
                      <a:r>
                        <a:rPr lang="en-GB" sz="800" b="1">
                          <a:solidFill>
                            <a:srgbClr val="FFFFFF"/>
                          </a:solidFill>
                          <a:latin typeface="Arial" panose="020B0604020202020204" pitchFamily="34" charset="0"/>
                          <a:cs typeface="Arial" panose="020B0604020202020204" pitchFamily="34" charset="0"/>
                        </a:rPr>
                        <a:t>Company:</a:t>
                      </a:r>
                    </a:p>
                  </a:txBody>
                  <a:tcPr marL="0" marR="0" marT="0" marB="0" anchor="ctr">
                    <a:solidFill>
                      <a:srgbClr val="4F81BD"/>
                    </a:solidFill>
                  </a:tcPr>
                </a:tc>
                <a:tc>
                  <a:txBody>
                    <a:bodyPr/>
                    <a:lstStyle/>
                    <a:p>
                      <a:endParaRPr sz="800" b="1" dirty="0">
                        <a:latin typeface="Arial" panose="020B060402020202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10000"/>
                  </a:ext>
                </a:extLst>
              </a:tr>
              <a:tr h="140208">
                <a:tc>
                  <a:txBody>
                    <a:bodyPr/>
                    <a:lstStyle/>
                    <a:p>
                      <a:pPr marL="36000" indent="0">
                        <a:spcBef>
                          <a:spcPts val="0"/>
                        </a:spcBef>
                      </a:pPr>
                      <a:r>
                        <a:rPr lang="en-GB" sz="800" b="1">
                          <a:solidFill>
                            <a:srgbClr val="FFFFFF"/>
                          </a:solidFill>
                          <a:latin typeface="Arial" panose="020B0604020202020204" pitchFamily="34" charset="0"/>
                          <a:cs typeface="Arial" panose="020B0604020202020204" pitchFamily="34" charset="0"/>
                        </a:rPr>
                        <a:t>EAN:</a:t>
                      </a:r>
                    </a:p>
                  </a:txBody>
                  <a:tcPr marL="0" marR="0" marT="0" marB="0" anchor="ctr">
                    <a:solidFill>
                      <a:srgbClr val="4F81BD"/>
                    </a:solidFill>
                  </a:tcPr>
                </a:tc>
                <a:tc>
                  <a:txBody>
                    <a:bodyPr/>
                    <a:lstStyle/>
                    <a:p>
                      <a:endParaRPr sz="800" b="1" dirty="0">
                        <a:latin typeface="Arial" panose="020B0604020202020204" pitchFamily="34" charset="0"/>
                        <a:cs typeface="Arial" panose="020B0604020202020204" pitchFamily="34" charset="0"/>
                      </a:endParaRPr>
                    </a:p>
                  </a:txBody>
                  <a:tcPr marL="0" marR="0" marT="0" marB="0">
                    <a:noFill/>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1528447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86A8D4FA-7AEA-6718-096C-DBBF9E29DE58}"/>
              </a:ext>
            </a:extLst>
          </p:cNvPr>
          <p:cNvSpPr>
            <a:spLocks noGrp="1"/>
          </p:cNvSpPr>
          <p:nvPr>
            <p:ph type="sldNum" sz="quarter" idx="15"/>
          </p:nvPr>
        </p:nvSpPr>
        <p:spPr/>
        <p:txBody>
          <a:bodyPr/>
          <a:lstStyle/>
          <a:p>
            <a:fld id="{12E7EA47-C16F-484F-9C0D-C4523DDA169C}" type="slidenum">
              <a:rPr lang="en-GB" smtClean="0"/>
              <a:pPr/>
              <a:t>121</a:t>
            </a:fld>
            <a:endParaRPr lang="en-GB"/>
          </a:p>
        </p:txBody>
      </p:sp>
      <p:pic>
        <p:nvPicPr>
          <p:cNvPr id="6" name="Afbeelding 5">
            <a:extLst>
              <a:ext uri="{FF2B5EF4-FFF2-40B4-BE49-F238E27FC236}">
                <a16:creationId xmlns:a16="http://schemas.microsoft.com/office/drawing/2014/main" id="{1AB189B6-219A-0136-3893-4622EF1FF0EF}"/>
              </a:ext>
            </a:extLst>
          </p:cNvPr>
          <p:cNvPicPr>
            <a:picLocks noChangeAspect="1"/>
          </p:cNvPicPr>
          <p:nvPr/>
        </p:nvPicPr>
        <p:blipFill>
          <a:blip r:embed="rId2"/>
          <a:srcRect/>
          <a:stretch/>
        </p:blipFill>
        <p:spPr>
          <a:xfrm>
            <a:off x="4324785" y="3795292"/>
            <a:ext cx="7619668" cy="2343335"/>
          </a:xfrm>
          <a:prstGeom prst="rect">
            <a:avLst/>
          </a:prstGeom>
        </p:spPr>
      </p:pic>
      <p:sp>
        <p:nvSpPr>
          <p:cNvPr id="8" name="Text Placeholder 4">
            <a:extLst>
              <a:ext uri="{FF2B5EF4-FFF2-40B4-BE49-F238E27FC236}">
                <a16:creationId xmlns:a16="http://schemas.microsoft.com/office/drawing/2014/main" id="{DF7748BE-56A5-5328-2B4A-E6D8E33524AB}"/>
              </a:ext>
            </a:extLst>
          </p:cNvPr>
          <p:cNvSpPr txBox="1">
            <a:spLocks/>
          </p:cNvSpPr>
          <p:nvPr/>
        </p:nvSpPr>
        <p:spPr>
          <a:xfrm>
            <a:off x="1347788" y="1822450"/>
            <a:ext cx="9146840" cy="4252913"/>
          </a:xfrm>
          <a:prstGeom prst="rect">
            <a:avLst/>
          </a:prstGeom>
        </p:spPr>
        <p:txBody>
          <a:bodyPr vert="horz" lIns="91440" tIns="45720" rIns="9144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sz="2000"/>
              <a:t>Each EAN code must be configured separately on the MMC-hub</a:t>
            </a:r>
          </a:p>
          <a:p>
            <a:pPr>
              <a:spcAft>
                <a:spcPts val="1200"/>
              </a:spcAft>
            </a:pPr>
            <a:r>
              <a:rPr lang="en-GB" sz="2000"/>
              <a:t>EAN codes from 1 party can share certificates and can be onboarded with 1 process, if the EAN codes share the same configuration</a:t>
            </a:r>
          </a:p>
          <a:p>
            <a:pPr>
              <a:spcAft>
                <a:spcPts val="1200"/>
              </a:spcAft>
            </a:pPr>
            <a:r>
              <a:rPr lang="en-GB" sz="2000"/>
              <a:t>A questionnaire must be filled in for each set of EAN codes</a:t>
            </a:r>
          </a:p>
        </p:txBody>
      </p:sp>
      <p:sp>
        <p:nvSpPr>
          <p:cNvPr id="3" name="Rechthoek 2">
            <a:extLst>
              <a:ext uri="{FF2B5EF4-FFF2-40B4-BE49-F238E27FC236}">
                <a16:creationId xmlns:a16="http://schemas.microsoft.com/office/drawing/2014/main" id="{A31D7513-BDB9-BF17-9165-BFF3FD7281E4}"/>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 Connection</a:t>
            </a:r>
          </a:p>
        </p:txBody>
      </p:sp>
      <p:sp>
        <p:nvSpPr>
          <p:cNvPr id="12" name="Titel 1">
            <a:extLst>
              <a:ext uri="{FF2B5EF4-FFF2-40B4-BE49-F238E27FC236}">
                <a16:creationId xmlns:a16="http://schemas.microsoft.com/office/drawing/2014/main" id="{6C852265-5072-4414-782B-5B3451E58C82}"/>
              </a:ext>
            </a:extLst>
          </p:cNvPr>
          <p:cNvSpPr>
            <a:spLocks noGrp="1"/>
          </p:cNvSpPr>
          <p:nvPr>
            <p:ph type="title"/>
          </p:nvPr>
        </p:nvSpPr>
        <p:spPr>
          <a:xfrm>
            <a:off x="792630" y="791490"/>
            <a:ext cx="11023317" cy="432000"/>
          </a:xfrm>
        </p:spPr>
        <p:txBody>
          <a:bodyPr>
            <a:noAutofit/>
          </a:bodyPr>
          <a:lstStyle/>
          <a:p>
            <a:r>
              <a:rPr lang="en-GB">
                <a:solidFill>
                  <a:schemeClr val="accent1"/>
                </a:solidFill>
              </a:rPr>
              <a:t>Multiple EAN codes</a:t>
            </a:r>
          </a:p>
        </p:txBody>
      </p:sp>
      <p:sp>
        <p:nvSpPr>
          <p:cNvPr id="13" name="Tijdelijke aanduiding voor tekst 3">
            <a:extLst>
              <a:ext uri="{FF2B5EF4-FFF2-40B4-BE49-F238E27FC236}">
                <a16:creationId xmlns:a16="http://schemas.microsoft.com/office/drawing/2014/main" id="{1D276C9E-722C-460F-F235-57CCBE8099E3}"/>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For the same MMC-hub configuration: 1 x onboarding</a:t>
            </a:r>
          </a:p>
        </p:txBody>
      </p:sp>
      <p:sp>
        <p:nvSpPr>
          <p:cNvPr id="2" name="Прямокутник 1">
            <a:extLst>
              <a:ext uri="{FF2B5EF4-FFF2-40B4-BE49-F238E27FC236}">
                <a16:creationId xmlns:a16="http://schemas.microsoft.com/office/drawing/2014/main" id="{DBC71C59-062A-295D-0CAD-3CF17860B262}"/>
              </a:ext>
            </a:extLst>
          </p:cNvPr>
          <p:cNvSpPr/>
          <p:nvPr/>
        </p:nvSpPr>
        <p:spPr>
          <a:xfrm>
            <a:off x="4383024" y="3838900"/>
            <a:ext cx="4989576" cy="164592"/>
          </a:xfrm>
          <a:prstGeom prst="rect">
            <a:avLst/>
          </a:prstGeom>
        </p:spPr>
        <p:txBody>
          <a:bodyPr wrap="none" lIns="0" tIns="0" rIns="0" bIns="0">
            <a:noAutofit/>
          </a:bodyPr>
          <a:lstStyle/>
          <a:p>
            <a:pPr indent="0"/>
            <a:r>
              <a:rPr lang="en-GB" sz="1150" b="1">
                <a:latin typeface="Arial"/>
              </a:rPr>
              <a:t>Products applicable for all suppliers for Measurement &amp; Allocations:</a:t>
            </a:r>
          </a:p>
        </p:txBody>
      </p:sp>
      <p:graphicFrame>
        <p:nvGraphicFramePr>
          <p:cNvPr id="9" name="Таблиця 8">
            <a:extLst>
              <a:ext uri="{FF2B5EF4-FFF2-40B4-BE49-F238E27FC236}">
                <a16:creationId xmlns:a16="http://schemas.microsoft.com/office/drawing/2014/main" id="{7922CDBE-7B7B-A904-2836-613BB3A893DF}"/>
              </a:ext>
            </a:extLst>
          </p:cNvPr>
          <p:cNvGraphicFramePr>
            <a:graphicFrameLocks noGrp="1"/>
          </p:cNvGraphicFramePr>
          <p:nvPr>
            <p:extLst>
              <p:ext uri="{D42A27DB-BD31-4B8C-83A1-F6EECF244321}">
                <p14:modId xmlns:p14="http://schemas.microsoft.com/office/powerpoint/2010/main" val="3385128412"/>
              </p:ext>
            </p:extLst>
          </p:nvPr>
        </p:nvGraphicFramePr>
        <p:xfrm>
          <a:off x="4383025" y="4031202"/>
          <a:ext cx="7525278" cy="2060853"/>
        </p:xfrm>
        <a:graphic>
          <a:graphicData uri="http://schemas.openxmlformats.org/drawingml/2006/table">
            <a:tbl>
              <a:tblPr/>
              <a:tblGrid>
                <a:gridCol w="3220563">
                  <a:extLst>
                    <a:ext uri="{9D8B030D-6E8A-4147-A177-3AD203B41FA5}">
                      <a16:colId xmlns:a16="http://schemas.microsoft.com/office/drawing/2014/main" val="20000"/>
                    </a:ext>
                  </a:extLst>
                </a:gridCol>
                <a:gridCol w="844061">
                  <a:extLst>
                    <a:ext uri="{9D8B030D-6E8A-4147-A177-3AD203B41FA5}">
                      <a16:colId xmlns:a16="http://schemas.microsoft.com/office/drawing/2014/main" val="20001"/>
                    </a:ext>
                  </a:extLst>
                </a:gridCol>
                <a:gridCol w="3460654">
                  <a:extLst>
                    <a:ext uri="{9D8B030D-6E8A-4147-A177-3AD203B41FA5}">
                      <a16:colId xmlns:a16="http://schemas.microsoft.com/office/drawing/2014/main" val="20002"/>
                    </a:ext>
                  </a:extLst>
                </a:gridCol>
              </a:tblGrid>
              <a:tr h="16764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b="1" cap="none" baseline="0">
                          <a:solidFill>
                            <a:schemeClr val="tx1"/>
                          </a:solidFill>
                          <a:latin typeface="Arial" panose="020B0604020202020204" pitchFamily="34" charset="0"/>
                          <a:cs typeface="Arial" panose="020B0604020202020204" pitchFamily="34" charset="0"/>
                        </a:rPr>
                        <a:t>WS: Measurements </a:t>
                      </a:r>
                      <a:r>
                        <a:rPr lang="en-GB" sz="900" cap="none" baseline="0">
                          <a:solidFill>
                            <a:schemeClr val="tx1"/>
                          </a:solidFill>
                          <a:latin typeface="Arial" panose="020B0604020202020204" pitchFamily="34" charset="0"/>
                          <a:cs typeface="Arial" panose="020B0604020202020204" pitchFamily="34" charset="0"/>
                        </a:rPr>
                        <a:t>&amp; </a:t>
                      </a:r>
                      <a:r>
                        <a:rPr lang="en-GB" sz="900" b="1" cap="none" baseline="0">
                          <a:solidFill>
                            <a:schemeClr val="tx1"/>
                          </a:solidFill>
                          <a:latin typeface="Arial" panose="020B0604020202020204" pitchFamily="34" charset="0"/>
                          <a:cs typeface="Arial" panose="020B0604020202020204" pitchFamily="34" charset="0"/>
                        </a:rPr>
                        <a:t>Allocations</a:t>
                      </a:r>
                    </a:p>
                  </a:txBody>
                  <a:tcPr marL="0" marR="0" marT="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568CD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sym typeface="Wingdings 2" panose="05020102010507070707" pitchFamily="18" charset="2"/>
                        </a:rPr>
                        <a:t>Yes </a:t>
                      </a:r>
                    </a:p>
                  </a:txBody>
                  <a:tcPr marL="0" marR="0" marT="36000" marB="0" anchor="b">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algn="l" rtl="0">
                        <a:lnSpc>
                          <a:spcPct val="100000"/>
                        </a:lnSpc>
                        <a:spcAft>
                          <a:spcPts val="0"/>
                        </a:spcAft>
                      </a:pPr>
                      <a:endParaRPr sz="900" kern="0" cap="none" spc="0" baseline="0">
                        <a:solidFill>
                          <a:schemeClr val="tx1"/>
                        </a:solidFill>
                        <a:latin typeface="Arial" panose="020B0604020202020204" pitchFamily="34" charset="0"/>
                        <a:cs typeface="Arial" panose="020B0604020202020204" pitchFamily="34" charset="0"/>
                      </a:endParaRPr>
                    </a:p>
                  </a:txBody>
                  <a:tcPr marL="0" marR="0"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4482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rPr>
                        <a:t>VolumeSettlementSeriesNotification with content type:</a:t>
                      </a:r>
                    </a:p>
                  </a:txBody>
                  <a:tcPr marL="0" marR="0" marT="72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B9CDE5"/>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rPr>
                        <a:t>Receive via</a:t>
                      </a:r>
                    </a:p>
                  </a:txBody>
                  <a:tcPr marL="0" marR="0" marT="36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B9CDE5"/>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rPr>
                        <a:t>Indicate Push or Pull and in case of Push fill out the endpoints</a:t>
                      </a:r>
                    </a:p>
                  </a:txBody>
                  <a:tcPr marL="0" marR="0"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B9CDE5"/>
                    </a:solidFill>
                  </a:tcPr>
                </a:tc>
                <a:extLst>
                  <a:ext uri="{0D108BD9-81ED-4DB2-BD59-A6C34878D82A}">
                    <a16:rowId xmlns:a16="http://schemas.microsoft.com/office/drawing/2014/main" val="10001"/>
                  </a:ext>
                </a:extLst>
              </a:tr>
              <a:tr h="65227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rPr>
                        <a:t>VOLUME_SETTLEMENT_SERIES_NOTIFICATION_N214</a:t>
                      </a:r>
                    </a:p>
                  </a:txBody>
                  <a:tcPr marL="0" marR="0" marT="72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sym typeface="Wingdings 2" panose="05020102010507070707" pitchFamily="18" charset="2"/>
                        </a:rPr>
                        <a:t>Push  or Pull </a:t>
                      </a:r>
                    </a:p>
                  </a:txBody>
                  <a:tcPr marL="0" marR="36000" marT="36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14000"/>
                        </a:lnSpc>
                        <a:spcAft>
                          <a:spcPts val="0"/>
                        </a:spcAft>
                      </a:pPr>
                      <a:r>
                        <a:rPr lang="en-GB" sz="900" cap="none" baseline="0">
                          <a:solidFill>
                            <a:schemeClr val="tx1"/>
                          </a:solidFill>
                          <a:latin typeface="Arial" panose="020B0604020202020204" pitchFamily="34" charset="0"/>
                          <a:cs typeface="Arial" panose="020B0604020202020204" pitchFamily="34" charset="0"/>
                        </a:rPr>
                        <a:t>Endpoint of your acceptance environment:</a:t>
                      </a:r>
                    </a:p>
                    <a:p>
                      <a:pPr marL="72000" indent="0" algn="l">
                        <a:lnSpc>
                          <a:spcPct val="114000"/>
                        </a:lnSpc>
                        <a:spcAft>
                          <a:spcPts val="0"/>
                        </a:spcAft>
                      </a:pPr>
                      <a:r>
                        <a:rPr lang="en-GB" sz="900" cap="none" baseline="0">
                          <a:solidFill>
                            <a:schemeClr val="tx1"/>
                          </a:solidFill>
                          <a:latin typeface="Arial" panose="020B0604020202020204" pitchFamily="34" charset="0"/>
                          <a:cs typeface="Arial" panose="020B0604020202020204" pitchFamily="34" charset="0"/>
                        </a:rPr>
                        <a:t>https://</a:t>
                      </a:r>
                    </a:p>
                    <a:p>
                      <a:pPr marL="72000" indent="0" algn="l">
                        <a:lnSpc>
                          <a:spcPct val="114000"/>
                        </a:lnSpc>
                        <a:spcAft>
                          <a:spcPts val="0"/>
                        </a:spcAft>
                      </a:pPr>
                      <a:r>
                        <a:rPr lang="en-GB" sz="900" cap="none" baseline="0">
                          <a:solidFill>
                            <a:schemeClr val="tx1"/>
                          </a:solidFill>
                          <a:latin typeface="Arial" panose="020B0604020202020204" pitchFamily="34" charset="0"/>
                          <a:cs typeface="Arial" panose="020B0604020202020204" pitchFamily="34" charset="0"/>
                        </a:rPr>
                        <a:t>Endpoint of your production environment:</a:t>
                      </a:r>
                    </a:p>
                    <a:p>
                      <a:pPr marL="72000" indent="0" algn="l">
                        <a:lnSpc>
                          <a:spcPct val="114000"/>
                        </a:lnSpc>
                        <a:spcAft>
                          <a:spcPts val="0"/>
                        </a:spcAft>
                      </a:pPr>
                      <a:r>
                        <a:rPr lang="en-GB" sz="900" cap="none" baseline="0">
                          <a:solidFill>
                            <a:schemeClr val="tx1"/>
                          </a:solidFill>
                          <a:latin typeface="Arial" panose="020B0604020202020204" pitchFamily="34" charset="0"/>
                          <a:cs typeface="Arial" panose="020B0604020202020204" pitchFamily="34" charset="0"/>
                        </a:rPr>
                        <a:t>https://</a:t>
                      </a:r>
                    </a:p>
                  </a:txBody>
                  <a:tcPr marL="0" marR="0" marT="36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22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rPr>
                        <a:t>AggregatedVolumeSettlementSeriesNotifcation with content type:</a:t>
                      </a:r>
                    </a:p>
                  </a:txBody>
                  <a:tcPr marL="0" marR="144000"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B9CDE5"/>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rPr>
                        <a:t>Receive via</a:t>
                      </a:r>
                    </a:p>
                  </a:txBody>
                  <a:tcPr marL="0" marR="0" marT="36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B9CDE5"/>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cs typeface="Arial" panose="020B0604020202020204" pitchFamily="34" charset="0"/>
                        </a:rPr>
                        <a:t>Indicate Push or Pull and in case of Push fill out the endpoints</a:t>
                      </a:r>
                    </a:p>
                  </a:txBody>
                  <a:tcPr marL="0" marR="0"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B9CDE5"/>
                    </a:solidFill>
                  </a:tcPr>
                </a:tc>
                <a:extLst>
                  <a:ext uri="{0D108BD9-81ED-4DB2-BD59-A6C34878D82A}">
                    <a16:rowId xmlns:a16="http://schemas.microsoft.com/office/drawing/2014/main" val="10003"/>
                  </a:ext>
                </a:extLst>
              </a:tr>
              <a:tr h="65836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750" cap="all" baseline="0">
                          <a:solidFill>
                            <a:schemeClr val="tx1"/>
                          </a:solidFill>
                          <a:latin typeface="Arial" panose="020B0604020202020204" pitchFamily="34" charset="0"/>
                          <a:cs typeface="Arial" panose="020B0604020202020204" pitchFamily="34" charset="0"/>
                        </a:rPr>
                        <a:t>Aggregated_Volume_Settlement_Series_Notifcation_N201</a:t>
                      </a:r>
                    </a:p>
                  </a:txBody>
                  <a:tcPr marL="0" marR="72000" marT="72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indent="0" algn="l">
                        <a:lnSpc>
                          <a:spcPct val="100000"/>
                        </a:lnSpc>
                        <a:spcAft>
                          <a:spcPts val="0"/>
                        </a:spcAft>
                      </a:pPr>
                      <a:r>
                        <a:rPr lang="en-GB" sz="900" cap="none" baseline="0">
                          <a:solidFill>
                            <a:schemeClr val="tx1"/>
                          </a:solidFill>
                          <a:latin typeface="Arial" panose="020B0604020202020204" pitchFamily="34" charset="0"/>
                          <a:ea typeface="+mn-ea"/>
                          <a:cs typeface="Arial" panose="020B0604020202020204" pitchFamily="34" charset="0"/>
                          <a:sym typeface="Wingdings 2" panose="05020102010507070707" pitchFamily="18" charset="2"/>
                        </a:rPr>
                        <a:t>Push </a:t>
                      </a:r>
                      <a:r>
                        <a:rPr kumimoji="0" lang="en-GB" sz="900" b="0" i="0" u="none" strike="noStrike" cap="none"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r>
                        <a:rPr lang="en-GB" sz="900" cap="none" baseline="0">
                          <a:solidFill>
                            <a:schemeClr val="tx1"/>
                          </a:solidFill>
                          <a:latin typeface="Arial" panose="020B0604020202020204" pitchFamily="34" charset="0"/>
                          <a:ea typeface="+mn-ea"/>
                          <a:cs typeface="Arial" panose="020B0604020202020204" pitchFamily="34" charset="0"/>
                          <a:sym typeface="Wingdings 2" panose="05020102010507070707" pitchFamily="18" charset="2"/>
                        </a:rPr>
                        <a:t> or Pull </a:t>
                      </a:r>
                      <a:r>
                        <a:rPr kumimoji="0" lang="en-GB" sz="900" b="0" i="0" u="none" strike="noStrike" cap="none"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Wingdings 2" panose="05020102010507070707" pitchFamily="18" charset="2"/>
                        </a:rPr>
                        <a:t></a:t>
                      </a:r>
                    </a:p>
                  </a:txBody>
                  <a:tcPr marL="0" marR="36000" marT="36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72000" marR="0" lvl="0" indent="0" algn="l" defTabSz="914400" rtl="0" eaLnBrk="1" fontAlgn="auto" latinLnBrk="0" hangingPunct="1">
                        <a:lnSpc>
                          <a:spcPct val="114000"/>
                        </a:lnSpc>
                        <a:spcBef>
                          <a:spcPts val="0"/>
                        </a:spcBef>
                        <a:spcAft>
                          <a:spcPts val="0"/>
                        </a:spcAft>
                        <a:buClrTx/>
                        <a:buSzTx/>
                        <a:buFontTx/>
                        <a:buNone/>
                        <a:tabLst/>
                        <a:defRPr/>
                      </a:pPr>
                      <a:r>
                        <a:rPr kumimoji="0" lang="en-GB" sz="900" b="0" i="0" u="none" strike="noStrike" cap="none"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Endpoint of your acceptance environment:</a:t>
                      </a:r>
                    </a:p>
                    <a:p>
                      <a:pPr marL="72000" marR="0" lvl="0" indent="0" algn="l" defTabSz="914400" rtl="0" eaLnBrk="1" fontAlgn="auto" latinLnBrk="0" hangingPunct="1">
                        <a:lnSpc>
                          <a:spcPct val="114000"/>
                        </a:lnSpc>
                        <a:spcBef>
                          <a:spcPts val="0"/>
                        </a:spcBef>
                        <a:spcAft>
                          <a:spcPts val="0"/>
                        </a:spcAft>
                        <a:buClrTx/>
                        <a:buSzTx/>
                        <a:buFontTx/>
                        <a:buNone/>
                        <a:tabLst/>
                        <a:defRPr/>
                      </a:pPr>
                      <a:r>
                        <a:rPr kumimoji="0" lang="en-GB" sz="900" b="0" i="0" u="none" strike="noStrike" cap="none"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https://</a:t>
                      </a:r>
                    </a:p>
                    <a:p>
                      <a:pPr marL="72000" marR="0" lvl="0" indent="0" algn="l" defTabSz="914400" rtl="0" eaLnBrk="1" fontAlgn="auto" latinLnBrk="0" hangingPunct="1">
                        <a:lnSpc>
                          <a:spcPct val="114000"/>
                        </a:lnSpc>
                        <a:spcBef>
                          <a:spcPts val="0"/>
                        </a:spcBef>
                        <a:spcAft>
                          <a:spcPts val="0"/>
                        </a:spcAft>
                        <a:buClrTx/>
                        <a:buSzTx/>
                        <a:buFontTx/>
                        <a:buNone/>
                        <a:tabLst/>
                        <a:defRPr/>
                      </a:pPr>
                      <a:r>
                        <a:rPr kumimoji="0" lang="en-GB" sz="900" b="0" i="0" u="none" strike="noStrike" cap="none"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Endpoint of your production environment:</a:t>
                      </a:r>
                    </a:p>
                    <a:p>
                      <a:pPr marL="72000" marR="0" lvl="0" indent="0" algn="l" defTabSz="914400" rtl="0" eaLnBrk="1" fontAlgn="auto" latinLnBrk="0" hangingPunct="1">
                        <a:lnSpc>
                          <a:spcPct val="114000"/>
                        </a:lnSpc>
                        <a:spcBef>
                          <a:spcPts val="0"/>
                        </a:spcBef>
                        <a:spcAft>
                          <a:spcPts val="0"/>
                        </a:spcAft>
                        <a:buClrTx/>
                        <a:buSzTx/>
                        <a:buFontTx/>
                        <a:buNone/>
                        <a:tabLst/>
                        <a:defRPr/>
                      </a:pPr>
                      <a:r>
                        <a:rPr kumimoji="0" lang="en-GB" sz="900" b="0" i="0" u="none" strike="noStrike" cap="none"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https://</a:t>
                      </a:r>
                    </a:p>
                  </a:txBody>
                  <a:tcPr marL="0" marR="0" marT="3600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022548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932872" y="1833391"/>
            <a:ext cx="9974161" cy="2999866"/>
          </a:xfrm>
        </p:spPr>
        <p:txBody>
          <a:bodyPr/>
          <a:lstStyle/>
          <a:p>
            <a:pPr marL="342900" indent="-342900">
              <a:buFont typeface="Arial" panose="020B0604020202020204" pitchFamily="34" charset="0"/>
              <a:buChar char="•"/>
            </a:pPr>
            <a:r>
              <a:rPr lang="en-GB"/>
              <a:t>Build TLS connection and issue notification with positive SOAP</a:t>
            </a:r>
          </a:p>
          <a:p>
            <a:pPr marL="342900" indent="-342900">
              <a:buFont typeface="Arial" panose="020B0604020202020204" pitchFamily="34" charset="0"/>
              <a:buChar char="•"/>
            </a:pPr>
            <a:r>
              <a:rPr lang="en-GB"/>
              <a:t>Place a valid signature on the payload of a notification</a:t>
            </a:r>
          </a:p>
          <a:p>
            <a:pPr marL="342900" indent="-342900">
              <a:buFont typeface="Arial" panose="020B0604020202020204" pitchFamily="34" charset="0"/>
              <a:buChar char="•"/>
            </a:pPr>
            <a:r>
              <a:rPr lang="en-GB"/>
              <a:t>Retrieve from the MMC-hub via pull or push notifications</a:t>
            </a:r>
          </a:p>
          <a:p>
            <a:pPr marL="342900" indent="-342900"/>
            <a:endParaRPr lang="en-GB" dirty="0"/>
          </a:p>
          <a:p>
            <a:pPr marL="800100" lvl="1" indent="-342900"/>
            <a:r>
              <a:rPr lang="en-GB" sz="2000"/>
              <a:t>No error notifications on the MMC-hub</a:t>
            </a:r>
          </a:p>
        </p:txBody>
      </p:sp>
      <p:sp>
        <p:nvSpPr>
          <p:cNvPr id="5" name="Rechthoek 4">
            <a:extLst>
              <a:ext uri="{FF2B5EF4-FFF2-40B4-BE49-F238E27FC236}">
                <a16:creationId xmlns:a16="http://schemas.microsoft.com/office/drawing/2014/main" id="{2936B591-4AE5-3F47-31FC-8D6B5957EC9D}"/>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6. Operational</a:t>
            </a:r>
          </a:p>
        </p:txBody>
      </p:sp>
      <p:sp>
        <p:nvSpPr>
          <p:cNvPr id="3" name="Tijdelijke aanduiding voor dianummer 2">
            <a:extLst>
              <a:ext uri="{FF2B5EF4-FFF2-40B4-BE49-F238E27FC236}">
                <a16:creationId xmlns:a16="http://schemas.microsoft.com/office/drawing/2014/main" id="{DE703011-59CB-E7E9-8167-2BA0FAD9E597}"/>
              </a:ext>
            </a:extLst>
          </p:cNvPr>
          <p:cNvSpPr>
            <a:spLocks noGrp="1"/>
          </p:cNvSpPr>
          <p:nvPr>
            <p:ph type="sldNum" sz="quarter" idx="16"/>
          </p:nvPr>
        </p:nvSpPr>
        <p:spPr/>
        <p:txBody>
          <a:bodyPr/>
          <a:lstStyle/>
          <a:p>
            <a:fld id="{12E7EA47-C16F-484F-9C0D-C4523DDA169C}" type="slidenum">
              <a:rPr lang="en-GB" smtClean="0"/>
              <a:pPr/>
              <a:t>122</a:t>
            </a:fld>
            <a:endParaRPr lang="en-GB"/>
          </a:p>
        </p:txBody>
      </p:sp>
      <p:sp>
        <p:nvSpPr>
          <p:cNvPr id="8" name="Titel 1">
            <a:extLst>
              <a:ext uri="{FF2B5EF4-FFF2-40B4-BE49-F238E27FC236}">
                <a16:creationId xmlns:a16="http://schemas.microsoft.com/office/drawing/2014/main" id="{F15B1860-F700-E44B-DAAF-4014267F76A1}"/>
              </a:ext>
            </a:extLst>
          </p:cNvPr>
          <p:cNvSpPr>
            <a:spLocks noGrp="1"/>
          </p:cNvSpPr>
          <p:nvPr>
            <p:ph type="title"/>
          </p:nvPr>
        </p:nvSpPr>
        <p:spPr>
          <a:xfrm>
            <a:off x="792630" y="791490"/>
            <a:ext cx="11023317" cy="432000"/>
          </a:xfrm>
        </p:spPr>
        <p:txBody>
          <a:bodyPr>
            <a:noAutofit/>
          </a:bodyPr>
          <a:lstStyle/>
          <a:p>
            <a:r>
              <a:rPr lang="en-GB">
                <a:solidFill>
                  <a:schemeClr val="accent1"/>
                </a:solidFill>
              </a:rPr>
              <a:t>Realising connectivity</a:t>
            </a:r>
          </a:p>
        </p:txBody>
      </p:sp>
      <p:sp>
        <p:nvSpPr>
          <p:cNvPr id="9" name="Tijdelijke aanduiding voor tekst 3">
            <a:extLst>
              <a:ext uri="{FF2B5EF4-FFF2-40B4-BE49-F238E27FC236}">
                <a16:creationId xmlns:a16="http://schemas.microsoft.com/office/drawing/2014/main" id="{5F5EE433-A8BA-2A77-0EC8-6614746249BB}"/>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When will connectivity have been realised?</a:t>
            </a:r>
          </a:p>
          <a:p>
            <a:pPr marL="0" indent="0">
              <a:buFont typeface="Arial" panose="020B0604020202020204" pitchFamily="34" charset="0"/>
              <a:buNone/>
            </a:pPr>
            <a:endParaRPr lang="nl-NL" sz="2400"/>
          </a:p>
        </p:txBody>
      </p:sp>
      <p:sp>
        <p:nvSpPr>
          <p:cNvPr id="10" name="Rechthoek 9">
            <a:extLst>
              <a:ext uri="{FF2B5EF4-FFF2-40B4-BE49-F238E27FC236}">
                <a16:creationId xmlns:a16="http://schemas.microsoft.com/office/drawing/2014/main" id="{F66B950A-ACEC-F94C-A02E-10A4D9303BD1}"/>
              </a:ext>
            </a:extLst>
          </p:cNvPr>
          <p:cNvSpPr/>
          <p:nvPr/>
        </p:nvSpPr>
        <p:spPr>
          <a:xfrm>
            <a:off x="1350961" y="5078586"/>
            <a:ext cx="10390187" cy="97976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b="1"/>
              <a:t>TenneT will issue a notification if:</a:t>
            </a:r>
          </a:p>
          <a:p>
            <a:pPr marL="285750" indent="-285750">
              <a:buFont typeface="Arial" panose="020B0604020202020204" pitchFamily="34" charset="0"/>
              <a:buChar char="•"/>
            </a:pPr>
            <a:r>
              <a:rPr lang="en-GB"/>
              <a:t>The questionnaire has been configured on the TQF/MMC-hub</a:t>
            </a:r>
          </a:p>
          <a:p>
            <a:pPr marL="285750" indent="-285750">
              <a:buFont typeface="Arial" panose="020B0604020202020204" pitchFamily="34" charset="0"/>
              <a:buChar char="•"/>
            </a:pPr>
            <a:r>
              <a:rPr lang="en-GB"/>
              <a:t>Connectivity is also successful on side of TenneT, as Go for functional testing</a:t>
            </a:r>
          </a:p>
        </p:txBody>
      </p:sp>
    </p:spTree>
    <p:custDataLst>
      <p:tags r:id="rId1"/>
    </p:custDataLst>
    <p:extLst>
      <p:ext uri="{BB962C8B-B14F-4D97-AF65-F5344CB8AC3E}">
        <p14:creationId xmlns:p14="http://schemas.microsoft.com/office/powerpoint/2010/main" val="395985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Right 4">
            <a:extLst>
              <a:ext uri="{FF2B5EF4-FFF2-40B4-BE49-F238E27FC236}">
                <a16:creationId xmlns:a16="http://schemas.microsoft.com/office/drawing/2014/main" id="{D6FD9221-5C25-EEA0-E4DE-13FF611D5549}"/>
              </a:ext>
            </a:extLst>
          </p:cNvPr>
          <p:cNvSpPr/>
          <p:nvPr/>
        </p:nvSpPr>
        <p:spPr>
          <a:xfrm>
            <a:off x="453288" y="1385522"/>
            <a:ext cx="2899446" cy="4993679"/>
          </a:xfrm>
          <a:prstGeom prst="rightArrow">
            <a:avLst>
              <a:gd name="adj1" fmla="val 68087"/>
              <a:gd name="adj2" fmla="val 53801"/>
            </a:avLst>
          </a:prstGeom>
        </p:spPr>
        <p:style>
          <a:lnRef idx="1">
            <a:schemeClr val="accent3"/>
          </a:lnRef>
          <a:fillRef idx="2">
            <a:schemeClr val="accent3"/>
          </a:fillRef>
          <a:effectRef idx="1">
            <a:schemeClr val="accent3"/>
          </a:effectRef>
          <a:fontRef idx="minor">
            <a:schemeClr val="dk1"/>
          </a:fontRef>
        </p:style>
        <p:txBody>
          <a:bodyPr/>
          <a:lstStyle/>
          <a:p>
            <a:r>
              <a:rPr lang="en-GB"/>
              <a:t>TenneT realisation</a:t>
            </a:r>
          </a:p>
        </p:txBody>
      </p:sp>
      <p:sp>
        <p:nvSpPr>
          <p:cNvPr id="23" name="Arrow: Right 4">
            <a:extLst>
              <a:ext uri="{FF2B5EF4-FFF2-40B4-BE49-F238E27FC236}">
                <a16:creationId xmlns:a16="http://schemas.microsoft.com/office/drawing/2014/main" id="{6DF17B13-F134-032F-85DB-76F54078881E}"/>
              </a:ext>
            </a:extLst>
          </p:cNvPr>
          <p:cNvSpPr/>
          <p:nvPr/>
        </p:nvSpPr>
        <p:spPr>
          <a:xfrm>
            <a:off x="3352734" y="1385521"/>
            <a:ext cx="7491478" cy="4993679"/>
          </a:xfrm>
          <a:prstGeom prst="rightArrow">
            <a:avLst>
              <a:gd name="adj1" fmla="val 70400"/>
              <a:gd name="adj2" fmla="val 51895"/>
            </a:avLst>
          </a:prstGeom>
          <a:solidFill>
            <a:schemeClr val="accent3">
              <a:lumMod val="60000"/>
              <a:lumOff val="4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en-GB"/>
              <a:t>Onboarding and transition process</a:t>
            </a:r>
          </a:p>
        </p:txBody>
      </p:sp>
      <p:sp>
        <p:nvSpPr>
          <p:cNvPr id="3" name="Freeform: Shape 5">
            <a:extLst>
              <a:ext uri="{FF2B5EF4-FFF2-40B4-BE49-F238E27FC236}">
                <a16:creationId xmlns:a16="http://schemas.microsoft.com/office/drawing/2014/main" id="{78AF3691-355C-90B8-F731-1CF53F5C561D}"/>
              </a:ext>
            </a:extLst>
          </p:cNvPr>
          <p:cNvSpPr/>
          <p:nvPr/>
        </p:nvSpPr>
        <p:spPr>
          <a:xfrm>
            <a:off x="2281188" y="2473693"/>
            <a:ext cx="2136336"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1. Prepare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Process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Channel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Notification development</a:t>
            </a:r>
          </a:p>
        </p:txBody>
      </p:sp>
      <p:sp>
        <p:nvSpPr>
          <p:cNvPr id="4" name="Freeform: Shape 6">
            <a:extLst>
              <a:ext uri="{FF2B5EF4-FFF2-40B4-BE49-F238E27FC236}">
                <a16:creationId xmlns:a16="http://schemas.microsoft.com/office/drawing/2014/main" id="{7CE908AB-3276-6362-5B33-7EE1E92181DF}"/>
              </a:ext>
            </a:extLst>
          </p:cNvPr>
          <p:cNvSpPr/>
          <p:nvPr/>
        </p:nvSpPr>
        <p:spPr>
          <a:xfrm>
            <a:off x="450426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2. Connection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Questionnaire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Transport- &amp; Signing Security</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Realise connection with Test &amp; Qualification Facility (TQF)</a:t>
            </a:r>
          </a:p>
        </p:txBody>
      </p:sp>
      <p:sp>
        <p:nvSpPr>
          <p:cNvPr id="9" name="Freeform: Shape 7">
            <a:extLst>
              <a:ext uri="{FF2B5EF4-FFF2-40B4-BE49-F238E27FC236}">
                <a16:creationId xmlns:a16="http://schemas.microsoft.com/office/drawing/2014/main" id="{5F2051DE-C3DA-3F0E-DECE-D30C8BC29FA7}"/>
              </a:ext>
            </a:extLst>
          </p:cNvPr>
          <p:cNvSpPr/>
          <p:nvPr/>
        </p:nvSpPr>
        <p:spPr>
          <a:xfrm>
            <a:off x="603111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lt1"/>
                </a:solidFill>
                <a:latin typeface="Segoe UI Emoji" panose="020B0502040204020203" pitchFamily="34" charset="0"/>
                <a:ea typeface="Segoe UI Emoji" panose="020B0502040204020203" pitchFamily="34" charset="0"/>
                <a:cs typeface="Arial" panose="020B0604020202020204" pitchFamily="34" charset="0"/>
              </a:rPr>
              <a:t>3. Testing</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Functional testing (semantic validations) </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Test scenarios (processes)</a:t>
            </a:r>
          </a:p>
        </p:txBody>
      </p:sp>
      <p:sp>
        <p:nvSpPr>
          <p:cNvPr id="10" name="Freeform: Shape 8">
            <a:extLst>
              <a:ext uri="{FF2B5EF4-FFF2-40B4-BE49-F238E27FC236}">
                <a16:creationId xmlns:a16="http://schemas.microsoft.com/office/drawing/2014/main" id="{AD04BBFD-37AD-5D9F-6565-173EFF3358DE}"/>
              </a:ext>
            </a:extLst>
          </p:cNvPr>
          <p:cNvSpPr/>
          <p:nvPr/>
        </p:nvSpPr>
        <p:spPr>
          <a:xfrm>
            <a:off x="7557965" y="2473693"/>
            <a:ext cx="143858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4. Qualification</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Qualification in accordance with Net code as prerequisite for go live</a:t>
            </a:r>
          </a:p>
        </p:txBody>
      </p:sp>
      <p:sp>
        <p:nvSpPr>
          <p:cNvPr id="11" name="Freeform: Shape 9">
            <a:extLst>
              <a:ext uri="{FF2B5EF4-FFF2-40B4-BE49-F238E27FC236}">
                <a16:creationId xmlns:a16="http://schemas.microsoft.com/office/drawing/2014/main" id="{C7F8ED2A-B34A-D6BC-EE03-39B1EEF2BC68}"/>
              </a:ext>
            </a:extLst>
          </p:cNvPr>
          <p:cNvSpPr/>
          <p:nvPr/>
        </p:nvSpPr>
        <p:spPr>
          <a:xfrm>
            <a:off x="9084814"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5. Go live</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Realise connection with MMC-hub</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Go live</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Transfer to management</a:t>
            </a:r>
          </a:p>
          <a:p>
            <a:pPr marL="114300" lvl="1" indent="-114300" defTabSz="533400">
              <a:spcBef>
                <a:spcPct val="0"/>
              </a:spcBef>
              <a:spcAft>
                <a:spcPct val="15000"/>
              </a:spcAft>
              <a:buChar char="•"/>
            </a:pPr>
            <a:endParaRPr lang="en-GB"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2" name="Freeform: Shape 10">
            <a:extLst>
              <a:ext uri="{FF2B5EF4-FFF2-40B4-BE49-F238E27FC236}">
                <a16:creationId xmlns:a16="http://schemas.microsoft.com/office/drawing/2014/main" id="{FD7583A5-FE58-41CD-A49A-085C7F177B4D}"/>
              </a:ext>
            </a:extLst>
          </p:cNvPr>
          <p:cNvSpPr/>
          <p:nvPr/>
        </p:nvSpPr>
        <p:spPr>
          <a:xfrm>
            <a:off x="10611663"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6. Operational</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Intensified surveillance</a:t>
            </a:r>
          </a:p>
          <a:p>
            <a:pPr marL="114300" lvl="1" indent="-114300" defTabSz="533400">
              <a:spcBef>
                <a:spcPct val="0"/>
              </a:spcBef>
              <a:spcAft>
                <a:spcPct val="15000"/>
              </a:spcAft>
              <a:buChar char="•"/>
            </a:pPr>
            <a:endParaRPr lang="en-US"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3" name="Pijl: vijfhoek 12">
            <a:extLst>
              <a:ext uri="{FF2B5EF4-FFF2-40B4-BE49-F238E27FC236}">
                <a16:creationId xmlns:a16="http://schemas.microsoft.com/office/drawing/2014/main" id="{766E9473-4904-A54E-FB2A-D5E201366E17}"/>
              </a:ext>
            </a:extLst>
          </p:cNvPr>
          <p:cNvSpPr/>
          <p:nvPr/>
        </p:nvSpPr>
        <p:spPr>
          <a:xfrm rot="16200000">
            <a:off x="3636512" y="4836794"/>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is ready for onboarding</a:t>
            </a:r>
          </a:p>
        </p:txBody>
      </p:sp>
      <p:sp>
        <p:nvSpPr>
          <p:cNvPr id="14" name="Pijl: vijfhoek 13">
            <a:extLst>
              <a:ext uri="{FF2B5EF4-FFF2-40B4-BE49-F238E27FC236}">
                <a16:creationId xmlns:a16="http://schemas.microsoft.com/office/drawing/2014/main" id="{696E8ACA-B221-0936-9785-8D133105F14B}"/>
              </a:ext>
            </a:extLst>
          </p:cNvPr>
          <p:cNvSpPr/>
          <p:nvPr/>
        </p:nvSpPr>
        <p:spPr>
          <a:xfrm rot="16200000">
            <a:off x="5156189" y="4836791"/>
            <a:ext cx="1647281" cy="1063374"/>
          </a:xfrm>
          <a:prstGeom prst="homePlate">
            <a:avLst>
              <a:gd name="adj" fmla="val 40259"/>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Market party has working connection with TQF</a:t>
            </a:r>
          </a:p>
        </p:txBody>
      </p:sp>
      <p:sp>
        <p:nvSpPr>
          <p:cNvPr id="15" name="Pijl: vijfhoek 14">
            <a:extLst>
              <a:ext uri="{FF2B5EF4-FFF2-40B4-BE49-F238E27FC236}">
                <a16:creationId xmlns:a16="http://schemas.microsoft.com/office/drawing/2014/main" id="{46D45427-F16F-CD06-7757-63C234EB1D75}"/>
              </a:ext>
            </a:extLst>
          </p:cNvPr>
          <p:cNvSpPr/>
          <p:nvPr/>
        </p:nvSpPr>
        <p:spPr>
          <a:xfrm rot="16200000">
            <a:off x="8217024" y="4836794"/>
            <a:ext cx="1647283" cy="1063374"/>
          </a:xfrm>
          <a:prstGeom prst="homePlate">
            <a:avLst>
              <a:gd name="adj" fmla="val 39274"/>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b="1">
                <a:latin typeface="Segoe UI Emoji" panose="020B0502040204020203" pitchFamily="34" charset="0"/>
                <a:ea typeface="Segoe UI Emoji" panose="020B0502040204020203" pitchFamily="34" charset="0"/>
                <a:cs typeface="Arial" panose="020B0604020202020204" pitchFamily="34" charset="0"/>
              </a:rPr>
              <a:t>Qualification</a:t>
            </a:r>
          </a:p>
          <a:p>
            <a:pPr algn="ctr"/>
            <a:r>
              <a:rPr lang="en-GB" sz="1200">
                <a:latin typeface="Segoe UI Emoji" panose="020B0502040204020203" pitchFamily="34" charset="0"/>
                <a:ea typeface="Segoe UI Emoji" panose="020B0502040204020203" pitchFamily="34" charset="0"/>
                <a:cs typeface="Arial" panose="020B0604020202020204" pitchFamily="34" charset="0"/>
              </a:rPr>
              <a:t>successful to participate in exchange of notifications</a:t>
            </a:r>
          </a:p>
        </p:txBody>
      </p:sp>
      <p:sp>
        <p:nvSpPr>
          <p:cNvPr id="16" name="Pijl: vijfhoek 15">
            <a:extLst>
              <a:ext uri="{FF2B5EF4-FFF2-40B4-BE49-F238E27FC236}">
                <a16:creationId xmlns:a16="http://schemas.microsoft.com/office/drawing/2014/main" id="{B2FCE731-44AB-A7BE-FA5C-0D8D2D5DA940}"/>
              </a:ext>
            </a:extLst>
          </p:cNvPr>
          <p:cNvSpPr/>
          <p:nvPr/>
        </p:nvSpPr>
        <p:spPr>
          <a:xfrm rot="16200000">
            <a:off x="9734316" y="4836792"/>
            <a:ext cx="1647281" cy="1063372"/>
          </a:xfrm>
          <a:prstGeom prst="homePlate">
            <a:avLst>
              <a:gd name="adj" fmla="val 40751"/>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IT connection is operational and managed</a:t>
            </a:r>
          </a:p>
        </p:txBody>
      </p:sp>
      <p:sp>
        <p:nvSpPr>
          <p:cNvPr id="17" name="Pijl: vijfhoek 16">
            <a:extLst>
              <a:ext uri="{FF2B5EF4-FFF2-40B4-BE49-F238E27FC236}">
                <a16:creationId xmlns:a16="http://schemas.microsoft.com/office/drawing/2014/main" id="{4168FFB4-B64D-8F44-F0F6-A9B98A319580}"/>
              </a:ext>
            </a:extLst>
          </p:cNvPr>
          <p:cNvSpPr/>
          <p:nvPr/>
        </p:nvSpPr>
        <p:spPr>
          <a:xfrm rot="16200000">
            <a:off x="6690109" y="4836794"/>
            <a:ext cx="1647281" cy="1063374"/>
          </a:xfrm>
          <a:prstGeom prst="homePlate">
            <a:avLst>
              <a:gd name="adj" fmla="val 38782"/>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Market party has completed testing and debugging</a:t>
            </a:r>
          </a:p>
        </p:txBody>
      </p:sp>
      <p:sp>
        <p:nvSpPr>
          <p:cNvPr id="19" name="Tekstballon: rechthoek met afgeronde hoeken 18">
            <a:extLst>
              <a:ext uri="{FF2B5EF4-FFF2-40B4-BE49-F238E27FC236}">
                <a16:creationId xmlns:a16="http://schemas.microsoft.com/office/drawing/2014/main" id="{26173A7D-76C5-F7F5-48B5-0E58B73F3981}"/>
              </a:ext>
            </a:extLst>
          </p:cNvPr>
          <p:cNvSpPr/>
          <p:nvPr/>
        </p:nvSpPr>
        <p:spPr>
          <a:xfrm>
            <a:off x="542316" y="4361244"/>
            <a:ext cx="1623254" cy="456809"/>
          </a:xfrm>
          <a:prstGeom prst="wedgeRoundRectCallout">
            <a:avLst>
              <a:gd name="adj1" fmla="val 21859"/>
              <a:gd name="adj2" fmla="val -153473"/>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Release of new market documentation</a:t>
            </a:r>
          </a:p>
        </p:txBody>
      </p:sp>
      <p:sp>
        <p:nvSpPr>
          <p:cNvPr id="20" name="Tekstballon: rechthoek met afgeronde hoeken 19">
            <a:extLst>
              <a:ext uri="{FF2B5EF4-FFF2-40B4-BE49-F238E27FC236}">
                <a16:creationId xmlns:a16="http://schemas.microsoft.com/office/drawing/2014/main" id="{65AB9708-5D95-941D-5A1F-66A6083567FD}"/>
              </a:ext>
            </a:extLst>
          </p:cNvPr>
          <p:cNvSpPr/>
          <p:nvPr/>
        </p:nvSpPr>
        <p:spPr>
          <a:xfrm>
            <a:off x="542315" y="2947073"/>
            <a:ext cx="1632879" cy="481927"/>
          </a:xfrm>
          <a:prstGeom prst="wedgeRoundRectCallout">
            <a:avLst>
              <a:gd name="adj1" fmla="val -19496"/>
              <a:gd name="adj2" fmla="val 151905"/>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Publication of transition planning</a:t>
            </a:r>
          </a:p>
        </p:txBody>
      </p:sp>
      <p:sp>
        <p:nvSpPr>
          <p:cNvPr id="21" name="Pijl: vijfhoek 20">
            <a:extLst>
              <a:ext uri="{FF2B5EF4-FFF2-40B4-BE49-F238E27FC236}">
                <a16:creationId xmlns:a16="http://schemas.microsoft.com/office/drawing/2014/main" id="{A4DE0CD6-C574-CB90-51B4-A7E6BBE54B4D}"/>
              </a:ext>
            </a:extLst>
          </p:cNvPr>
          <p:cNvSpPr/>
          <p:nvPr/>
        </p:nvSpPr>
        <p:spPr>
          <a:xfrm rot="16200000">
            <a:off x="2457522" y="4836797"/>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TenneT systems ready:</a:t>
            </a:r>
          </a:p>
          <a:p>
            <a:pPr algn="ctr"/>
            <a:r>
              <a:rPr lang="en-GB" sz="1200" i="1">
                <a:latin typeface="Segoe UI Emoji" panose="020B0502040204020203" pitchFamily="34" charset="0"/>
                <a:ea typeface="Segoe UI Emoji" panose="020B0502040204020203" pitchFamily="34" charset="0"/>
                <a:cs typeface="Arial" panose="020B0604020202020204" pitchFamily="34" charset="0"/>
              </a:rPr>
              <a:t>start transition</a:t>
            </a:r>
          </a:p>
        </p:txBody>
      </p:sp>
      <p:sp>
        <p:nvSpPr>
          <p:cNvPr id="26" name="Tijdelijke aanduiding voor dianummer 25">
            <a:extLst>
              <a:ext uri="{FF2B5EF4-FFF2-40B4-BE49-F238E27FC236}">
                <a16:creationId xmlns:a16="http://schemas.microsoft.com/office/drawing/2014/main" id="{AA4CB166-E740-F12C-92DD-AAE5D425728A}"/>
              </a:ext>
            </a:extLst>
          </p:cNvPr>
          <p:cNvSpPr>
            <a:spLocks noGrp="1"/>
          </p:cNvSpPr>
          <p:nvPr>
            <p:ph type="sldNum" sz="quarter" idx="15"/>
          </p:nvPr>
        </p:nvSpPr>
        <p:spPr/>
        <p:txBody>
          <a:bodyPr/>
          <a:lstStyle/>
          <a:p>
            <a:fld id="{867EBCD7-B3E8-48AD-AAAF-CE129139BC6F}" type="slidenum">
              <a:rPr lang="en-GB" smtClean="0"/>
              <a:pPr/>
              <a:t>123</a:t>
            </a:fld>
            <a:endParaRPr lang="en-GB"/>
          </a:p>
        </p:txBody>
      </p:sp>
      <p:sp>
        <p:nvSpPr>
          <p:cNvPr id="2" name="Rechthoek 1">
            <a:extLst>
              <a:ext uri="{FF2B5EF4-FFF2-40B4-BE49-F238E27FC236}">
                <a16:creationId xmlns:a16="http://schemas.microsoft.com/office/drawing/2014/main" id="{3CFD939B-C86C-699F-D493-ADC0B702AF54}"/>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3. Testing</a:t>
            </a:r>
          </a:p>
        </p:txBody>
      </p:sp>
      <p:sp>
        <p:nvSpPr>
          <p:cNvPr id="25" name="Titel 1">
            <a:extLst>
              <a:ext uri="{FF2B5EF4-FFF2-40B4-BE49-F238E27FC236}">
                <a16:creationId xmlns:a16="http://schemas.microsoft.com/office/drawing/2014/main" id="{DE0AE071-79A0-C619-BE05-8DBA564B1BBD}"/>
              </a:ext>
            </a:extLst>
          </p:cNvPr>
          <p:cNvSpPr>
            <a:spLocks noGrp="1"/>
          </p:cNvSpPr>
          <p:nvPr>
            <p:ph type="title"/>
          </p:nvPr>
        </p:nvSpPr>
        <p:spPr>
          <a:xfrm>
            <a:off x="792630" y="791490"/>
            <a:ext cx="11023317" cy="432000"/>
          </a:xfrm>
        </p:spPr>
        <p:txBody>
          <a:bodyPr>
            <a:noAutofit/>
          </a:bodyPr>
          <a:lstStyle/>
          <a:p>
            <a:r>
              <a:rPr lang="en-GB">
                <a:solidFill>
                  <a:schemeClr val="accent1"/>
                </a:solidFill>
              </a:rPr>
              <a:t>Step 3: testing</a:t>
            </a:r>
          </a:p>
        </p:txBody>
      </p:sp>
      <p:sp>
        <p:nvSpPr>
          <p:cNvPr id="27" name="Tijdelijke aanduiding voor tekst 3">
            <a:extLst>
              <a:ext uri="{FF2B5EF4-FFF2-40B4-BE49-F238E27FC236}">
                <a16:creationId xmlns:a16="http://schemas.microsoft.com/office/drawing/2014/main" id="{F0B154CF-B42B-9EA3-32FC-46F94D88DA40}"/>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Functional testing and debugging</a:t>
            </a:r>
          </a:p>
        </p:txBody>
      </p:sp>
    </p:spTree>
    <p:extLst>
      <p:ext uri="{BB962C8B-B14F-4D97-AF65-F5344CB8AC3E}">
        <p14:creationId xmlns:p14="http://schemas.microsoft.com/office/powerpoint/2010/main" val="132645893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E8CE453-A5E0-1715-A9A5-2EC73BE52F63}"/>
              </a:ext>
            </a:extLst>
          </p:cNvPr>
          <p:cNvSpPr>
            <a:spLocks noGrp="1"/>
          </p:cNvSpPr>
          <p:nvPr>
            <p:ph type="sldNum" sz="quarter" idx="15"/>
          </p:nvPr>
        </p:nvSpPr>
        <p:spPr/>
        <p:txBody>
          <a:bodyPr/>
          <a:lstStyle/>
          <a:p>
            <a:fld id="{12E7EA47-C16F-484F-9C0D-C4523DDA169C}" type="slidenum">
              <a:rPr lang="en-GB" smtClean="0"/>
              <a:pPr/>
              <a:t>124</a:t>
            </a:fld>
            <a:endParaRPr lang="en-GB"/>
          </a:p>
        </p:txBody>
      </p:sp>
      <p:pic>
        <p:nvPicPr>
          <p:cNvPr id="8" name="Afbeelding 7">
            <a:extLst>
              <a:ext uri="{FF2B5EF4-FFF2-40B4-BE49-F238E27FC236}">
                <a16:creationId xmlns:a16="http://schemas.microsoft.com/office/drawing/2014/main" id="{372E704E-60E3-E4A9-D517-1363BE096775}"/>
              </a:ext>
            </a:extLst>
          </p:cNvPr>
          <p:cNvPicPr>
            <a:picLocks noChangeAspect="1"/>
          </p:cNvPicPr>
          <p:nvPr/>
        </p:nvPicPr>
        <p:blipFill>
          <a:blip r:embed="rId3"/>
          <a:stretch>
            <a:fillRect/>
          </a:stretch>
        </p:blipFill>
        <p:spPr>
          <a:xfrm>
            <a:off x="1364400" y="1582733"/>
            <a:ext cx="10031888" cy="4801721"/>
          </a:xfrm>
          <a:prstGeom prst="rect">
            <a:avLst/>
          </a:prstGeom>
        </p:spPr>
      </p:pic>
      <p:sp>
        <p:nvSpPr>
          <p:cNvPr id="3" name="Rechthoek 2">
            <a:extLst>
              <a:ext uri="{FF2B5EF4-FFF2-40B4-BE49-F238E27FC236}">
                <a16:creationId xmlns:a16="http://schemas.microsoft.com/office/drawing/2014/main" id="{B63350E5-6867-96EE-5FC1-06A5EB8BFAA1}"/>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3. Testing</a:t>
            </a:r>
          </a:p>
        </p:txBody>
      </p:sp>
      <p:sp>
        <p:nvSpPr>
          <p:cNvPr id="14" name="Titel 1">
            <a:extLst>
              <a:ext uri="{FF2B5EF4-FFF2-40B4-BE49-F238E27FC236}">
                <a16:creationId xmlns:a16="http://schemas.microsoft.com/office/drawing/2014/main" id="{43CBADE2-D6E0-D2AE-EE1D-440E5187D9ED}"/>
              </a:ext>
            </a:extLst>
          </p:cNvPr>
          <p:cNvSpPr>
            <a:spLocks noGrp="1"/>
          </p:cNvSpPr>
          <p:nvPr>
            <p:ph type="title"/>
          </p:nvPr>
        </p:nvSpPr>
        <p:spPr>
          <a:xfrm>
            <a:off x="792633" y="635369"/>
            <a:ext cx="11023317" cy="432000"/>
          </a:xfrm>
        </p:spPr>
        <p:txBody>
          <a:bodyPr>
            <a:noAutofit/>
          </a:bodyPr>
          <a:lstStyle/>
          <a:p>
            <a:r>
              <a:rPr lang="en-GB" dirty="0">
                <a:solidFill>
                  <a:schemeClr val="accent1"/>
                </a:solidFill>
              </a:rPr>
              <a:t>Autonomous testing using TQF app</a:t>
            </a:r>
          </a:p>
        </p:txBody>
      </p:sp>
      <p:sp>
        <p:nvSpPr>
          <p:cNvPr id="15" name="Tijdelijke aanduiding voor tekst 3">
            <a:extLst>
              <a:ext uri="{FF2B5EF4-FFF2-40B4-BE49-F238E27FC236}">
                <a16:creationId xmlns:a16="http://schemas.microsoft.com/office/drawing/2014/main" id="{5B080C6C-78D9-A6F7-8315-2E52FB9C65BD}"/>
              </a:ext>
            </a:extLst>
          </p:cNvPr>
          <p:cNvSpPr txBox="1">
            <a:spLocks/>
          </p:cNvSpPr>
          <p:nvPr/>
        </p:nvSpPr>
        <p:spPr>
          <a:xfrm>
            <a:off x="784760" y="1145348"/>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Event log and scenarios</a:t>
            </a:r>
          </a:p>
          <a:p>
            <a:pPr marL="0" indent="0">
              <a:buFont typeface="Arial" panose="020B0604020202020204" pitchFamily="34" charset="0"/>
              <a:buNone/>
            </a:pPr>
            <a:endParaRPr lang="nl-NL" sz="2400" dirty="0"/>
          </a:p>
        </p:txBody>
      </p:sp>
      <p:grpSp>
        <p:nvGrpSpPr>
          <p:cNvPr id="225" name="Групувати 224">
            <a:extLst>
              <a:ext uri="{FF2B5EF4-FFF2-40B4-BE49-F238E27FC236}">
                <a16:creationId xmlns:a16="http://schemas.microsoft.com/office/drawing/2014/main" id="{3C1C5440-490A-656C-B32C-C81D4209B4CD}"/>
              </a:ext>
            </a:extLst>
          </p:cNvPr>
          <p:cNvGrpSpPr/>
          <p:nvPr/>
        </p:nvGrpSpPr>
        <p:grpSpPr>
          <a:xfrm>
            <a:off x="1375354" y="1582733"/>
            <a:ext cx="10009978" cy="4801721"/>
            <a:chOff x="1375354" y="1582733"/>
            <a:chExt cx="10009978" cy="4801721"/>
          </a:xfrm>
        </p:grpSpPr>
        <p:pic>
          <p:nvPicPr>
            <p:cNvPr id="10" name="Afbeelding 9">
              <a:extLst>
                <a:ext uri="{FF2B5EF4-FFF2-40B4-BE49-F238E27FC236}">
                  <a16:creationId xmlns:a16="http://schemas.microsoft.com/office/drawing/2014/main" id="{4E065532-0625-7125-F990-82B6103424BF}"/>
                </a:ext>
              </a:extLst>
            </p:cNvPr>
            <p:cNvPicPr>
              <a:picLocks noChangeAspect="1"/>
            </p:cNvPicPr>
            <p:nvPr/>
          </p:nvPicPr>
          <p:blipFill>
            <a:blip r:embed="rId4"/>
            <a:srcRect/>
            <a:stretch/>
          </p:blipFill>
          <p:spPr>
            <a:xfrm>
              <a:off x="1375354" y="1582733"/>
              <a:ext cx="10009978" cy="4801721"/>
            </a:xfrm>
            <a:prstGeom prst="rect">
              <a:avLst/>
            </a:prstGeom>
          </p:spPr>
        </p:pic>
        <p:sp>
          <p:nvSpPr>
            <p:cNvPr id="188" name="Прямокутник 187">
              <a:extLst>
                <a:ext uri="{FF2B5EF4-FFF2-40B4-BE49-F238E27FC236}">
                  <a16:creationId xmlns:a16="http://schemas.microsoft.com/office/drawing/2014/main" id="{B0EBC5BE-4104-ADF5-F15E-24198E01EFFA}"/>
                </a:ext>
              </a:extLst>
            </p:cNvPr>
            <p:cNvSpPr/>
            <p:nvPr/>
          </p:nvSpPr>
          <p:spPr>
            <a:xfrm>
              <a:off x="6124608" y="1652958"/>
              <a:ext cx="530594" cy="130805"/>
            </a:xfrm>
            <a:prstGeom prst="rect">
              <a:avLst/>
            </a:prstGeom>
            <a:noFill/>
          </p:spPr>
          <p:txBody>
            <a:bodyPr wrap="none" lIns="0" tIns="0" rIns="0" bIns="0">
              <a:spAutoFit/>
            </a:bodyPr>
            <a:lstStyle/>
            <a:p>
              <a:r>
                <a:rPr lang="en-GB" sz="850" b="1">
                  <a:solidFill>
                    <a:schemeClr val="bg1"/>
                  </a:solidFill>
                  <a:latin typeface="Arial"/>
                </a:rPr>
                <a:t>My</a:t>
              </a:r>
              <a:r>
                <a:rPr lang="en-GB" sz="850">
                  <a:solidFill>
                    <a:schemeClr val="bg1"/>
                  </a:solidFill>
                  <a:latin typeface="Arial"/>
                </a:rPr>
                <a:t>TenneT</a:t>
              </a:r>
            </a:p>
          </p:txBody>
        </p:sp>
        <p:sp>
          <p:nvSpPr>
            <p:cNvPr id="189" name="Прямокутник 188">
              <a:extLst>
                <a:ext uri="{FF2B5EF4-FFF2-40B4-BE49-F238E27FC236}">
                  <a16:creationId xmlns:a16="http://schemas.microsoft.com/office/drawing/2014/main" id="{FF638EC3-E80F-1C0B-C9E6-2AA0125BEFA1}"/>
                </a:ext>
              </a:extLst>
            </p:cNvPr>
            <p:cNvSpPr/>
            <p:nvPr/>
          </p:nvSpPr>
          <p:spPr>
            <a:xfrm>
              <a:off x="5076773" y="2079612"/>
              <a:ext cx="1104470" cy="107722"/>
            </a:xfrm>
            <a:prstGeom prst="rect">
              <a:avLst/>
            </a:prstGeom>
            <a:noFill/>
          </p:spPr>
          <p:txBody>
            <a:bodyPr wrap="none" lIns="0" tIns="0" rIns="0" bIns="0">
              <a:spAutoFit/>
            </a:bodyPr>
            <a:lstStyle/>
            <a:p>
              <a:r>
                <a:rPr lang="en-GB" sz="700">
                  <a:solidFill>
                    <a:srgbClr val="F27000"/>
                  </a:solidFill>
                  <a:latin typeface="Arial"/>
                </a:rPr>
                <a:t>Safer login MyTenneT</a:t>
              </a:r>
            </a:p>
          </p:txBody>
        </p:sp>
        <p:sp>
          <p:nvSpPr>
            <p:cNvPr id="190" name="Прямокутник 189">
              <a:extLst>
                <a:ext uri="{FF2B5EF4-FFF2-40B4-BE49-F238E27FC236}">
                  <a16:creationId xmlns:a16="http://schemas.microsoft.com/office/drawing/2014/main" id="{EDA39DC0-2D8B-40F4-E87C-FF67A710EE02}"/>
                </a:ext>
              </a:extLst>
            </p:cNvPr>
            <p:cNvSpPr/>
            <p:nvPr/>
          </p:nvSpPr>
          <p:spPr>
            <a:xfrm>
              <a:off x="5083449" y="2254214"/>
              <a:ext cx="2153534" cy="276999"/>
            </a:xfrm>
            <a:prstGeom prst="rect">
              <a:avLst/>
            </a:prstGeom>
            <a:noFill/>
          </p:spPr>
          <p:txBody>
            <a:bodyPr wrap="square" lIns="0" tIns="0" rIns="0" bIns="0">
              <a:spAutoFit/>
            </a:bodyPr>
            <a:lstStyle/>
            <a:p>
              <a:r>
                <a:rPr lang="en-GB" sz="450">
                  <a:solidFill>
                    <a:srgbClr val="7B7875"/>
                  </a:solidFill>
                  <a:latin typeface="Arial"/>
                </a:rPr>
                <a:t>Cyber security is given the highest priority at TenneT. That is why MyTenneT will soon be switching to a new 2-factor authentication method via the MobilePASS+ app instead of SMS. You will also soon be switching to the new authentication method. More information and instructions will follow via e-mail.</a:t>
              </a:r>
            </a:p>
          </p:txBody>
        </p:sp>
        <p:sp>
          <p:nvSpPr>
            <p:cNvPr id="191" name="Прямокутник 190">
              <a:extLst>
                <a:ext uri="{FF2B5EF4-FFF2-40B4-BE49-F238E27FC236}">
                  <a16:creationId xmlns:a16="http://schemas.microsoft.com/office/drawing/2014/main" id="{156AC354-AA8F-13FC-FF9E-80D18F2D6F76}"/>
                </a:ext>
              </a:extLst>
            </p:cNvPr>
            <p:cNvSpPr/>
            <p:nvPr/>
          </p:nvSpPr>
          <p:spPr>
            <a:xfrm>
              <a:off x="3753920" y="3470419"/>
              <a:ext cx="291747" cy="100027"/>
            </a:xfrm>
            <a:prstGeom prst="rect">
              <a:avLst/>
            </a:prstGeom>
            <a:noFill/>
          </p:spPr>
          <p:txBody>
            <a:bodyPr wrap="none" lIns="0" tIns="0" rIns="0" bIns="0">
              <a:spAutoFit/>
            </a:bodyPr>
            <a:lstStyle/>
            <a:p>
              <a:r>
                <a:rPr lang="en-GB" sz="650" b="1">
                  <a:solidFill>
                    <a:srgbClr val="1D4C92"/>
                  </a:solidFill>
                  <a:latin typeface="Arial"/>
                </a:rPr>
                <a:t>News</a:t>
              </a:r>
            </a:p>
          </p:txBody>
        </p:sp>
        <p:sp>
          <p:nvSpPr>
            <p:cNvPr id="192" name="Прямокутник 191">
              <a:extLst>
                <a:ext uri="{FF2B5EF4-FFF2-40B4-BE49-F238E27FC236}">
                  <a16:creationId xmlns:a16="http://schemas.microsoft.com/office/drawing/2014/main" id="{09E2E44F-E53A-5C20-EE10-AC59316BBC6E}"/>
                </a:ext>
              </a:extLst>
            </p:cNvPr>
            <p:cNvSpPr/>
            <p:nvPr/>
          </p:nvSpPr>
          <p:spPr>
            <a:xfrm>
              <a:off x="3531102" y="3582973"/>
              <a:ext cx="737381" cy="69250"/>
            </a:xfrm>
            <a:prstGeom prst="rect">
              <a:avLst/>
            </a:prstGeom>
            <a:noFill/>
          </p:spPr>
          <p:txBody>
            <a:bodyPr wrap="none" lIns="0" tIns="0" rIns="0" bIns="0">
              <a:spAutoFit/>
            </a:bodyPr>
            <a:lstStyle/>
            <a:p>
              <a:r>
                <a:rPr lang="en-GB" sz="450">
                  <a:solidFill>
                    <a:srgbClr val="7B7875"/>
                  </a:solidFill>
                  <a:latin typeface="Arial"/>
                </a:rPr>
                <a:t>Your TenneT news overview</a:t>
              </a:r>
            </a:p>
          </p:txBody>
        </p:sp>
        <p:sp>
          <p:nvSpPr>
            <p:cNvPr id="193" name="Прямокутник 192">
              <a:extLst>
                <a:ext uri="{FF2B5EF4-FFF2-40B4-BE49-F238E27FC236}">
                  <a16:creationId xmlns:a16="http://schemas.microsoft.com/office/drawing/2014/main" id="{0CFE71D4-12D3-A838-2B40-8F5B17B9471C}"/>
                </a:ext>
              </a:extLst>
            </p:cNvPr>
            <p:cNvSpPr/>
            <p:nvPr/>
          </p:nvSpPr>
          <p:spPr>
            <a:xfrm>
              <a:off x="4666492" y="3470419"/>
              <a:ext cx="631583" cy="100027"/>
            </a:xfrm>
            <a:prstGeom prst="rect">
              <a:avLst/>
            </a:prstGeom>
            <a:noFill/>
          </p:spPr>
          <p:txBody>
            <a:bodyPr wrap="none" lIns="0" tIns="0" rIns="0" bIns="0">
              <a:spAutoFit/>
            </a:bodyPr>
            <a:lstStyle/>
            <a:p>
              <a:r>
                <a:rPr lang="en-GB" sz="650" b="1">
                  <a:solidFill>
                    <a:srgbClr val="1D4C92"/>
                  </a:solidFill>
                  <a:latin typeface="Arial"/>
                </a:rPr>
                <a:t>My organisation</a:t>
              </a:r>
            </a:p>
          </p:txBody>
        </p:sp>
        <p:sp>
          <p:nvSpPr>
            <p:cNvPr id="194" name="Прямокутник 193">
              <a:extLst>
                <a:ext uri="{FF2B5EF4-FFF2-40B4-BE49-F238E27FC236}">
                  <a16:creationId xmlns:a16="http://schemas.microsoft.com/office/drawing/2014/main" id="{7F3855D0-7572-99E5-8D8E-F79B76F3E70F}"/>
                </a:ext>
              </a:extLst>
            </p:cNvPr>
            <p:cNvSpPr/>
            <p:nvPr/>
          </p:nvSpPr>
          <p:spPr>
            <a:xfrm>
              <a:off x="4522525" y="3589238"/>
              <a:ext cx="891348" cy="138499"/>
            </a:xfrm>
            <a:prstGeom prst="rect">
              <a:avLst/>
            </a:prstGeom>
            <a:noFill/>
          </p:spPr>
          <p:txBody>
            <a:bodyPr lIns="0" tIns="0" rIns="0" bIns="0">
              <a:spAutoFit/>
            </a:bodyPr>
            <a:lstStyle/>
            <a:p>
              <a:pPr algn="ctr"/>
              <a:r>
                <a:rPr lang="en-GB" sz="450">
                  <a:solidFill>
                    <a:srgbClr val="7B7875"/>
                  </a:solidFill>
                  <a:latin typeface="Arial"/>
                </a:rPr>
                <a:t>Your contacts and MyTenneT accounts</a:t>
              </a:r>
            </a:p>
          </p:txBody>
        </p:sp>
        <p:sp>
          <p:nvSpPr>
            <p:cNvPr id="195" name="Прямокутник 194">
              <a:extLst>
                <a:ext uri="{FF2B5EF4-FFF2-40B4-BE49-F238E27FC236}">
                  <a16:creationId xmlns:a16="http://schemas.microsoft.com/office/drawing/2014/main" id="{EAD839D0-2465-D899-537D-141B3FB9E6EF}"/>
                </a:ext>
              </a:extLst>
            </p:cNvPr>
            <p:cNvSpPr/>
            <p:nvPr/>
          </p:nvSpPr>
          <p:spPr>
            <a:xfrm>
              <a:off x="5707840" y="3470863"/>
              <a:ext cx="686085" cy="100027"/>
            </a:xfrm>
            <a:prstGeom prst="rect">
              <a:avLst/>
            </a:prstGeom>
            <a:noFill/>
          </p:spPr>
          <p:txBody>
            <a:bodyPr wrap="none" lIns="0" tIns="0" rIns="0" bIns="0">
              <a:spAutoFit/>
            </a:bodyPr>
            <a:lstStyle/>
            <a:p>
              <a:r>
                <a:rPr lang="en-GB" sz="650" b="1">
                  <a:solidFill>
                    <a:srgbClr val="1D4C92"/>
                  </a:solidFill>
                  <a:latin typeface="Arial"/>
                </a:rPr>
                <a:t>System services</a:t>
              </a:r>
            </a:p>
          </p:txBody>
        </p:sp>
        <p:sp>
          <p:nvSpPr>
            <p:cNvPr id="196" name="Прямокутник 195">
              <a:extLst>
                <a:ext uri="{FF2B5EF4-FFF2-40B4-BE49-F238E27FC236}">
                  <a16:creationId xmlns:a16="http://schemas.microsoft.com/office/drawing/2014/main" id="{63EA2EB3-E0ED-5CFC-4903-AE584E3B2E48}"/>
                </a:ext>
              </a:extLst>
            </p:cNvPr>
            <p:cNvSpPr/>
            <p:nvPr/>
          </p:nvSpPr>
          <p:spPr>
            <a:xfrm>
              <a:off x="5842491" y="3579872"/>
              <a:ext cx="416781" cy="69250"/>
            </a:xfrm>
            <a:prstGeom prst="rect">
              <a:avLst/>
            </a:prstGeom>
            <a:noFill/>
          </p:spPr>
          <p:txBody>
            <a:bodyPr wrap="none" lIns="0" tIns="0" rIns="0" bIns="0">
              <a:spAutoFit/>
            </a:bodyPr>
            <a:lstStyle/>
            <a:p>
              <a:r>
                <a:rPr lang="en-GB" sz="450">
                  <a:solidFill>
                    <a:srgbClr val="7B7875"/>
                  </a:solidFill>
                  <a:latin typeface="Arial"/>
                </a:rPr>
                <a:t>Your accreditations</a:t>
              </a:r>
            </a:p>
          </p:txBody>
        </p:sp>
        <p:sp>
          <p:nvSpPr>
            <p:cNvPr id="197" name="Прямокутник 196">
              <a:extLst>
                <a:ext uri="{FF2B5EF4-FFF2-40B4-BE49-F238E27FC236}">
                  <a16:creationId xmlns:a16="http://schemas.microsoft.com/office/drawing/2014/main" id="{3A699899-A357-6393-79B5-8F155A27D0C9}"/>
                </a:ext>
              </a:extLst>
            </p:cNvPr>
            <p:cNvSpPr/>
            <p:nvPr/>
          </p:nvSpPr>
          <p:spPr>
            <a:xfrm>
              <a:off x="6908379" y="3466390"/>
              <a:ext cx="448841" cy="100027"/>
            </a:xfrm>
            <a:prstGeom prst="rect">
              <a:avLst/>
            </a:prstGeom>
            <a:noFill/>
          </p:spPr>
          <p:txBody>
            <a:bodyPr wrap="none" lIns="0" tIns="0" rIns="0" bIns="0">
              <a:spAutoFit/>
            </a:bodyPr>
            <a:lstStyle/>
            <a:p>
              <a:r>
                <a:rPr lang="en-GB" sz="650" b="1">
                  <a:solidFill>
                    <a:srgbClr val="1D4C92"/>
                  </a:solidFill>
                  <a:latin typeface="Arial"/>
                </a:rPr>
                <a:t>Nominations</a:t>
              </a:r>
            </a:p>
          </p:txBody>
        </p:sp>
        <p:sp>
          <p:nvSpPr>
            <p:cNvPr id="198" name="Прямокутник 197">
              <a:extLst>
                <a:ext uri="{FF2B5EF4-FFF2-40B4-BE49-F238E27FC236}">
                  <a16:creationId xmlns:a16="http://schemas.microsoft.com/office/drawing/2014/main" id="{8173C840-EACE-C3FC-CCCA-9217C5D7D88A}"/>
                </a:ext>
              </a:extLst>
            </p:cNvPr>
            <p:cNvSpPr/>
            <p:nvPr/>
          </p:nvSpPr>
          <p:spPr>
            <a:xfrm>
              <a:off x="6703908" y="3582973"/>
              <a:ext cx="833718" cy="138499"/>
            </a:xfrm>
            <a:prstGeom prst="rect">
              <a:avLst/>
            </a:prstGeom>
            <a:noFill/>
          </p:spPr>
          <p:txBody>
            <a:bodyPr lIns="0" tIns="0" rIns="0" bIns="0">
              <a:spAutoFit/>
            </a:bodyPr>
            <a:lstStyle/>
            <a:p>
              <a:pPr algn="ctr"/>
              <a:r>
                <a:rPr lang="en-GB" sz="450">
                  <a:solidFill>
                    <a:srgbClr val="7B7875"/>
                  </a:solidFill>
                  <a:latin typeface="Arial"/>
                </a:rPr>
                <a:t>Insight and status of your E-programmes</a:t>
              </a:r>
            </a:p>
          </p:txBody>
        </p:sp>
        <p:sp>
          <p:nvSpPr>
            <p:cNvPr id="199" name="Прямокутник 198">
              <a:extLst>
                <a:ext uri="{FF2B5EF4-FFF2-40B4-BE49-F238E27FC236}">
                  <a16:creationId xmlns:a16="http://schemas.microsoft.com/office/drawing/2014/main" id="{2F62FECC-68A6-A587-FF2C-46FDE09DA96C}"/>
                </a:ext>
              </a:extLst>
            </p:cNvPr>
            <p:cNvSpPr/>
            <p:nvPr/>
          </p:nvSpPr>
          <p:spPr>
            <a:xfrm>
              <a:off x="6731647" y="4496050"/>
              <a:ext cx="791883" cy="100027"/>
            </a:xfrm>
            <a:prstGeom prst="rect">
              <a:avLst/>
            </a:prstGeom>
            <a:noFill/>
          </p:spPr>
          <p:txBody>
            <a:bodyPr wrap="none" lIns="0" tIns="0" rIns="0" bIns="0">
              <a:spAutoFit/>
            </a:bodyPr>
            <a:lstStyle/>
            <a:p>
              <a:r>
                <a:rPr lang="en-GB" sz="650" b="1">
                  <a:solidFill>
                    <a:srgbClr val="1D4C92"/>
                  </a:solidFill>
                  <a:latin typeface="Arial"/>
                </a:rPr>
                <a:t>TenneT contact info</a:t>
              </a:r>
            </a:p>
          </p:txBody>
        </p:sp>
        <p:sp>
          <p:nvSpPr>
            <p:cNvPr id="200" name="Прямокутник 199">
              <a:extLst>
                <a:ext uri="{FF2B5EF4-FFF2-40B4-BE49-F238E27FC236}">
                  <a16:creationId xmlns:a16="http://schemas.microsoft.com/office/drawing/2014/main" id="{CB4AFC76-FF3C-BF97-029F-594E6A49FFFC}"/>
                </a:ext>
              </a:extLst>
            </p:cNvPr>
            <p:cNvSpPr/>
            <p:nvPr/>
          </p:nvSpPr>
          <p:spPr>
            <a:xfrm>
              <a:off x="6840441" y="4604604"/>
              <a:ext cx="564257" cy="69250"/>
            </a:xfrm>
            <a:prstGeom prst="rect">
              <a:avLst/>
            </a:prstGeom>
            <a:noFill/>
          </p:spPr>
          <p:txBody>
            <a:bodyPr wrap="none" lIns="0" tIns="0" rIns="0" bIns="0">
              <a:spAutoFit/>
            </a:bodyPr>
            <a:lstStyle/>
            <a:p>
              <a:r>
                <a:rPr lang="en-GB" sz="450">
                  <a:solidFill>
                    <a:srgbClr val="7B7875"/>
                  </a:solidFill>
                  <a:latin typeface="Arial"/>
                </a:rPr>
                <a:t>Your TenneT contacts</a:t>
              </a:r>
            </a:p>
          </p:txBody>
        </p:sp>
        <p:sp>
          <p:nvSpPr>
            <p:cNvPr id="201" name="Прямокутник 200">
              <a:extLst>
                <a:ext uri="{FF2B5EF4-FFF2-40B4-BE49-F238E27FC236}">
                  <a16:creationId xmlns:a16="http://schemas.microsoft.com/office/drawing/2014/main" id="{68FD2A7B-636A-8B32-FB10-A55C08A56FAE}"/>
                </a:ext>
              </a:extLst>
            </p:cNvPr>
            <p:cNvSpPr/>
            <p:nvPr/>
          </p:nvSpPr>
          <p:spPr>
            <a:xfrm>
              <a:off x="5874499" y="4492396"/>
              <a:ext cx="352661" cy="100027"/>
            </a:xfrm>
            <a:prstGeom prst="rect">
              <a:avLst/>
            </a:prstGeom>
            <a:noFill/>
          </p:spPr>
          <p:txBody>
            <a:bodyPr wrap="none" lIns="0" tIns="0" rIns="0" bIns="0">
              <a:spAutoFit/>
            </a:bodyPr>
            <a:lstStyle/>
            <a:p>
              <a:r>
                <a:rPr lang="en-GB" sz="650" b="1">
                  <a:solidFill>
                    <a:srgbClr val="1D4C92"/>
                  </a:solidFill>
                  <a:latin typeface="Arial"/>
                </a:rPr>
                <a:t>Invoices</a:t>
              </a:r>
            </a:p>
          </p:txBody>
        </p:sp>
        <p:sp>
          <p:nvSpPr>
            <p:cNvPr id="202" name="Прямокутник 201">
              <a:extLst>
                <a:ext uri="{FF2B5EF4-FFF2-40B4-BE49-F238E27FC236}">
                  <a16:creationId xmlns:a16="http://schemas.microsoft.com/office/drawing/2014/main" id="{5B1955CA-2317-4850-CFAE-3FD9489B6431}"/>
                </a:ext>
              </a:extLst>
            </p:cNvPr>
            <p:cNvSpPr/>
            <p:nvPr/>
          </p:nvSpPr>
          <p:spPr>
            <a:xfrm>
              <a:off x="5588696" y="4607284"/>
              <a:ext cx="899032" cy="138499"/>
            </a:xfrm>
            <a:prstGeom prst="rect">
              <a:avLst/>
            </a:prstGeom>
            <a:noFill/>
          </p:spPr>
          <p:txBody>
            <a:bodyPr lIns="0" tIns="0" rIns="0" bIns="0">
              <a:spAutoFit/>
            </a:bodyPr>
            <a:lstStyle/>
            <a:p>
              <a:pPr algn="ctr"/>
              <a:r>
                <a:rPr lang="en-GB" sz="450">
                  <a:solidFill>
                    <a:srgbClr val="7B7875"/>
                  </a:solidFill>
                  <a:latin typeface="Arial"/>
                </a:rPr>
                <a:t>Your invoice and invoice details overview</a:t>
              </a:r>
            </a:p>
          </p:txBody>
        </p:sp>
        <p:sp>
          <p:nvSpPr>
            <p:cNvPr id="203" name="Прямокутник 202">
              <a:extLst>
                <a:ext uri="{FF2B5EF4-FFF2-40B4-BE49-F238E27FC236}">
                  <a16:creationId xmlns:a16="http://schemas.microsoft.com/office/drawing/2014/main" id="{0BB7EB7B-0E02-414C-97BD-88B8365466AF}"/>
                </a:ext>
              </a:extLst>
            </p:cNvPr>
            <p:cNvSpPr/>
            <p:nvPr/>
          </p:nvSpPr>
          <p:spPr>
            <a:xfrm>
              <a:off x="4896147" y="4492700"/>
              <a:ext cx="166712" cy="100027"/>
            </a:xfrm>
            <a:prstGeom prst="rect">
              <a:avLst/>
            </a:prstGeom>
            <a:noFill/>
          </p:spPr>
          <p:txBody>
            <a:bodyPr wrap="none" lIns="0" tIns="0" rIns="0" bIns="0">
              <a:spAutoFit/>
            </a:bodyPr>
            <a:lstStyle/>
            <a:p>
              <a:r>
                <a:rPr lang="en-GB" sz="650" b="1">
                  <a:solidFill>
                    <a:srgbClr val="1D4C92"/>
                  </a:solidFill>
                  <a:latin typeface="Arial"/>
                </a:rPr>
                <a:t>TQF</a:t>
              </a:r>
            </a:p>
          </p:txBody>
        </p:sp>
        <p:sp>
          <p:nvSpPr>
            <p:cNvPr id="204" name="Прямокутник 203">
              <a:extLst>
                <a:ext uri="{FF2B5EF4-FFF2-40B4-BE49-F238E27FC236}">
                  <a16:creationId xmlns:a16="http://schemas.microsoft.com/office/drawing/2014/main" id="{73D5D9EF-251B-246F-B09D-00CA2E1D316E}"/>
                </a:ext>
              </a:extLst>
            </p:cNvPr>
            <p:cNvSpPr/>
            <p:nvPr/>
          </p:nvSpPr>
          <p:spPr>
            <a:xfrm>
              <a:off x="4551251" y="4609877"/>
              <a:ext cx="837560" cy="138499"/>
            </a:xfrm>
            <a:prstGeom prst="rect">
              <a:avLst/>
            </a:prstGeom>
            <a:noFill/>
          </p:spPr>
          <p:txBody>
            <a:bodyPr lIns="0" tIns="0" rIns="0" bIns="0">
              <a:spAutoFit/>
            </a:bodyPr>
            <a:lstStyle/>
            <a:p>
              <a:pPr algn="ctr"/>
              <a:r>
                <a:rPr lang="en-GB" sz="450">
                  <a:solidFill>
                    <a:srgbClr val="7B7875"/>
                  </a:solidFill>
                  <a:latin typeface="Arial"/>
                </a:rPr>
                <a:t>MMC-Hub Test- &amp; Qualification Facility</a:t>
              </a:r>
            </a:p>
          </p:txBody>
        </p:sp>
        <p:sp>
          <p:nvSpPr>
            <p:cNvPr id="205" name="Прямокутник 204">
              <a:extLst>
                <a:ext uri="{FF2B5EF4-FFF2-40B4-BE49-F238E27FC236}">
                  <a16:creationId xmlns:a16="http://schemas.microsoft.com/office/drawing/2014/main" id="{E69465D0-761F-E36B-59CE-2E3EA1FBE208}"/>
                </a:ext>
              </a:extLst>
            </p:cNvPr>
            <p:cNvSpPr/>
            <p:nvPr/>
          </p:nvSpPr>
          <p:spPr>
            <a:xfrm>
              <a:off x="3589610" y="4498841"/>
              <a:ext cx="620363" cy="100027"/>
            </a:xfrm>
            <a:prstGeom prst="rect">
              <a:avLst/>
            </a:prstGeom>
            <a:noFill/>
          </p:spPr>
          <p:txBody>
            <a:bodyPr wrap="none" lIns="0" tIns="0" rIns="0" bIns="0">
              <a:spAutoFit/>
            </a:bodyPr>
            <a:lstStyle/>
            <a:p>
              <a:r>
                <a:rPr lang="en-GB" sz="650" b="1">
                  <a:solidFill>
                    <a:srgbClr val="1D4C92"/>
                  </a:solidFill>
                  <a:latin typeface="Arial"/>
                </a:rPr>
                <a:t>IT connections</a:t>
              </a:r>
            </a:p>
          </p:txBody>
        </p:sp>
        <p:sp>
          <p:nvSpPr>
            <p:cNvPr id="206" name="Прямокутник 205">
              <a:extLst>
                <a:ext uri="{FF2B5EF4-FFF2-40B4-BE49-F238E27FC236}">
                  <a16:creationId xmlns:a16="http://schemas.microsoft.com/office/drawing/2014/main" id="{6C84BAF4-1501-C5E3-31A6-BCC5EAD5B83B}"/>
                </a:ext>
              </a:extLst>
            </p:cNvPr>
            <p:cNvSpPr/>
            <p:nvPr/>
          </p:nvSpPr>
          <p:spPr>
            <a:xfrm>
              <a:off x="3449974" y="4605340"/>
              <a:ext cx="883664" cy="138499"/>
            </a:xfrm>
            <a:prstGeom prst="rect">
              <a:avLst/>
            </a:prstGeom>
            <a:noFill/>
          </p:spPr>
          <p:txBody>
            <a:bodyPr lIns="0" tIns="0" rIns="0" bIns="0">
              <a:spAutoFit/>
            </a:bodyPr>
            <a:lstStyle/>
            <a:p>
              <a:pPr algn="ctr"/>
              <a:r>
                <a:rPr lang="en-GB" sz="450">
                  <a:solidFill>
                    <a:srgbClr val="7B7875"/>
                  </a:solidFill>
                  <a:latin typeface="Arial"/>
                </a:rPr>
                <a:t>Info for designing IT accounts with TenneT</a:t>
              </a:r>
            </a:p>
          </p:txBody>
        </p:sp>
        <p:sp>
          <p:nvSpPr>
            <p:cNvPr id="207" name="Прямокутник 206">
              <a:extLst>
                <a:ext uri="{FF2B5EF4-FFF2-40B4-BE49-F238E27FC236}">
                  <a16:creationId xmlns:a16="http://schemas.microsoft.com/office/drawing/2014/main" id="{C7074FBF-4B21-3738-6598-819E70C75A7E}"/>
                </a:ext>
              </a:extLst>
            </p:cNvPr>
            <p:cNvSpPr/>
            <p:nvPr/>
          </p:nvSpPr>
          <p:spPr>
            <a:xfrm>
              <a:off x="10169020" y="1966559"/>
              <a:ext cx="706925" cy="92333"/>
            </a:xfrm>
            <a:prstGeom prst="rect">
              <a:avLst/>
            </a:prstGeom>
            <a:noFill/>
          </p:spPr>
          <p:txBody>
            <a:bodyPr wrap="none" lIns="0" tIns="0" rIns="0" bIns="0">
              <a:spAutoFit/>
            </a:bodyPr>
            <a:lstStyle/>
            <a:p>
              <a:r>
                <a:rPr lang="en-GB" sz="600">
                  <a:solidFill>
                    <a:srgbClr val="8091B6"/>
                  </a:solidFill>
                  <a:latin typeface="Arial"/>
                </a:rPr>
                <a:t>Frequently asked questions</a:t>
              </a:r>
            </a:p>
          </p:txBody>
        </p:sp>
        <p:sp>
          <p:nvSpPr>
            <p:cNvPr id="208" name="Прямокутник 207">
              <a:extLst>
                <a:ext uri="{FF2B5EF4-FFF2-40B4-BE49-F238E27FC236}">
                  <a16:creationId xmlns:a16="http://schemas.microsoft.com/office/drawing/2014/main" id="{89C412A9-C3A1-29C4-DEC4-2FE656C8E7B4}"/>
                </a:ext>
              </a:extLst>
            </p:cNvPr>
            <p:cNvSpPr/>
            <p:nvPr/>
          </p:nvSpPr>
          <p:spPr>
            <a:xfrm>
              <a:off x="9783151" y="2236200"/>
              <a:ext cx="302968" cy="84639"/>
            </a:xfrm>
            <a:prstGeom prst="rect">
              <a:avLst/>
            </a:prstGeom>
            <a:noFill/>
          </p:spPr>
          <p:txBody>
            <a:bodyPr wrap="none" lIns="0" tIns="0" rIns="0" bIns="0">
              <a:spAutoFit/>
            </a:bodyPr>
            <a:lstStyle/>
            <a:p>
              <a:r>
                <a:rPr lang="en-GB" sz="550">
                  <a:solidFill>
                    <a:srgbClr val="7B7875"/>
                  </a:solidFill>
                  <a:latin typeface="Arial"/>
                </a:rPr>
                <a:t>Category</a:t>
              </a:r>
            </a:p>
          </p:txBody>
        </p:sp>
        <p:sp>
          <p:nvSpPr>
            <p:cNvPr id="209" name="Прямокутник 208">
              <a:extLst>
                <a:ext uri="{FF2B5EF4-FFF2-40B4-BE49-F238E27FC236}">
                  <a16:creationId xmlns:a16="http://schemas.microsoft.com/office/drawing/2014/main" id="{509373BB-75D5-D87E-F561-9A2EDFF194EA}"/>
                </a:ext>
              </a:extLst>
            </p:cNvPr>
            <p:cNvSpPr/>
            <p:nvPr/>
          </p:nvSpPr>
          <p:spPr>
            <a:xfrm>
              <a:off x="10401677" y="2236503"/>
              <a:ext cx="335028" cy="84639"/>
            </a:xfrm>
            <a:prstGeom prst="rect">
              <a:avLst/>
            </a:prstGeom>
            <a:noFill/>
          </p:spPr>
          <p:txBody>
            <a:bodyPr wrap="none" lIns="0" tIns="0" rIns="0" bIns="0">
              <a:spAutoFit/>
            </a:bodyPr>
            <a:lstStyle/>
            <a:p>
              <a:r>
                <a:rPr lang="en-GB" sz="550">
                  <a:solidFill>
                    <a:srgbClr val="7B7875"/>
                  </a:solidFill>
                  <a:latin typeface="Arial"/>
                </a:rPr>
                <a:t>MyTenneT</a:t>
              </a:r>
            </a:p>
          </p:txBody>
        </p:sp>
        <p:sp>
          <p:nvSpPr>
            <p:cNvPr id="210" name="Прямокутник 209">
              <a:extLst>
                <a:ext uri="{FF2B5EF4-FFF2-40B4-BE49-F238E27FC236}">
                  <a16:creationId xmlns:a16="http://schemas.microsoft.com/office/drawing/2014/main" id="{FA0D131D-BAD6-BDAD-080F-A5949D70DE7B}"/>
                </a:ext>
              </a:extLst>
            </p:cNvPr>
            <p:cNvSpPr/>
            <p:nvPr/>
          </p:nvSpPr>
          <p:spPr>
            <a:xfrm>
              <a:off x="10587261" y="6244418"/>
              <a:ext cx="500137" cy="84639"/>
            </a:xfrm>
            <a:prstGeom prst="rect">
              <a:avLst/>
            </a:prstGeom>
            <a:noFill/>
          </p:spPr>
          <p:txBody>
            <a:bodyPr wrap="none" lIns="0" tIns="0" rIns="0" bIns="0">
              <a:spAutoFit/>
            </a:bodyPr>
            <a:lstStyle/>
            <a:p>
              <a:r>
                <a:rPr lang="en-GB" sz="550">
                  <a:solidFill>
                    <a:srgbClr val="7B7875"/>
                  </a:solidFill>
                  <a:latin typeface="Arial"/>
                </a:rPr>
                <a:t>Always show FAQ</a:t>
              </a:r>
            </a:p>
          </p:txBody>
        </p:sp>
        <p:sp>
          <p:nvSpPr>
            <p:cNvPr id="211" name="Прямокутник 210">
              <a:extLst>
                <a:ext uri="{FF2B5EF4-FFF2-40B4-BE49-F238E27FC236}">
                  <a16:creationId xmlns:a16="http://schemas.microsoft.com/office/drawing/2014/main" id="{D67E95AA-DEAA-5D18-C4DD-330023023EDA}"/>
                </a:ext>
              </a:extLst>
            </p:cNvPr>
            <p:cNvSpPr/>
            <p:nvPr/>
          </p:nvSpPr>
          <p:spPr>
            <a:xfrm>
              <a:off x="9779575" y="2463340"/>
              <a:ext cx="1305382" cy="169277"/>
            </a:xfrm>
            <a:prstGeom prst="rect">
              <a:avLst/>
            </a:prstGeom>
            <a:noFill/>
          </p:spPr>
          <p:txBody>
            <a:bodyPr wrap="square" lIns="0" tIns="0" rIns="0" bIns="0">
              <a:spAutoFit/>
            </a:bodyPr>
            <a:lstStyle/>
            <a:p>
              <a:r>
                <a:rPr lang="en-GB" sz="550" b="1">
                  <a:solidFill>
                    <a:srgbClr val="14549B"/>
                  </a:solidFill>
                  <a:latin typeface="Arial"/>
                </a:rPr>
                <a:t>What do I need to kn ow about the Nominations app?</a:t>
              </a:r>
            </a:p>
          </p:txBody>
        </p:sp>
        <p:sp>
          <p:nvSpPr>
            <p:cNvPr id="212" name="Прямокутник 211">
              <a:extLst>
                <a:ext uri="{FF2B5EF4-FFF2-40B4-BE49-F238E27FC236}">
                  <a16:creationId xmlns:a16="http://schemas.microsoft.com/office/drawing/2014/main" id="{F5AF9FA2-DDF9-002A-E33A-D3EADACD92D3}"/>
                </a:ext>
              </a:extLst>
            </p:cNvPr>
            <p:cNvSpPr/>
            <p:nvPr/>
          </p:nvSpPr>
          <p:spPr>
            <a:xfrm>
              <a:off x="9779575" y="2689871"/>
              <a:ext cx="1398494" cy="153888"/>
            </a:xfrm>
            <a:prstGeom prst="rect">
              <a:avLst/>
            </a:prstGeom>
            <a:noFill/>
          </p:spPr>
          <p:txBody>
            <a:bodyPr lIns="0" tIns="0" rIns="0" bIns="0">
              <a:spAutoFit/>
            </a:bodyPr>
            <a:lstStyle/>
            <a:p>
              <a:r>
                <a:rPr lang="en-GB" sz="500">
                  <a:solidFill>
                    <a:srgbClr val="7B7875"/>
                  </a:solidFill>
                  <a:latin typeface="Arial"/>
                </a:rPr>
                <a:t>Once a BRP has switched to sending Nominations per XML, the...</a:t>
              </a:r>
            </a:p>
          </p:txBody>
        </p:sp>
        <p:sp>
          <p:nvSpPr>
            <p:cNvPr id="213" name="Прямокутник 212">
              <a:extLst>
                <a:ext uri="{FF2B5EF4-FFF2-40B4-BE49-F238E27FC236}">
                  <a16:creationId xmlns:a16="http://schemas.microsoft.com/office/drawing/2014/main" id="{2CFA4030-358F-F91A-6325-DA299541F595}"/>
                </a:ext>
              </a:extLst>
            </p:cNvPr>
            <p:cNvSpPr/>
            <p:nvPr/>
          </p:nvSpPr>
          <p:spPr>
            <a:xfrm>
              <a:off x="9786050" y="3026471"/>
              <a:ext cx="1344706" cy="169277"/>
            </a:xfrm>
            <a:prstGeom prst="rect">
              <a:avLst/>
            </a:prstGeom>
            <a:noFill/>
          </p:spPr>
          <p:txBody>
            <a:bodyPr lIns="0" tIns="0" rIns="0" bIns="0">
              <a:spAutoFit/>
            </a:bodyPr>
            <a:lstStyle/>
            <a:p>
              <a:r>
                <a:rPr lang="en-GB" sz="550" b="1">
                  <a:solidFill>
                    <a:srgbClr val="14549B"/>
                  </a:solidFill>
                  <a:latin typeface="Arial"/>
                </a:rPr>
                <a:t>Which requirements must be met by the password for MyTenneT?</a:t>
              </a:r>
            </a:p>
          </p:txBody>
        </p:sp>
        <p:sp>
          <p:nvSpPr>
            <p:cNvPr id="214" name="Прямокутник 213">
              <a:extLst>
                <a:ext uri="{FF2B5EF4-FFF2-40B4-BE49-F238E27FC236}">
                  <a16:creationId xmlns:a16="http://schemas.microsoft.com/office/drawing/2014/main" id="{C99BFA53-D888-D46B-BEB0-5D25F866A02D}"/>
                </a:ext>
              </a:extLst>
            </p:cNvPr>
            <p:cNvSpPr/>
            <p:nvPr/>
          </p:nvSpPr>
          <p:spPr>
            <a:xfrm>
              <a:off x="9779575" y="3250144"/>
              <a:ext cx="1298602" cy="153888"/>
            </a:xfrm>
            <a:prstGeom prst="rect">
              <a:avLst/>
            </a:prstGeom>
            <a:noFill/>
          </p:spPr>
          <p:txBody>
            <a:bodyPr lIns="0" tIns="0" rIns="0" bIns="0">
              <a:spAutoFit/>
            </a:bodyPr>
            <a:lstStyle/>
            <a:p>
              <a:r>
                <a:rPr lang="en-GB" sz="500">
                  <a:solidFill>
                    <a:srgbClr val="7B7875"/>
                  </a:solidFill>
                  <a:latin typeface="Arial"/>
                </a:rPr>
                <a:t>The password for MyTenneT must at least meet the following requirements:...</a:t>
              </a:r>
            </a:p>
          </p:txBody>
        </p:sp>
        <p:sp>
          <p:nvSpPr>
            <p:cNvPr id="215" name="Прямокутник 214">
              <a:extLst>
                <a:ext uri="{FF2B5EF4-FFF2-40B4-BE49-F238E27FC236}">
                  <a16:creationId xmlns:a16="http://schemas.microsoft.com/office/drawing/2014/main" id="{BD7F5BDC-E82D-78F7-C101-4E965B8A7013}"/>
                </a:ext>
              </a:extLst>
            </p:cNvPr>
            <p:cNvSpPr/>
            <p:nvPr/>
          </p:nvSpPr>
          <p:spPr>
            <a:xfrm>
              <a:off x="9779575" y="3578575"/>
              <a:ext cx="1138132" cy="84639"/>
            </a:xfrm>
            <a:prstGeom prst="rect">
              <a:avLst/>
            </a:prstGeom>
            <a:noFill/>
          </p:spPr>
          <p:txBody>
            <a:bodyPr wrap="none" lIns="0" tIns="0" rIns="0" bIns="0">
              <a:spAutoFit/>
            </a:bodyPr>
            <a:lstStyle/>
            <a:p>
              <a:r>
                <a:rPr lang="en-GB" sz="550" b="1">
                  <a:solidFill>
                    <a:srgbClr val="14549B"/>
                  </a:solidFill>
                  <a:latin typeface="Arial"/>
                </a:rPr>
                <a:t>Can I change my password?</a:t>
              </a:r>
            </a:p>
          </p:txBody>
        </p:sp>
        <p:sp>
          <p:nvSpPr>
            <p:cNvPr id="216" name="Прямокутник 215">
              <a:extLst>
                <a:ext uri="{FF2B5EF4-FFF2-40B4-BE49-F238E27FC236}">
                  <a16:creationId xmlns:a16="http://schemas.microsoft.com/office/drawing/2014/main" id="{7E9C5943-1172-C16D-C362-F9BC5AC49C8D}"/>
                </a:ext>
              </a:extLst>
            </p:cNvPr>
            <p:cNvSpPr/>
            <p:nvPr/>
          </p:nvSpPr>
          <p:spPr>
            <a:xfrm>
              <a:off x="9779270" y="3724378"/>
              <a:ext cx="1244814" cy="153888"/>
            </a:xfrm>
            <a:prstGeom prst="rect">
              <a:avLst/>
            </a:prstGeom>
            <a:noFill/>
          </p:spPr>
          <p:txBody>
            <a:bodyPr lIns="0" tIns="0" rIns="0" bIns="0">
              <a:spAutoFit/>
            </a:bodyPr>
            <a:lstStyle/>
            <a:p>
              <a:r>
                <a:rPr lang="en-GB" sz="500">
                  <a:solidFill>
                    <a:srgbClr val="7B7875"/>
                  </a:solidFill>
                  <a:latin typeface="Arial"/>
                </a:rPr>
                <a:t>You can change your password under User settings, by...</a:t>
              </a:r>
            </a:p>
          </p:txBody>
        </p:sp>
        <p:sp>
          <p:nvSpPr>
            <p:cNvPr id="217" name="Прямокутник 216">
              <a:extLst>
                <a:ext uri="{FF2B5EF4-FFF2-40B4-BE49-F238E27FC236}">
                  <a16:creationId xmlns:a16="http://schemas.microsoft.com/office/drawing/2014/main" id="{75132EC7-62E6-C75E-F8EA-0BF7F3D515DE}"/>
                </a:ext>
              </a:extLst>
            </p:cNvPr>
            <p:cNvSpPr/>
            <p:nvPr/>
          </p:nvSpPr>
          <p:spPr>
            <a:xfrm>
              <a:off x="9780646" y="4063963"/>
              <a:ext cx="1321654" cy="169277"/>
            </a:xfrm>
            <a:prstGeom prst="rect">
              <a:avLst/>
            </a:prstGeom>
            <a:noFill/>
          </p:spPr>
          <p:txBody>
            <a:bodyPr lIns="0" tIns="0" rIns="0" bIns="0">
              <a:spAutoFit/>
            </a:bodyPr>
            <a:lstStyle/>
            <a:p>
              <a:r>
                <a:rPr lang="en-GB" sz="550" b="1">
                  <a:solidFill>
                    <a:srgbClr val="14549B"/>
                  </a:solidFill>
                  <a:latin typeface="Arial"/>
                </a:rPr>
                <a:t>I want to access invoices but cannot find them. Where can I find them?</a:t>
              </a:r>
            </a:p>
          </p:txBody>
        </p:sp>
        <p:sp>
          <p:nvSpPr>
            <p:cNvPr id="218" name="Прямокутник 217">
              <a:extLst>
                <a:ext uri="{FF2B5EF4-FFF2-40B4-BE49-F238E27FC236}">
                  <a16:creationId xmlns:a16="http://schemas.microsoft.com/office/drawing/2014/main" id="{2365A188-9DB5-C466-36AE-BC25A1A3B869}"/>
                </a:ext>
              </a:extLst>
            </p:cNvPr>
            <p:cNvSpPr/>
            <p:nvPr/>
          </p:nvSpPr>
          <p:spPr>
            <a:xfrm>
              <a:off x="9786050" y="4284636"/>
              <a:ext cx="1344706" cy="153888"/>
            </a:xfrm>
            <a:prstGeom prst="rect">
              <a:avLst/>
            </a:prstGeom>
            <a:noFill/>
          </p:spPr>
          <p:txBody>
            <a:bodyPr lIns="0" tIns="0" rIns="0" bIns="0">
              <a:spAutoFit/>
            </a:bodyPr>
            <a:lstStyle/>
            <a:p>
              <a:r>
                <a:rPr lang="en-GB" sz="500">
                  <a:solidFill>
                    <a:srgbClr val="7B7875"/>
                  </a:solidFill>
                  <a:latin typeface="Arial"/>
                </a:rPr>
                <a:t>You require separate rights to access invoices; you can request them via...</a:t>
              </a:r>
            </a:p>
          </p:txBody>
        </p:sp>
        <p:sp>
          <p:nvSpPr>
            <p:cNvPr id="219" name="Прямокутник 218">
              <a:extLst>
                <a:ext uri="{FF2B5EF4-FFF2-40B4-BE49-F238E27FC236}">
                  <a16:creationId xmlns:a16="http://schemas.microsoft.com/office/drawing/2014/main" id="{F115D03A-B3B2-3725-41CD-A8A27CE0CC1E}"/>
                </a:ext>
              </a:extLst>
            </p:cNvPr>
            <p:cNvSpPr/>
            <p:nvPr/>
          </p:nvSpPr>
          <p:spPr>
            <a:xfrm>
              <a:off x="9779716" y="4622692"/>
              <a:ext cx="1337022" cy="169277"/>
            </a:xfrm>
            <a:prstGeom prst="rect">
              <a:avLst/>
            </a:prstGeom>
            <a:noFill/>
          </p:spPr>
          <p:txBody>
            <a:bodyPr lIns="0" tIns="0" rIns="0" bIns="0">
              <a:spAutoFit/>
            </a:bodyPr>
            <a:lstStyle/>
            <a:p>
              <a:r>
                <a:rPr lang="en-GB" sz="550" b="1">
                  <a:solidFill>
                    <a:srgbClr val="14549B"/>
                  </a:solidFill>
                  <a:latin typeface="Arial"/>
                </a:rPr>
                <a:t>Is a user manual available for MyTenneT account managers?</a:t>
              </a:r>
            </a:p>
          </p:txBody>
        </p:sp>
        <p:sp>
          <p:nvSpPr>
            <p:cNvPr id="220" name="Прямокутник 219">
              <a:extLst>
                <a:ext uri="{FF2B5EF4-FFF2-40B4-BE49-F238E27FC236}">
                  <a16:creationId xmlns:a16="http://schemas.microsoft.com/office/drawing/2014/main" id="{D395AF5A-8451-22D1-E034-F5B55B45C002}"/>
                </a:ext>
              </a:extLst>
            </p:cNvPr>
            <p:cNvSpPr/>
            <p:nvPr/>
          </p:nvSpPr>
          <p:spPr>
            <a:xfrm>
              <a:off x="9779716" y="4842605"/>
              <a:ext cx="1337022" cy="153888"/>
            </a:xfrm>
            <a:prstGeom prst="rect">
              <a:avLst/>
            </a:prstGeom>
            <a:noFill/>
          </p:spPr>
          <p:txBody>
            <a:bodyPr lIns="0" tIns="0" rIns="0" bIns="0">
              <a:spAutoFit/>
            </a:bodyPr>
            <a:lstStyle/>
            <a:p>
              <a:r>
                <a:rPr lang="en-GB" sz="500">
                  <a:solidFill>
                    <a:srgbClr val="7B7875"/>
                  </a:solidFill>
                  <a:latin typeface="Arial"/>
                </a:rPr>
                <a:t>A user manual for MyTenneT account managers is available in the IT...</a:t>
              </a:r>
            </a:p>
          </p:txBody>
        </p:sp>
        <p:sp>
          <p:nvSpPr>
            <p:cNvPr id="221" name="Прямокутник 220">
              <a:extLst>
                <a:ext uri="{FF2B5EF4-FFF2-40B4-BE49-F238E27FC236}">
                  <a16:creationId xmlns:a16="http://schemas.microsoft.com/office/drawing/2014/main" id="{3455D65C-C64A-EE6B-6798-3A7D339F0E17}"/>
                </a:ext>
              </a:extLst>
            </p:cNvPr>
            <p:cNvSpPr/>
            <p:nvPr/>
          </p:nvSpPr>
          <p:spPr>
            <a:xfrm>
              <a:off x="9777141" y="5167926"/>
              <a:ext cx="1307816" cy="169277"/>
            </a:xfrm>
            <a:prstGeom prst="rect">
              <a:avLst/>
            </a:prstGeom>
            <a:noFill/>
          </p:spPr>
          <p:txBody>
            <a:bodyPr wrap="square" lIns="0" tIns="0" rIns="0" bIns="0">
              <a:spAutoFit/>
            </a:bodyPr>
            <a:lstStyle/>
            <a:p>
              <a:r>
                <a:rPr lang="en-GB" sz="550" b="1">
                  <a:solidFill>
                    <a:srgbClr val="14549B"/>
                  </a:solidFill>
                  <a:latin typeface="Arial"/>
                </a:rPr>
                <a:t>Is a user manual available for the APFAS application?</a:t>
              </a:r>
            </a:p>
          </p:txBody>
        </p:sp>
        <p:sp>
          <p:nvSpPr>
            <p:cNvPr id="222" name="Прямокутник 221">
              <a:extLst>
                <a:ext uri="{FF2B5EF4-FFF2-40B4-BE49-F238E27FC236}">
                  <a16:creationId xmlns:a16="http://schemas.microsoft.com/office/drawing/2014/main" id="{BFD11A18-595D-969B-1896-64F8C436F2F4}"/>
                </a:ext>
              </a:extLst>
            </p:cNvPr>
            <p:cNvSpPr/>
            <p:nvPr/>
          </p:nvSpPr>
          <p:spPr>
            <a:xfrm>
              <a:off x="9789321" y="5391184"/>
              <a:ext cx="1344706" cy="153888"/>
            </a:xfrm>
            <a:prstGeom prst="rect">
              <a:avLst/>
            </a:prstGeom>
            <a:noFill/>
          </p:spPr>
          <p:txBody>
            <a:bodyPr wrap="square" lIns="0" tIns="0" rIns="0" bIns="0">
              <a:spAutoFit/>
            </a:bodyPr>
            <a:lstStyle/>
            <a:p>
              <a:r>
                <a:rPr lang="en-GB" sz="500">
                  <a:solidFill>
                    <a:srgbClr val="7B7875"/>
                  </a:solidFill>
                  <a:latin typeface="Arial"/>
                </a:rPr>
                <a:t>Is a user manual for APFAS available in the IT connections app, filter by...</a:t>
              </a:r>
            </a:p>
          </p:txBody>
        </p:sp>
        <p:sp>
          <p:nvSpPr>
            <p:cNvPr id="223" name="Прямокутник 222">
              <a:extLst>
                <a:ext uri="{FF2B5EF4-FFF2-40B4-BE49-F238E27FC236}">
                  <a16:creationId xmlns:a16="http://schemas.microsoft.com/office/drawing/2014/main" id="{C08CDC80-19EA-1ABB-6D96-62609E5250FA}"/>
                </a:ext>
              </a:extLst>
            </p:cNvPr>
            <p:cNvSpPr/>
            <p:nvPr/>
          </p:nvSpPr>
          <p:spPr>
            <a:xfrm>
              <a:off x="9778285" y="5736648"/>
              <a:ext cx="1083630" cy="84639"/>
            </a:xfrm>
            <a:prstGeom prst="rect">
              <a:avLst/>
            </a:prstGeom>
            <a:noFill/>
          </p:spPr>
          <p:txBody>
            <a:bodyPr wrap="none" lIns="0" tIns="0" rIns="0" bIns="0">
              <a:spAutoFit/>
            </a:bodyPr>
            <a:lstStyle/>
            <a:p>
              <a:r>
                <a:rPr lang="en-GB" sz="550" b="1">
                  <a:solidFill>
                    <a:srgbClr val="14549B"/>
                  </a:solidFill>
                  <a:latin typeface="Arial"/>
                </a:rPr>
                <a:t>Can I change my login name?</a:t>
              </a:r>
            </a:p>
          </p:txBody>
        </p:sp>
        <p:sp>
          <p:nvSpPr>
            <p:cNvPr id="224" name="Прямокутник 223">
              <a:extLst>
                <a:ext uri="{FF2B5EF4-FFF2-40B4-BE49-F238E27FC236}">
                  <a16:creationId xmlns:a16="http://schemas.microsoft.com/office/drawing/2014/main" id="{84F7D72E-73FC-ED39-53DF-E34067BCF04D}"/>
                </a:ext>
              </a:extLst>
            </p:cNvPr>
            <p:cNvSpPr/>
            <p:nvPr/>
          </p:nvSpPr>
          <p:spPr>
            <a:xfrm>
              <a:off x="9786050" y="5878834"/>
              <a:ext cx="1398494" cy="153888"/>
            </a:xfrm>
            <a:prstGeom prst="rect">
              <a:avLst/>
            </a:prstGeom>
            <a:noFill/>
          </p:spPr>
          <p:txBody>
            <a:bodyPr lIns="0" tIns="0" rIns="0" bIns="0">
              <a:spAutoFit/>
            </a:bodyPr>
            <a:lstStyle/>
            <a:p>
              <a:r>
                <a:rPr lang="en-GB" sz="500">
                  <a:solidFill>
                    <a:srgbClr val="7B7875"/>
                  </a:solidFill>
                  <a:latin typeface="Arial"/>
                </a:rPr>
                <a:t>Your login name is a fixed name (number) that has been generated by MyTenneT. You can...</a:t>
              </a:r>
            </a:p>
          </p:txBody>
        </p:sp>
      </p:grpSp>
      <p:grpSp>
        <p:nvGrpSpPr>
          <p:cNvPr id="187" name="Групувати 186">
            <a:extLst>
              <a:ext uri="{FF2B5EF4-FFF2-40B4-BE49-F238E27FC236}">
                <a16:creationId xmlns:a16="http://schemas.microsoft.com/office/drawing/2014/main" id="{721CE375-E688-D678-74D4-A5B0903238DD}"/>
              </a:ext>
            </a:extLst>
          </p:cNvPr>
          <p:cNvGrpSpPr/>
          <p:nvPr/>
        </p:nvGrpSpPr>
        <p:grpSpPr>
          <a:xfrm>
            <a:off x="1364398" y="1575174"/>
            <a:ext cx="10009976" cy="4801720"/>
            <a:chOff x="1397262" y="1329581"/>
            <a:chExt cx="10009976" cy="4801720"/>
          </a:xfrm>
        </p:grpSpPr>
        <p:pic>
          <p:nvPicPr>
            <p:cNvPr id="9" name="Afbeelding 8">
              <a:extLst>
                <a:ext uri="{FF2B5EF4-FFF2-40B4-BE49-F238E27FC236}">
                  <a16:creationId xmlns:a16="http://schemas.microsoft.com/office/drawing/2014/main" id="{B89ABF46-0E43-E5F0-5E93-36D217F1CCF4}"/>
                </a:ext>
              </a:extLst>
            </p:cNvPr>
            <p:cNvPicPr>
              <a:picLocks noChangeAspect="1"/>
            </p:cNvPicPr>
            <p:nvPr/>
          </p:nvPicPr>
          <p:blipFill>
            <a:blip r:embed="rId5"/>
            <a:srcRect/>
            <a:stretch/>
          </p:blipFill>
          <p:spPr>
            <a:xfrm>
              <a:off x="1397262" y="1329581"/>
              <a:ext cx="10009976" cy="4801720"/>
            </a:xfrm>
            <a:prstGeom prst="rect">
              <a:avLst/>
            </a:prstGeom>
          </p:spPr>
        </p:pic>
        <p:sp>
          <p:nvSpPr>
            <p:cNvPr id="122" name="Прямокутник 121">
              <a:extLst>
                <a:ext uri="{FF2B5EF4-FFF2-40B4-BE49-F238E27FC236}">
                  <a16:creationId xmlns:a16="http://schemas.microsoft.com/office/drawing/2014/main" id="{82D5554B-E25F-D2CD-0567-85258EE54B23}"/>
                </a:ext>
              </a:extLst>
            </p:cNvPr>
            <p:cNvSpPr/>
            <p:nvPr/>
          </p:nvSpPr>
          <p:spPr>
            <a:xfrm>
              <a:off x="2156165" y="1431543"/>
              <a:ext cx="1481175" cy="130805"/>
            </a:xfrm>
            <a:prstGeom prst="rect">
              <a:avLst/>
            </a:prstGeom>
            <a:noFill/>
          </p:spPr>
          <p:txBody>
            <a:bodyPr wrap="none" lIns="0" tIns="0" rIns="0" bIns="0">
              <a:spAutoFit/>
            </a:bodyPr>
            <a:lstStyle/>
            <a:p>
              <a:r>
                <a:rPr lang="en-GB" sz="850" b="1">
                  <a:solidFill>
                    <a:schemeClr val="bg1"/>
                  </a:solidFill>
                  <a:latin typeface="Arial"/>
                </a:rPr>
                <a:t>Test &amp; Qualification Facility</a:t>
              </a:r>
            </a:p>
          </p:txBody>
        </p:sp>
        <p:sp>
          <p:nvSpPr>
            <p:cNvPr id="123" name="Прямокутник 122">
              <a:extLst>
                <a:ext uri="{FF2B5EF4-FFF2-40B4-BE49-F238E27FC236}">
                  <a16:creationId xmlns:a16="http://schemas.microsoft.com/office/drawing/2014/main" id="{6A0AD5A8-AA37-BBBD-487E-50CAC824A0C2}"/>
                </a:ext>
              </a:extLst>
            </p:cNvPr>
            <p:cNvSpPr/>
            <p:nvPr/>
          </p:nvSpPr>
          <p:spPr>
            <a:xfrm>
              <a:off x="3036016" y="1686273"/>
              <a:ext cx="290144" cy="84639"/>
            </a:xfrm>
            <a:prstGeom prst="rect">
              <a:avLst/>
            </a:prstGeom>
            <a:noFill/>
          </p:spPr>
          <p:txBody>
            <a:bodyPr wrap="none" lIns="0" tIns="0" rIns="0" bIns="0">
              <a:spAutoFit/>
            </a:bodyPr>
            <a:lstStyle/>
            <a:p>
              <a:r>
                <a:rPr lang="en-GB" sz="550">
                  <a:solidFill>
                    <a:srgbClr val="004493"/>
                  </a:solidFill>
                  <a:latin typeface="Arial"/>
                </a:rPr>
                <a:t>Event log</a:t>
              </a:r>
            </a:p>
          </p:txBody>
        </p:sp>
        <p:sp>
          <p:nvSpPr>
            <p:cNvPr id="124" name="Прямокутник 123">
              <a:extLst>
                <a:ext uri="{FF2B5EF4-FFF2-40B4-BE49-F238E27FC236}">
                  <a16:creationId xmlns:a16="http://schemas.microsoft.com/office/drawing/2014/main" id="{D69182DA-62EF-AB0F-1686-776604C9AB8A}"/>
                </a:ext>
              </a:extLst>
            </p:cNvPr>
            <p:cNvSpPr/>
            <p:nvPr/>
          </p:nvSpPr>
          <p:spPr>
            <a:xfrm>
              <a:off x="3586261" y="1683115"/>
              <a:ext cx="327013" cy="84639"/>
            </a:xfrm>
            <a:prstGeom prst="rect">
              <a:avLst/>
            </a:prstGeom>
            <a:noFill/>
          </p:spPr>
          <p:txBody>
            <a:bodyPr wrap="none" lIns="0" tIns="0" rIns="0" bIns="0">
              <a:spAutoFit/>
            </a:bodyPr>
            <a:lstStyle/>
            <a:p>
              <a:r>
                <a:rPr lang="en-GB" sz="550">
                  <a:solidFill>
                    <a:srgbClr val="595959"/>
                  </a:solidFill>
                  <a:latin typeface="Arial"/>
                </a:rPr>
                <a:t>Scenarios</a:t>
              </a:r>
            </a:p>
          </p:txBody>
        </p:sp>
        <p:sp>
          <p:nvSpPr>
            <p:cNvPr id="125" name="Прямокутник 124">
              <a:extLst>
                <a:ext uri="{FF2B5EF4-FFF2-40B4-BE49-F238E27FC236}">
                  <a16:creationId xmlns:a16="http://schemas.microsoft.com/office/drawing/2014/main" id="{9AE99C48-2A3B-E7E6-5C9F-638E2280276B}"/>
                </a:ext>
              </a:extLst>
            </p:cNvPr>
            <p:cNvSpPr/>
            <p:nvPr/>
          </p:nvSpPr>
          <p:spPr>
            <a:xfrm>
              <a:off x="4179792" y="1683724"/>
              <a:ext cx="351058"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Qualification</a:t>
              </a:r>
            </a:p>
          </p:txBody>
        </p:sp>
        <p:sp>
          <p:nvSpPr>
            <p:cNvPr id="126" name="Прямокутник 125">
              <a:extLst>
                <a:ext uri="{FF2B5EF4-FFF2-40B4-BE49-F238E27FC236}">
                  <a16:creationId xmlns:a16="http://schemas.microsoft.com/office/drawing/2014/main" id="{F4AD621D-723A-2417-BCCD-07FD45977E3D}"/>
                </a:ext>
              </a:extLst>
            </p:cNvPr>
            <p:cNvSpPr/>
            <p:nvPr/>
          </p:nvSpPr>
          <p:spPr>
            <a:xfrm>
              <a:off x="10189925" y="1714158"/>
              <a:ext cx="706925" cy="92333"/>
            </a:xfrm>
            <a:prstGeom prst="rect">
              <a:avLst/>
            </a:prstGeom>
            <a:noFill/>
          </p:spPr>
          <p:txBody>
            <a:bodyPr wrap="none" lIns="0" tIns="0" rIns="0" bIns="0">
              <a:spAutoFit/>
            </a:bodyPr>
            <a:lstStyle/>
            <a:p>
              <a:r>
                <a:rPr lang="en-GB" sz="600">
                  <a:solidFill>
                    <a:srgbClr val="6576A3"/>
                  </a:solidFill>
                  <a:latin typeface="Arial"/>
                </a:rPr>
                <a:t>Frequently asked questions</a:t>
              </a:r>
            </a:p>
          </p:txBody>
        </p:sp>
        <p:sp>
          <p:nvSpPr>
            <p:cNvPr id="127" name="Прямокутник 126">
              <a:extLst>
                <a:ext uri="{FF2B5EF4-FFF2-40B4-BE49-F238E27FC236}">
                  <a16:creationId xmlns:a16="http://schemas.microsoft.com/office/drawing/2014/main" id="{2C0A4855-C6A1-0767-FBAC-FCB430DF0056}"/>
                </a:ext>
              </a:extLst>
            </p:cNvPr>
            <p:cNvSpPr/>
            <p:nvPr/>
          </p:nvSpPr>
          <p:spPr>
            <a:xfrm>
              <a:off x="9806231" y="1983080"/>
              <a:ext cx="302968"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Category</a:t>
              </a:r>
            </a:p>
          </p:txBody>
        </p:sp>
        <p:sp>
          <p:nvSpPr>
            <p:cNvPr id="128" name="Прямокутник 127">
              <a:extLst>
                <a:ext uri="{FF2B5EF4-FFF2-40B4-BE49-F238E27FC236}">
                  <a16:creationId xmlns:a16="http://schemas.microsoft.com/office/drawing/2014/main" id="{9EB0EB1C-BC5B-19C0-6BC5-84EB6A4A1412}"/>
                </a:ext>
              </a:extLst>
            </p:cNvPr>
            <p:cNvSpPr/>
            <p:nvPr/>
          </p:nvSpPr>
          <p:spPr>
            <a:xfrm>
              <a:off x="10412839" y="1978599"/>
              <a:ext cx="141064"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TQF</a:t>
              </a:r>
            </a:p>
          </p:txBody>
        </p:sp>
        <p:sp>
          <p:nvSpPr>
            <p:cNvPr id="129" name="Прямокутник 128">
              <a:extLst>
                <a:ext uri="{FF2B5EF4-FFF2-40B4-BE49-F238E27FC236}">
                  <a16:creationId xmlns:a16="http://schemas.microsoft.com/office/drawing/2014/main" id="{F2949DA8-71CB-1DD0-2202-D4D4BE11B290}"/>
                </a:ext>
              </a:extLst>
            </p:cNvPr>
            <p:cNvSpPr/>
            <p:nvPr/>
          </p:nvSpPr>
          <p:spPr>
            <a:xfrm>
              <a:off x="9803913" y="2213715"/>
              <a:ext cx="1428276" cy="84639"/>
            </a:xfrm>
            <a:prstGeom prst="rect">
              <a:avLst/>
            </a:prstGeom>
            <a:noFill/>
          </p:spPr>
          <p:txBody>
            <a:bodyPr wrap="none" lIns="0" tIns="0" rIns="0" bIns="0">
              <a:spAutoFit/>
            </a:bodyPr>
            <a:lstStyle/>
            <a:p>
              <a:r>
                <a:rPr lang="en-GB" sz="550" b="1">
                  <a:solidFill>
                    <a:srgbClr val="214D95"/>
                  </a:solidFill>
                  <a:latin typeface="Arial"/>
                </a:rPr>
                <a:t>Where do I find more information about the TQF?</a:t>
              </a:r>
            </a:p>
          </p:txBody>
        </p:sp>
        <p:sp>
          <p:nvSpPr>
            <p:cNvPr id="130" name="Прямокутник 129">
              <a:extLst>
                <a:ext uri="{FF2B5EF4-FFF2-40B4-BE49-F238E27FC236}">
                  <a16:creationId xmlns:a16="http://schemas.microsoft.com/office/drawing/2014/main" id="{B71B03C6-6600-1954-7371-BECF8B34B5FA}"/>
                </a:ext>
              </a:extLst>
            </p:cNvPr>
            <p:cNvSpPr/>
            <p:nvPr/>
          </p:nvSpPr>
          <p:spPr>
            <a:xfrm>
              <a:off x="9803913" y="2351340"/>
              <a:ext cx="1428276" cy="160020"/>
            </a:xfrm>
            <a:prstGeom prst="rect">
              <a:avLst/>
            </a:prstGeom>
            <a:noFill/>
          </p:spPr>
          <p:txBody>
            <a:bodyPr wrap="square" lIns="0" tIns="0" rIns="0" bIns="0">
              <a:spAutoFit/>
            </a:bodyPr>
            <a:lstStyle/>
            <a:p>
              <a:pPr algn="just"/>
              <a:r>
                <a:rPr lang="en-GB" sz="500">
                  <a:solidFill>
                    <a:schemeClr val="tx1">
                      <a:lumMod val="75000"/>
                      <a:lumOff val="25000"/>
                    </a:schemeClr>
                  </a:solidFill>
                  <a:latin typeface="Arial"/>
                </a:rPr>
                <a:t>You can find the following two documents on MyTenneT in the 'IT connections' App:</a:t>
              </a:r>
            </a:p>
          </p:txBody>
        </p:sp>
        <p:sp>
          <p:nvSpPr>
            <p:cNvPr id="131" name="Прямокутник 130">
              <a:extLst>
                <a:ext uri="{FF2B5EF4-FFF2-40B4-BE49-F238E27FC236}">
                  <a16:creationId xmlns:a16="http://schemas.microsoft.com/office/drawing/2014/main" id="{DE362264-FE6B-8283-92A6-0ADC6775D7E2}"/>
                </a:ext>
              </a:extLst>
            </p:cNvPr>
            <p:cNvSpPr/>
            <p:nvPr/>
          </p:nvSpPr>
          <p:spPr>
            <a:xfrm>
              <a:off x="9920374" y="2568356"/>
              <a:ext cx="816102" cy="153888"/>
            </a:xfrm>
            <a:prstGeom prst="rect">
              <a:avLst/>
            </a:prstGeom>
            <a:noFill/>
          </p:spPr>
          <p:txBody>
            <a:bodyPr lIns="0" tIns="0" rIns="0" bIns="0">
              <a:spAutoFit/>
            </a:bodyPr>
            <a:lstStyle/>
            <a:p>
              <a:pPr marL="90000" marR="104902" indent="-90000">
                <a:buFont typeface="Courier New" panose="02070309020205020404" pitchFamily="49" charset="0"/>
                <a:buChar char="o"/>
              </a:pPr>
              <a:r>
                <a:rPr lang="en-GB" sz="500">
                  <a:solidFill>
                    <a:schemeClr val="tx1">
                      <a:lumMod val="75000"/>
                      <a:lumOff val="25000"/>
                    </a:schemeClr>
                  </a:solidFill>
                  <a:latin typeface="Arial"/>
                </a:rPr>
                <a:t>TQF Platform Guide</a:t>
              </a:r>
            </a:p>
            <a:p>
              <a:pPr marL="90000" marR="104902" indent="-90000">
                <a:buFont typeface="Courier New" panose="02070309020205020404" pitchFamily="49" charset="0"/>
                <a:buChar char="o"/>
              </a:pPr>
              <a:r>
                <a:rPr lang="en-GB" sz="500">
                  <a:solidFill>
                    <a:schemeClr val="tx1">
                      <a:lumMod val="75000"/>
                      <a:lumOff val="25000"/>
                    </a:schemeClr>
                  </a:solidFill>
                  <a:latin typeface="Arial"/>
                </a:rPr>
                <a:t>TQF-FAQ</a:t>
              </a:r>
            </a:p>
          </p:txBody>
        </p:sp>
        <p:sp>
          <p:nvSpPr>
            <p:cNvPr id="134" name="Прямокутник 133">
              <a:extLst>
                <a:ext uri="{FF2B5EF4-FFF2-40B4-BE49-F238E27FC236}">
                  <a16:creationId xmlns:a16="http://schemas.microsoft.com/office/drawing/2014/main" id="{B110BE4F-4338-DA63-4707-3E0DEF2EDD67}"/>
                </a:ext>
              </a:extLst>
            </p:cNvPr>
            <p:cNvSpPr/>
            <p:nvPr/>
          </p:nvSpPr>
          <p:spPr>
            <a:xfrm>
              <a:off x="10599498" y="5987976"/>
              <a:ext cx="500137"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Always show FAQ</a:t>
              </a:r>
            </a:p>
          </p:txBody>
        </p:sp>
        <p:sp>
          <p:nvSpPr>
            <p:cNvPr id="135" name="Прямокутник 134">
              <a:extLst>
                <a:ext uri="{FF2B5EF4-FFF2-40B4-BE49-F238E27FC236}">
                  <a16:creationId xmlns:a16="http://schemas.microsoft.com/office/drawing/2014/main" id="{D70A356B-C17F-D495-0DE7-C6CE3DD5698F}"/>
                </a:ext>
              </a:extLst>
            </p:cNvPr>
            <p:cNvSpPr/>
            <p:nvPr/>
          </p:nvSpPr>
          <p:spPr>
            <a:xfrm>
              <a:off x="1678243" y="1947578"/>
              <a:ext cx="347852" cy="100027"/>
            </a:xfrm>
            <a:prstGeom prst="rect">
              <a:avLst/>
            </a:prstGeom>
            <a:noFill/>
          </p:spPr>
          <p:txBody>
            <a:bodyPr wrap="none" lIns="0" tIns="0" rIns="0" bIns="0">
              <a:spAutoFit/>
            </a:bodyPr>
            <a:lstStyle/>
            <a:p>
              <a:r>
                <a:rPr lang="en-GB" sz="650">
                  <a:solidFill>
                    <a:srgbClr val="004493"/>
                  </a:solidFill>
                  <a:latin typeface="Arial"/>
                </a:rPr>
                <a:t>Event log</a:t>
              </a:r>
            </a:p>
          </p:txBody>
        </p:sp>
        <p:sp>
          <p:nvSpPr>
            <p:cNvPr id="136" name="Прямокутник 135">
              <a:extLst>
                <a:ext uri="{FF2B5EF4-FFF2-40B4-BE49-F238E27FC236}">
                  <a16:creationId xmlns:a16="http://schemas.microsoft.com/office/drawing/2014/main" id="{E3ACEA2A-F8DA-F976-56F4-AA8B37EF9909}"/>
                </a:ext>
              </a:extLst>
            </p:cNvPr>
            <p:cNvSpPr/>
            <p:nvPr/>
          </p:nvSpPr>
          <p:spPr>
            <a:xfrm>
              <a:off x="1773631" y="2231640"/>
              <a:ext cx="697307" cy="76944"/>
            </a:xfrm>
            <a:prstGeom prst="rect">
              <a:avLst/>
            </a:prstGeom>
            <a:noFill/>
          </p:spPr>
          <p:txBody>
            <a:bodyPr wrap="none" lIns="0" tIns="0" rIns="0" bIns="0">
              <a:spAutoFit/>
            </a:bodyPr>
            <a:lstStyle/>
            <a:p>
              <a:r>
                <a:rPr lang="en-GB" sz="500" b="1">
                  <a:solidFill>
                    <a:srgbClr val="004493"/>
                  </a:solidFill>
                  <a:latin typeface="Arial"/>
                </a:rPr>
                <a:t>Date &amp; time of receipt</a:t>
              </a:r>
            </a:p>
          </p:txBody>
        </p:sp>
        <p:sp>
          <p:nvSpPr>
            <p:cNvPr id="137" name="Прямокутник 136">
              <a:extLst>
                <a:ext uri="{FF2B5EF4-FFF2-40B4-BE49-F238E27FC236}">
                  <a16:creationId xmlns:a16="http://schemas.microsoft.com/office/drawing/2014/main" id="{CB03293B-03CA-229B-C566-AB4CF83CD835}"/>
                </a:ext>
              </a:extLst>
            </p:cNvPr>
            <p:cNvSpPr/>
            <p:nvPr/>
          </p:nvSpPr>
          <p:spPr>
            <a:xfrm>
              <a:off x="2794887" y="2227200"/>
              <a:ext cx="320601" cy="76944"/>
            </a:xfrm>
            <a:prstGeom prst="rect">
              <a:avLst/>
            </a:prstGeom>
            <a:noFill/>
          </p:spPr>
          <p:txBody>
            <a:bodyPr wrap="none" lIns="0" tIns="0" rIns="0" bIns="0">
              <a:spAutoFit/>
            </a:bodyPr>
            <a:lstStyle/>
            <a:p>
              <a:r>
                <a:rPr lang="en-GB" sz="500" b="1">
                  <a:solidFill>
                    <a:srgbClr val="004493"/>
                  </a:solidFill>
                  <a:latin typeface="Arial"/>
                </a:rPr>
                <a:t>Event type</a:t>
              </a:r>
            </a:p>
          </p:txBody>
        </p:sp>
        <p:sp>
          <p:nvSpPr>
            <p:cNvPr id="138" name="Прямокутник 137">
              <a:extLst>
                <a:ext uri="{FF2B5EF4-FFF2-40B4-BE49-F238E27FC236}">
                  <a16:creationId xmlns:a16="http://schemas.microsoft.com/office/drawing/2014/main" id="{3689C1E5-C6FD-488E-DA21-83B5DF4F0072}"/>
                </a:ext>
              </a:extLst>
            </p:cNvPr>
            <p:cNvSpPr/>
            <p:nvPr/>
          </p:nvSpPr>
          <p:spPr>
            <a:xfrm>
              <a:off x="3788412" y="2231640"/>
              <a:ext cx="386324" cy="76944"/>
            </a:xfrm>
            <a:prstGeom prst="rect">
              <a:avLst/>
            </a:prstGeom>
            <a:noFill/>
          </p:spPr>
          <p:txBody>
            <a:bodyPr wrap="none" lIns="0" tIns="0" rIns="0" bIns="0">
              <a:spAutoFit/>
            </a:bodyPr>
            <a:lstStyle/>
            <a:p>
              <a:r>
                <a:rPr lang="en-GB" sz="500" b="1">
                  <a:solidFill>
                    <a:srgbClr val="004493"/>
                  </a:solidFill>
                  <a:latin typeface="Arial"/>
                </a:rPr>
                <a:t>Content type</a:t>
              </a:r>
            </a:p>
          </p:txBody>
        </p:sp>
        <p:sp>
          <p:nvSpPr>
            <p:cNvPr id="139" name="Прямокутник 138">
              <a:extLst>
                <a:ext uri="{FF2B5EF4-FFF2-40B4-BE49-F238E27FC236}">
                  <a16:creationId xmlns:a16="http://schemas.microsoft.com/office/drawing/2014/main" id="{1270B12C-5D9B-3DDE-127E-9164CBEE589A}"/>
                </a:ext>
              </a:extLst>
            </p:cNvPr>
            <p:cNvSpPr/>
            <p:nvPr/>
          </p:nvSpPr>
          <p:spPr>
            <a:xfrm>
              <a:off x="2794887" y="2435536"/>
              <a:ext cx="708527"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0" name="Прямокутник 139">
              <a:extLst>
                <a:ext uri="{FF2B5EF4-FFF2-40B4-BE49-F238E27FC236}">
                  <a16:creationId xmlns:a16="http://schemas.microsoft.com/office/drawing/2014/main" id="{0975F5ED-9225-8648-AC34-36735888576E}"/>
                </a:ext>
              </a:extLst>
            </p:cNvPr>
            <p:cNvSpPr/>
            <p:nvPr/>
          </p:nvSpPr>
          <p:spPr>
            <a:xfrm>
              <a:off x="2794129" y="2672221"/>
              <a:ext cx="689291"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1" name="Прямокутник 140">
              <a:extLst>
                <a:ext uri="{FF2B5EF4-FFF2-40B4-BE49-F238E27FC236}">
                  <a16:creationId xmlns:a16="http://schemas.microsoft.com/office/drawing/2014/main" id="{55BE3741-A844-431C-DAC2-E8C11C367CC1}"/>
                </a:ext>
              </a:extLst>
            </p:cNvPr>
            <p:cNvSpPr/>
            <p:nvPr/>
          </p:nvSpPr>
          <p:spPr>
            <a:xfrm>
              <a:off x="2794129" y="2903218"/>
              <a:ext cx="708527"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2" name="Прямокутник 141">
              <a:extLst>
                <a:ext uri="{FF2B5EF4-FFF2-40B4-BE49-F238E27FC236}">
                  <a16:creationId xmlns:a16="http://schemas.microsoft.com/office/drawing/2014/main" id="{CC4976CF-61A6-EF35-7A59-D76B48C6FC90}"/>
                </a:ext>
              </a:extLst>
            </p:cNvPr>
            <p:cNvSpPr/>
            <p:nvPr/>
          </p:nvSpPr>
          <p:spPr>
            <a:xfrm>
              <a:off x="2799256" y="3143552"/>
              <a:ext cx="708527"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3" name="Прямокутник 142">
              <a:extLst>
                <a:ext uri="{FF2B5EF4-FFF2-40B4-BE49-F238E27FC236}">
                  <a16:creationId xmlns:a16="http://schemas.microsoft.com/office/drawing/2014/main" id="{2447127A-73CE-19BD-DD87-7138333B147C}"/>
                </a:ext>
              </a:extLst>
            </p:cNvPr>
            <p:cNvSpPr/>
            <p:nvPr/>
          </p:nvSpPr>
          <p:spPr>
            <a:xfrm>
              <a:off x="2787763" y="3377578"/>
              <a:ext cx="708527"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4" name="Прямокутник 143">
              <a:extLst>
                <a:ext uri="{FF2B5EF4-FFF2-40B4-BE49-F238E27FC236}">
                  <a16:creationId xmlns:a16="http://schemas.microsoft.com/office/drawing/2014/main" id="{447ADF0F-A3B4-5EF3-9EE6-3005125DCB21}"/>
                </a:ext>
              </a:extLst>
            </p:cNvPr>
            <p:cNvSpPr/>
            <p:nvPr/>
          </p:nvSpPr>
          <p:spPr>
            <a:xfrm>
              <a:off x="2794128" y="3614123"/>
              <a:ext cx="708527"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5" name="Прямокутник 144">
              <a:extLst>
                <a:ext uri="{FF2B5EF4-FFF2-40B4-BE49-F238E27FC236}">
                  <a16:creationId xmlns:a16="http://schemas.microsoft.com/office/drawing/2014/main" id="{24CE060E-5F7D-F3CC-FF11-F5B53D653B09}"/>
                </a:ext>
              </a:extLst>
            </p:cNvPr>
            <p:cNvSpPr/>
            <p:nvPr/>
          </p:nvSpPr>
          <p:spPr>
            <a:xfrm>
              <a:off x="2792453" y="3849130"/>
              <a:ext cx="689291"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6" name="Прямокутник 145">
              <a:extLst>
                <a:ext uri="{FF2B5EF4-FFF2-40B4-BE49-F238E27FC236}">
                  <a16:creationId xmlns:a16="http://schemas.microsoft.com/office/drawing/2014/main" id="{EADB329C-5650-E711-82C0-B9D18EFCC4F8}"/>
                </a:ext>
              </a:extLst>
            </p:cNvPr>
            <p:cNvSpPr/>
            <p:nvPr/>
          </p:nvSpPr>
          <p:spPr>
            <a:xfrm>
              <a:off x="2793235" y="4079651"/>
              <a:ext cx="708527"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7" name="Прямокутник 146">
              <a:extLst>
                <a:ext uri="{FF2B5EF4-FFF2-40B4-BE49-F238E27FC236}">
                  <a16:creationId xmlns:a16="http://schemas.microsoft.com/office/drawing/2014/main" id="{E3ABBF82-1D33-62F0-DBF4-9DD2CDB1D35C}"/>
                </a:ext>
              </a:extLst>
            </p:cNvPr>
            <p:cNvSpPr/>
            <p:nvPr/>
          </p:nvSpPr>
          <p:spPr>
            <a:xfrm>
              <a:off x="2794128" y="4318638"/>
              <a:ext cx="708527" cy="84639"/>
            </a:xfrm>
            <a:prstGeom prst="rect">
              <a:avLst/>
            </a:prstGeom>
            <a:noFill/>
          </p:spPr>
          <p:txBody>
            <a:bodyPr wrap="none" lIns="0" tIns="0" rIns="0" bIns="0">
              <a:spAutoFit/>
            </a:bodyPr>
            <a:lstStyle/>
            <a:p>
              <a:r>
                <a:rPr lang="en-GB" sz="550">
                  <a:solidFill>
                    <a:prstClr val="black"/>
                  </a:solidFill>
                  <a:latin typeface="Arial"/>
                </a:rPr>
                <a:t>SYNTAX_VALIDATED</a:t>
              </a:r>
            </a:p>
          </p:txBody>
        </p:sp>
        <p:sp>
          <p:nvSpPr>
            <p:cNvPr id="148" name="Прямокутник 147">
              <a:extLst>
                <a:ext uri="{FF2B5EF4-FFF2-40B4-BE49-F238E27FC236}">
                  <a16:creationId xmlns:a16="http://schemas.microsoft.com/office/drawing/2014/main" id="{9A2B54DC-E20E-6F87-E73A-77E9C3D7A23D}"/>
                </a:ext>
              </a:extLst>
            </p:cNvPr>
            <p:cNvSpPr/>
            <p:nvPr/>
          </p:nvSpPr>
          <p:spPr>
            <a:xfrm>
              <a:off x="2795513" y="4556061"/>
              <a:ext cx="689291" cy="84639"/>
            </a:xfrm>
            <a:prstGeom prst="rect">
              <a:avLst/>
            </a:prstGeom>
            <a:noFill/>
          </p:spPr>
          <p:txBody>
            <a:bodyPr wrap="none" lIns="0" tIns="0" rIns="0" bIns="0">
              <a:spAutoFit/>
            </a:bodyPr>
            <a:lstStyle/>
            <a:p>
              <a:r>
                <a:rPr lang="en-GB" sz="550">
                  <a:solidFill>
                    <a:prstClr val="black"/>
                  </a:solidFill>
                  <a:latin typeface="Arial"/>
                </a:rPr>
                <a:t>SYNTAX.VALIDATED</a:t>
              </a:r>
            </a:p>
          </p:txBody>
        </p:sp>
        <p:sp>
          <p:nvSpPr>
            <p:cNvPr id="149" name="Прямокутник 148">
              <a:extLst>
                <a:ext uri="{FF2B5EF4-FFF2-40B4-BE49-F238E27FC236}">
                  <a16:creationId xmlns:a16="http://schemas.microsoft.com/office/drawing/2014/main" id="{3AA7ABFF-F951-5696-AC61-EF5C376FC38C}"/>
                </a:ext>
              </a:extLst>
            </p:cNvPr>
            <p:cNvSpPr/>
            <p:nvPr/>
          </p:nvSpPr>
          <p:spPr>
            <a:xfrm>
              <a:off x="3798150" y="2429250"/>
              <a:ext cx="1293624" cy="84639"/>
            </a:xfrm>
            <a:prstGeom prst="rect">
              <a:avLst/>
            </a:prstGeom>
            <a:noFill/>
          </p:spPr>
          <p:txBody>
            <a:bodyPr wrap="none" lIns="0" tIns="0" rIns="0" bIns="0">
              <a:spAutoFit/>
            </a:bodyPr>
            <a:lstStyle/>
            <a:p>
              <a:r>
                <a:rPr lang="en-GB" sz="550">
                  <a:solidFill>
                    <a:prstClr val="black"/>
                  </a:solidFill>
                  <a:latin typeface="Arial"/>
                </a:rPr>
                <a:t>VOLUME_SERIES_NOTIFICATION_N41</a:t>
              </a:r>
            </a:p>
          </p:txBody>
        </p:sp>
        <p:sp>
          <p:nvSpPr>
            <p:cNvPr id="150" name="Прямокутник 149">
              <a:extLst>
                <a:ext uri="{FF2B5EF4-FFF2-40B4-BE49-F238E27FC236}">
                  <a16:creationId xmlns:a16="http://schemas.microsoft.com/office/drawing/2014/main" id="{CCADAD8D-C3CD-7A05-AB04-0059A703995A}"/>
                </a:ext>
              </a:extLst>
            </p:cNvPr>
            <p:cNvSpPr/>
            <p:nvPr/>
          </p:nvSpPr>
          <p:spPr>
            <a:xfrm>
              <a:off x="3791474" y="2671546"/>
              <a:ext cx="1293624" cy="84639"/>
            </a:xfrm>
            <a:prstGeom prst="rect">
              <a:avLst/>
            </a:prstGeom>
            <a:noFill/>
          </p:spPr>
          <p:txBody>
            <a:bodyPr wrap="none" lIns="0" tIns="0" rIns="0" bIns="0">
              <a:spAutoFit/>
            </a:bodyPr>
            <a:lstStyle/>
            <a:p>
              <a:r>
                <a:rPr lang="en-GB" sz="550">
                  <a:solidFill>
                    <a:prstClr val="black"/>
                  </a:solidFill>
                  <a:latin typeface="Arial"/>
                </a:rPr>
                <a:t>VOLUME_SERIES_NOTIFICATION_N41</a:t>
              </a:r>
            </a:p>
          </p:txBody>
        </p:sp>
        <p:sp>
          <p:nvSpPr>
            <p:cNvPr id="151" name="Прямокутник 150">
              <a:extLst>
                <a:ext uri="{FF2B5EF4-FFF2-40B4-BE49-F238E27FC236}">
                  <a16:creationId xmlns:a16="http://schemas.microsoft.com/office/drawing/2014/main" id="{C34371EE-CD95-6D5C-403F-571EC6666824}"/>
                </a:ext>
              </a:extLst>
            </p:cNvPr>
            <p:cNvSpPr/>
            <p:nvPr/>
          </p:nvSpPr>
          <p:spPr>
            <a:xfrm>
              <a:off x="3793926" y="2911834"/>
              <a:ext cx="1564531" cy="84639"/>
            </a:xfrm>
            <a:prstGeom prst="rect">
              <a:avLst/>
            </a:prstGeom>
            <a:noFill/>
          </p:spPr>
          <p:txBody>
            <a:bodyPr wrap="none" lIns="0" tIns="0" rIns="0" bIns="0">
              <a:spAutoFit/>
            </a:bodyPr>
            <a:lstStyle/>
            <a:p>
              <a:r>
                <a:rPr lang="en-GB" sz="550">
                  <a:solidFill>
                    <a:prstClr val="black"/>
                  </a:solidFill>
                  <a:latin typeface="Arial"/>
                </a:rPr>
                <a:t>MEASUREMENT_SER1ES_NOTIFICATION_N10</a:t>
              </a:r>
            </a:p>
          </p:txBody>
        </p:sp>
        <p:sp>
          <p:nvSpPr>
            <p:cNvPr id="152" name="Прямокутник 151">
              <a:extLst>
                <a:ext uri="{FF2B5EF4-FFF2-40B4-BE49-F238E27FC236}">
                  <a16:creationId xmlns:a16="http://schemas.microsoft.com/office/drawing/2014/main" id="{F6646937-0D67-9613-2217-174CC7B22AFE}"/>
                </a:ext>
              </a:extLst>
            </p:cNvPr>
            <p:cNvSpPr/>
            <p:nvPr/>
          </p:nvSpPr>
          <p:spPr>
            <a:xfrm>
              <a:off x="3800640" y="3139319"/>
              <a:ext cx="1564531" cy="84639"/>
            </a:xfrm>
            <a:prstGeom prst="rect">
              <a:avLst/>
            </a:prstGeom>
            <a:noFill/>
          </p:spPr>
          <p:txBody>
            <a:bodyPr wrap="none" lIns="0" tIns="0" rIns="0" bIns="0">
              <a:spAutoFit/>
            </a:bodyPr>
            <a:lstStyle/>
            <a:p>
              <a:r>
                <a:rPr lang="en-GB" sz="550">
                  <a:solidFill>
                    <a:prstClr val="black"/>
                  </a:solidFill>
                  <a:latin typeface="Arial"/>
                </a:rPr>
                <a:t>MEASUREMENT_SERIES_NOTIFICATION_N10</a:t>
              </a:r>
            </a:p>
          </p:txBody>
        </p:sp>
        <p:sp>
          <p:nvSpPr>
            <p:cNvPr id="153" name="Прямокутник 152">
              <a:extLst>
                <a:ext uri="{FF2B5EF4-FFF2-40B4-BE49-F238E27FC236}">
                  <a16:creationId xmlns:a16="http://schemas.microsoft.com/office/drawing/2014/main" id="{679173F6-FF9D-EE1D-80E4-FCE754F5D710}"/>
                </a:ext>
              </a:extLst>
            </p:cNvPr>
            <p:cNvSpPr/>
            <p:nvPr/>
          </p:nvSpPr>
          <p:spPr>
            <a:xfrm>
              <a:off x="3794437" y="3372487"/>
              <a:ext cx="1479572" cy="84639"/>
            </a:xfrm>
            <a:prstGeom prst="rect">
              <a:avLst/>
            </a:prstGeom>
            <a:noFill/>
          </p:spPr>
          <p:txBody>
            <a:bodyPr wrap="none" lIns="0" tIns="0" rIns="0" bIns="0">
              <a:spAutoFit/>
            </a:bodyPr>
            <a:lstStyle/>
            <a:p>
              <a:r>
                <a:rPr lang="en-GB" sz="550">
                  <a:solidFill>
                    <a:prstClr val="black"/>
                  </a:solidFill>
                  <a:latin typeface="Arial"/>
                </a:rPr>
                <a:t>ALLOCATION_SERIES_NOTIFICATION_N101</a:t>
              </a:r>
            </a:p>
          </p:txBody>
        </p:sp>
        <p:sp>
          <p:nvSpPr>
            <p:cNvPr id="158" name="Прямокутник 157">
              <a:extLst>
                <a:ext uri="{FF2B5EF4-FFF2-40B4-BE49-F238E27FC236}">
                  <a16:creationId xmlns:a16="http://schemas.microsoft.com/office/drawing/2014/main" id="{982D9698-44EB-A4FF-30D2-A3C5495CBB94}"/>
                </a:ext>
              </a:extLst>
            </p:cNvPr>
            <p:cNvSpPr/>
            <p:nvPr/>
          </p:nvSpPr>
          <p:spPr>
            <a:xfrm>
              <a:off x="3794437" y="4552219"/>
              <a:ext cx="1479572" cy="84639"/>
            </a:xfrm>
            <a:prstGeom prst="rect">
              <a:avLst/>
            </a:prstGeom>
            <a:noFill/>
          </p:spPr>
          <p:txBody>
            <a:bodyPr wrap="none" lIns="0" tIns="0" rIns="0" bIns="0">
              <a:spAutoFit/>
            </a:bodyPr>
            <a:lstStyle/>
            <a:p>
              <a:r>
                <a:rPr lang="en-GB" sz="550">
                  <a:solidFill>
                    <a:prstClr val="black"/>
                  </a:solidFill>
                  <a:latin typeface="Arial"/>
                </a:rPr>
                <a:t>ALLOCATION_SERIES_NOTIFICATION_N101</a:t>
              </a:r>
            </a:p>
          </p:txBody>
        </p:sp>
        <p:sp>
          <p:nvSpPr>
            <p:cNvPr id="159" name="Прямокутник 158">
              <a:extLst>
                <a:ext uri="{FF2B5EF4-FFF2-40B4-BE49-F238E27FC236}">
                  <a16:creationId xmlns:a16="http://schemas.microsoft.com/office/drawing/2014/main" id="{3EE72562-7CB7-26CF-C0FB-243F136712D6}"/>
                </a:ext>
              </a:extLst>
            </p:cNvPr>
            <p:cNvSpPr/>
            <p:nvPr/>
          </p:nvSpPr>
          <p:spPr>
            <a:xfrm>
              <a:off x="5279892" y="4826480"/>
              <a:ext cx="561051" cy="84639"/>
            </a:xfrm>
            <a:prstGeom prst="rect">
              <a:avLst/>
            </a:prstGeom>
            <a:noFill/>
          </p:spPr>
          <p:txBody>
            <a:bodyPr wrap="none" lIns="0" tIns="0" rIns="0" bIns="0">
              <a:spAutoFit/>
            </a:bodyPr>
            <a:lstStyle/>
            <a:p>
              <a:r>
                <a:rPr lang="en-GB" sz="550">
                  <a:solidFill>
                    <a:srgbClr val="595959"/>
                  </a:solidFill>
                  <a:latin typeface="Arial"/>
                </a:rPr>
                <a:t>Events per page</a:t>
              </a:r>
            </a:p>
          </p:txBody>
        </p:sp>
        <p:sp>
          <p:nvSpPr>
            <p:cNvPr id="160" name="Прямокутник 159">
              <a:extLst>
                <a:ext uri="{FF2B5EF4-FFF2-40B4-BE49-F238E27FC236}">
                  <a16:creationId xmlns:a16="http://schemas.microsoft.com/office/drawing/2014/main" id="{D319F014-527E-7E54-8938-4B525EC382BB}"/>
                </a:ext>
              </a:extLst>
            </p:cNvPr>
            <p:cNvSpPr/>
            <p:nvPr/>
          </p:nvSpPr>
          <p:spPr>
            <a:xfrm>
              <a:off x="6523001" y="4828912"/>
              <a:ext cx="405560" cy="76944"/>
            </a:xfrm>
            <a:prstGeom prst="rect">
              <a:avLst/>
            </a:prstGeom>
            <a:noFill/>
          </p:spPr>
          <p:txBody>
            <a:bodyPr wrap="none" lIns="0" tIns="0" rIns="0" bIns="0">
              <a:spAutoFit/>
            </a:bodyPr>
            <a:lstStyle/>
            <a:p>
              <a:r>
                <a:rPr lang="en-GB" sz="500">
                  <a:solidFill>
                    <a:srgbClr val="595959"/>
                  </a:solidFill>
                  <a:latin typeface="Arial"/>
                </a:rPr>
                <a:t>1 - 10 of 261</a:t>
              </a:r>
            </a:p>
          </p:txBody>
        </p:sp>
        <p:sp>
          <p:nvSpPr>
            <p:cNvPr id="161" name="Прямокутник 160">
              <a:extLst>
                <a:ext uri="{FF2B5EF4-FFF2-40B4-BE49-F238E27FC236}">
                  <a16:creationId xmlns:a16="http://schemas.microsoft.com/office/drawing/2014/main" id="{A327B98D-88D6-3999-1B22-F2CEBE85900A}"/>
                </a:ext>
              </a:extLst>
            </p:cNvPr>
            <p:cNvSpPr/>
            <p:nvPr/>
          </p:nvSpPr>
          <p:spPr>
            <a:xfrm>
              <a:off x="5764282" y="4543159"/>
              <a:ext cx="1463542" cy="92333"/>
            </a:xfrm>
            <a:prstGeom prst="rect">
              <a:avLst/>
            </a:prstGeom>
            <a:noFill/>
          </p:spPr>
          <p:txBody>
            <a:bodyPr wrap="none" lIns="0" tIns="0" rIns="0" bIns="0">
              <a:spAutoFit/>
            </a:bodyPr>
            <a:lstStyle/>
            <a:p>
              <a:r>
                <a:rPr lang="en-GB" sz="600">
                  <a:solidFill>
                    <a:prstClr val="black"/>
                  </a:solidFill>
                  <a:latin typeface="Arial"/>
                </a:rPr>
                <a:t>50b50ac3-dbd2-4d2d-a826-d0ba9c14a</a:t>
              </a:r>
              <a:r>
                <a:rPr lang="en-GB" sz="550">
                  <a:solidFill>
                    <a:prstClr val="black"/>
                  </a:solidFill>
                  <a:latin typeface="Arial"/>
                </a:rPr>
                <a:t>565</a:t>
              </a:r>
            </a:p>
          </p:txBody>
        </p:sp>
        <p:sp>
          <p:nvSpPr>
            <p:cNvPr id="162" name="Прямокутник 161">
              <a:extLst>
                <a:ext uri="{FF2B5EF4-FFF2-40B4-BE49-F238E27FC236}">
                  <a16:creationId xmlns:a16="http://schemas.microsoft.com/office/drawing/2014/main" id="{A01F4E95-45C6-7B07-9963-C579AFD90237}"/>
                </a:ext>
              </a:extLst>
            </p:cNvPr>
            <p:cNvSpPr/>
            <p:nvPr/>
          </p:nvSpPr>
          <p:spPr>
            <a:xfrm>
              <a:off x="5756602" y="4310383"/>
              <a:ext cx="1524456" cy="92333"/>
            </a:xfrm>
            <a:prstGeom prst="rect">
              <a:avLst/>
            </a:prstGeom>
            <a:noFill/>
          </p:spPr>
          <p:txBody>
            <a:bodyPr wrap="none" lIns="0" tIns="0" rIns="0" bIns="0">
              <a:spAutoFit/>
            </a:bodyPr>
            <a:lstStyle/>
            <a:p>
              <a:r>
                <a:rPr lang="en-GB" sz="600">
                  <a:solidFill>
                    <a:prstClr val="black"/>
                  </a:solidFill>
                  <a:latin typeface="Arial"/>
                </a:rPr>
                <a:t>2092ae30-0d7d -4c8d-96e1 -97e2ad267864</a:t>
              </a:r>
            </a:p>
          </p:txBody>
        </p:sp>
        <p:sp>
          <p:nvSpPr>
            <p:cNvPr id="163" name="Прямокутник 162">
              <a:extLst>
                <a:ext uri="{FF2B5EF4-FFF2-40B4-BE49-F238E27FC236}">
                  <a16:creationId xmlns:a16="http://schemas.microsoft.com/office/drawing/2014/main" id="{69D05776-ACB9-6720-1B00-3C8FC9A4BC0C}"/>
                </a:ext>
              </a:extLst>
            </p:cNvPr>
            <p:cNvSpPr/>
            <p:nvPr/>
          </p:nvSpPr>
          <p:spPr>
            <a:xfrm>
              <a:off x="5756602" y="4079262"/>
              <a:ext cx="1455527" cy="92333"/>
            </a:xfrm>
            <a:prstGeom prst="rect">
              <a:avLst/>
            </a:prstGeom>
            <a:noFill/>
          </p:spPr>
          <p:txBody>
            <a:bodyPr wrap="none" lIns="0" tIns="0" rIns="0" bIns="0">
              <a:spAutoFit/>
            </a:bodyPr>
            <a:lstStyle/>
            <a:p>
              <a:r>
                <a:rPr lang="en-GB" sz="600">
                  <a:solidFill>
                    <a:prstClr val="black"/>
                  </a:solidFill>
                  <a:latin typeface="Arial"/>
                </a:rPr>
                <a:t>1399106a-731a-42df-8b25-91cdd81c7542</a:t>
              </a:r>
            </a:p>
          </p:txBody>
        </p:sp>
        <p:sp>
          <p:nvSpPr>
            <p:cNvPr id="164" name="Прямокутник 163">
              <a:extLst>
                <a:ext uri="{FF2B5EF4-FFF2-40B4-BE49-F238E27FC236}">
                  <a16:creationId xmlns:a16="http://schemas.microsoft.com/office/drawing/2014/main" id="{A42EB87B-3EAE-12E4-1C57-3F20D34C5974}"/>
                </a:ext>
              </a:extLst>
            </p:cNvPr>
            <p:cNvSpPr/>
            <p:nvPr/>
          </p:nvSpPr>
          <p:spPr>
            <a:xfrm>
              <a:off x="5757708" y="3841988"/>
              <a:ext cx="1445909" cy="92333"/>
            </a:xfrm>
            <a:prstGeom prst="rect">
              <a:avLst/>
            </a:prstGeom>
            <a:noFill/>
          </p:spPr>
          <p:txBody>
            <a:bodyPr wrap="none" lIns="0" tIns="0" rIns="0" bIns="0">
              <a:spAutoFit/>
            </a:bodyPr>
            <a:lstStyle/>
            <a:p>
              <a:r>
                <a:rPr lang="en-GB" sz="600">
                  <a:solidFill>
                    <a:prstClr val="black"/>
                  </a:solidFill>
                  <a:latin typeface="Arial"/>
                </a:rPr>
                <a:t>61e6d917-b1bf-468c-9820-dc33eabe8d13</a:t>
              </a:r>
            </a:p>
          </p:txBody>
        </p:sp>
        <p:sp>
          <p:nvSpPr>
            <p:cNvPr id="165" name="Прямокутник 164">
              <a:extLst>
                <a:ext uri="{FF2B5EF4-FFF2-40B4-BE49-F238E27FC236}">
                  <a16:creationId xmlns:a16="http://schemas.microsoft.com/office/drawing/2014/main" id="{ED7B8C7F-2147-C561-9FCB-1872A179460B}"/>
                </a:ext>
              </a:extLst>
            </p:cNvPr>
            <p:cNvSpPr/>
            <p:nvPr/>
          </p:nvSpPr>
          <p:spPr>
            <a:xfrm>
              <a:off x="5757708" y="3606298"/>
              <a:ext cx="1469954" cy="92333"/>
            </a:xfrm>
            <a:prstGeom prst="rect">
              <a:avLst/>
            </a:prstGeom>
            <a:noFill/>
          </p:spPr>
          <p:txBody>
            <a:bodyPr wrap="none" lIns="0" tIns="0" rIns="0" bIns="0">
              <a:spAutoFit/>
            </a:bodyPr>
            <a:lstStyle/>
            <a:p>
              <a:r>
                <a:rPr lang="en-GB" sz="600">
                  <a:solidFill>
                    <a:prstClr val="black"/>
                  </a:solidFill>
                  <a:latin typeface="Arial"/>
                </a:rPr>
                <a:t>1d0a2875-455a-4fe0-9d86-831415167085</a:t>
              </a:r>
            </a:p>
          </p:txBody>
        </p:sp>
        <p:sp>
          <p:nvSpPr>
            <p:cNvPr id="166" name="Прямокутник 165">
              <a:extLst>
                <a:ext uri="{FF2B5EF4-FFF2-40B4-BE49-F238E27FC236}">
                  <a16:creationId xmlns:a16="http://schemas.microsoft.com/office/drawing/2014/main" id="{53016B45-4D64-E958-3DE9-D7ABBB1EB8D8}"/>
                </a:ext>
              </a:extLst>
            </p:cNvPr>
            <p:cNvSpPr/>
            <p:nvPr/>
          </p:nvSpPr>
          <p:spPr>
            <a:xfrm>
              <a:off x="5768929" y="3364793"/>
              <a:ext cx="1348126" cy="92333"/>
            </a:xfrm>
            <a:prstGeom prst="rect">
              <a:avLst/>
            </a:prstGeom>
            <a:noFill/>
          </p:spPr>
          <p:txBody>
            <a:bodyPr wrap="none" lIns="0" tIns="0" rIns="0" bIns="0">
              <a:spAutoFit/>
            </a:bodyPr>
            <a:lstStyle/>
            <a:p>
              <a:r>
                <a:rPr lang="en-GB" sz="600">
                  <a:solidFill>
                    <a:prstClr val="black"/>
                  </a:solidFill>
                  <a:latin typeface="Arial"/>
                </a:rPr>
                <a:t>2bf78f50-6bdf-4fd3-ac15-e3a034b64ff0</a:t>
              </a:r>
            </a:p>
          </p:txBody>
        </p:sp>
        <p:sp>
          <p:nvSpPr>
            <p:cNvPr id="167" name="Прямокутник 166">
              <a:extLst>
                <a:ext uri="{FF2B5EF4-FFF2-40B4-BE49-F238E27FC236}">
                  <a16:creationId xmlns:a16="http://schemas.microsoft.com/office/drawing/2014/main" id="{02E4A823-83CD-3EC3-C7BD-045367B98736}"/>
                </a:ext>
              </a:extLst>
            </p:cNvPr>
            <p:cNvSpPr/>
            <p:nvPr/>
          </p:nvSpPr>
          <p:spPr>
            <a:xfrm>
              <a:off x="5765137" y="3132074"/>
              <a:ext cx="1365758" cy="92333"/>
            </a:xfrm>
            <a:prstGeom prst="rect">
              <a:avLst/>
            </a:prstGeom>
            <a:noFill/>
          </p:spPr>
          <p:txBody>
            <a:bodyPr wrap="none" lIns="0" tIns="0" rIns="0" bIns="0">
              <a:spAutoFit/>
            </a:bodyPr>
            <a:lstStyle/>
            <a:p>
              <a:r>
                <a:rPr lang="en-GB" sz="600">
                  <a:solidFill>
                    <a:prstClr val="black"/>
                  </a:solidFill>
                  <a:latin typeface="Arial"/>
                </a:rPr>
                <a:t>0f0btff9-a90c-904e-e063-b112350a4f3c</a:t>
              </a:r>
            </a:p>
          </p:txBody>
        </p:sp>
        <p:sp>
          <p:nvSpPr>
            <p:cNvPr id="168" name="Прямокутник 167">
              <a:extLst>
                <a:ext uri="{FF2B5EF4-FFF2-40B4-BE49-F238E27FC236}">
                  <a16:creationId xmlns:a16="http://schemas.microsoft.com/office/drawing/2014/main" id="{53BA0F89-8F0C-690C-D048-514DECCEFA44}"/>
                </a:ext>
              </a:extLst>
            </p:cNvPr>
            <p:cNvSpPr/>
            <p:nvPr/>
          </p:nvSpPr>
          <p:spPr>
            <a:xfrm>
              <a:off x="5757708" y="2900533"/>
              <a:ext cx="1370568" cy="92333"/>
            </a:xfrm>
            <a:prstGeom prst="rect">
              <a:avLst/>
            </a:prstGeom>
            <a:noFill/>
          </p:spPr>
          <p:txBody>
            <a:bodyPr wrap="none" lIns="0" tIns="0" rIns="0" bIns="0">
              <a:spAutoFit/>
            </a:bodyPr>
            <a:lstStyle/>
            <a:p>
              <a:r>
                <a:rPr lang="en-GB" sz="600">
                  <a:solidFill>
                    <a:prstClr val="black"/>
                  </a:solidFill>
                  <a:latin typeface="Arial"/>
                </a:rPr>
                <a:t>0f0bfff9-a955-904e-e063-b112350a4f3c</a:t>
              </a:r>
            </a:p>
          </p:txBody>
        </p:sp>
        <p:sp>
          <p:nvSpPr>
            <p:cNvPr id="169" name="Прямокутник 168">
              <a:extLst>
                <a:ext uri="{FF2B5EF4-FFF2-40B4-BE49-F238E27FC236}">
                  <a16:creationId xmlns:a16="http://schemas.microsoft.com/office/drawing/2014/main" id="{DD81380B-A6F2-E73A-443D-008FE2501D72}"/>
                </a:ext>
              </a:extLst>
            </p:cNvPr>
            <p:cNvSpPr/>
            <p:nvPr/>
          </p:nvSpPr>
          <p:spPr>
            <a:xfrm>
              <a:off x="5757708" y="2669605"/>
              <a:ext cx="1460336" cy="92333"/>
            </a:xfrm>
            <a:prstGeom prst="rect">
              <a:avLst/>
            </a:prstGeom>
            <a:noFill/>
          </p:spPr>
          <p:txBody>
            <a:bodyPr wrap="none" lIns="0" tIns="0" rIns="0" bIns="0">
              <a:spAutoFit/>
            </a:bodyPr>
            <a:lstStyle/>
            <a:p>
              <a:r>
                <a:rPr lang="en-GB" sz="600">
                  <a:solidFill>
                    <a:prstClr val="black"/>
                  </a:solidFill>
                  <a:latin typeface="Arial"/>
                </a:rPr>
                <a:t>0ec1f320-1e88-7647-e063-b112350a96ae</a:t>
              </a:r>
            </a:p>
          </p:txBody>
        </p:sp>
        <p:sp>
          <p:nvSpPr>
            <p:cNvPr id="170" name="Прямокутник 169">
              <a:extLst>
                <a:ext uri="{FF2B5EF4-FFF2-40B4-BE49-F238E27FC236}">
                  <a16:creationId xmlns:a16="http://schemas.microsoft.com/office/drawing/2014/main" id="{CDB43322-0DB7-8B27-9049-E7D9CD442F3E}"/>
                </a:ext>
              </a:extLst>
            </p:cNvPr>
            <p:cNvSpPr/>
            <p:nvPr/>
          </p:nvSpPr>
          <p:spPr>
            <a:xfrm>
              <a:off x="5764282" y="2431713"/>
              <a:ext cx="1455527" cy="92333"/>
            </a:xfrm>
            <a:prstGeom prst="rect">
              <a:avLst/>
            </a:prstGeom>
            <a:noFill/>
          </p:spPr>
          <p:txBody>
            <a:bodyPr wrap="none" lIns="0" tIns="0" rIns="0" bIns="0">
              <a:spAutoFit/>
            </a:bodyPr>
            <a:lstStyle/>
            <a:p>
              <a:r>
                <a:rPr lang="en-GB" sz="600">
                  <a:solidFill>
                    <a:prstClr val="black"/>
                  </a:solidFill>
                  <a:latin typeface="Arial"/>
                </a:rPr>
                <a:t>0ec1dbf2-603b-54c2-e063-b112350ab5aa</a:t>
              </a:r>
            </a:p>
          </p:txBody>
        </p:sp>
        <p:sp>
          <p:nvSpPr>
            <p:cNvPr id="171" name="Прямокутник 170">
              <a:extLst>
                <a:ext uri="{FF2B5EF4-FFF2-40B4-BE49-F238E27FC236}">
                  <a16:creationId xmlns:a16="http://schemas.microsoft.com/office/drawing/2014/main" id="{85C93871-BFCE-8F79-71EF-E6A4CA2C8EA4}"/>
                </a:ext>
              </a:extLst>
            </p:cNvPr>
            <p:cNvSpPr/>
            <p:nvPr/>
          </p:nvSpPr>
          <p:spPr>
            <a:xfrm>
              <a:off x="5757708" y="2231640"/>
              <a:ext cx="379912" cy="76944"/>
            </a:xfrm>
            <a:prstGeom prst="rect">
              <a:avLst/>
            </a:prstGeom>
            <a:noFill/>
          </p:spPr>
          <p:txBody>
            <a:bodyPr wrap="none" lIns="0" tIns="0" rIns="0" bIns="0">
              <a:spAutoFit/>
            </a:bodyPr>
            <a:lstStyle/>
            <a:p>
              <a:r>
                <a:rPr lang="en-GB" sz="500" b="1">
                  <a:solidFill>
                    <a:srgbClr val="004493"/>
                  </a:solidFill>
                  <a:latin typeface="Arial"/>
                </a:rPr>
                <a:t>Correlation ID</a:t>
              </a:r>
            </a:p>
          </p:txBody>
        </p:sp>
        <p:sp>
          <p:nvSpPr>
            <p:cNvPr id="172" name="Прямокутник 171">
              <a:extLst>
                <a:ext uri="{FF2B5EF4-FFF2-40B4-BE49-F238E27FC236}">
                  <a16:creationId xmlns:a16="http://schemas.microsoft.com/office/drawing/2014/main" id="{E5FB33C0-664F-8EBC-16D4-EE035971E39E}"/>
                </a:ext>
              </a:extLst>
            </p:cNvPr>
            <p:cNvSpPr/>
            <p:nvPr/>
          </p:nvSpPr>
          <p:spPr>
            <a:xfrm>
              <a:off x="8902603" y="1913741"/>
              <a:ext cx="208390" cy="100027"/>
            </a:xfrm>
            <a:prstGeom prst="rect">
              <a:avLst/>
            </a:prstGeom>
            <a:noFill/>
          </p:spPr>
          <p:txBody>
            <a:bodyPr wrap="none" lIns="0" tIns="0" rIns="0" bIns="0">
              <a:spAutoFit/>
            </a:bodyPr>
            <a:lstStyle/>
            <a:p>
              <a:r>
                <a:rPr lang="en-GB" sz="650">
                  <a:solidFill>
                    <a:srgbClr val="5D7AAA"/>
                  </a:solidFill>
                  <a:latin typeface="Arial"/>
                </a:rPr>
                <a:t>Filters</a:t>
              </a:r>
            </a:p>
          </p:txBody>
        </p:sp>
        <p:sp>
          <p:nvSpPr>
            <p:cNvPr id="173" name="Прямокутник 172">
              <a:extLst>
                <a:ext uri="{FF2B5EF4-FFF2-40B4-BE49-F238E27FC236}">
                  <a16:creationId xmlns:a16="http://schemas.microsoft.com/office/drawing/2014/main" id="{BB012CCE-A48F-72A6-3BE0-5A0F3638B215}"/>
                </a:ext>
              </a:extLst>
            </p:cNvPr>
            <p:cNvSpPr/>
            <p:nvPr/>
          </p:nvSpPr>
          <p:spPr>
            <a:xfrm>
              <a:off x="8431751" y="2181626"/>
              <a:ext cx="240450" cy="84639"/>
            </a:xfrm>
            <a:prstGeom prst="rect">
              <a:avLst/>
            </a:prstGeom>
            <a:noFill/>
          </p:spPr>
          <p:txBody>
            <a:bodyPr wrap="none" lIns="0" tIns="0" rIns="0" bIns="0">
              <a:spAutoFit/>
            </a:bodyPr>
            <a:lstStyle/>
            <a:p>
              <a:r>
                <a:rPr lang="en-GB" sz="550">
                  <a:solidFill>
                    <a:srgbClr val="5D7AAA"/>
                  </a:solidFill>
                  <a:latin typeface="Arial"/>
                </a:rPr>
                <a:t>Period</a:t>
              </a:r>
            </a:p>
          </p:txBody>
        </p:sp>
        <p:sp>
          <p:nvSpPr>
            <p:cNvPr id="174" name="Прямокутник 173">
              <a:extLst>
                <a:ext uri="{FF2B5EF4-FFF2-40B4-BE49-F238E27FC236}">
                  <a16:creationId xmlns:a16="http://schemas.microsoft.com/office/drawing/2014/main" id="{86BCA823-ACB7-28B3-A442-B2C373F13755}"/>
                </a:ext>
              </a:extLst>
            </p:cNvPr>
            <p:cNvSpPr/>
            <p:nvPr/>
          </p:nvSpPr>
          <p:spPr>
            <a:xfrm>
              <a:off x="8431751" y="2508266"/>
              <a:ext cx="328616" cy="84639"/>
            </a:xfrm>
            <a:prstGeom prst="rect">
              <a:avLst/>
            </a:prstGeom>
            <a:noFill/>
          </p:spPr>
          <p:txBody>
            <a:bodyPr wrap="none" lIns="0" tIns="0" rIns="0" bIns="0">
              <a:spAutoFit/>
            </a:bodyPr>
            <a:lstStyle/>
            <a:p>
              <a:r>
                <a:rPr lang="en-GB" sz="550">
                  <a:solidFill>
                    <a:srgbClr val="5D7AAA"/>
                  </a:solidFill>
                  <a:latin typeface="Arial"/>
                </a:rPr>
                <a:t>Event type</a:t>
              </a:r>
            </a:p>
          </p:txBody>
        </p:sp>
        <p:sp>
          <p:nvSpPr>
            <p:cNvPr id="175" name="Прямокутник 174">
              <a:extLst>
                <a:ext uri="{FF2B5EF4-FFF2-40B4-BE49-F238E27FC236}">
                  <a16:creationId xmlns:a16="http://schemas.microsoft.com/office/drawing/2014/main" id="{B9263FD2-BB8A-CDB0-21DC-B56D4D64D7A6}"/>
                </a:ext>
              </a:extLst>
            </p:cNvPr>
            <p:cNvSpPr/>
            <p:nvPr/>
          </p:nvSpPr>
          <p:spPr>
            <a:xfrm>
              <a:off x="8489947" y="2656676"/>
              <a:ext cx="117020" cy="84639"/>
            </a:xfrm>
            <a:prstGeom prst="rect">
              <a:avLst/>
            </a:prstGeom>
            <a:noFill/>
          </p:spPr>
          <p:txBody>
            <a:bodyPr wrap="none" lIns="0" tIns="0" rIns="0" bIns="0">
              <a:spAutoFit/>
            </a:bodyPr>
            <a:lstStyle/>
            <a:p>
              <a:r>
                <a:rPr lang="en-GB" sz="550">
                  <a:solidFill>
                    <a:schemeClr val="bg1">
                      <a:lumMod val="50000"/>
                    </a:schemeClr>
                  </a:solidFill>
                  <a:latin typeface="Arial"/>
                </a:rPr>
                <a:t>All</a:t>
              </a:r>
            </a:p>
          </p:txBody>
        </p:sp>
        <p:sp>
          <p:nvSpPr>
            <p:cNvPr id="176" name="Прямокутник 175">
              <a:extLst>
                <a:ext uri="{FF2B5EF4-FFF2-40B4-BE49-F238E27FC236}">
                  <a16:creationId xmlns:a16="http://schemas.microsoft.com/office/drawing/2014/main" id="{BEDC0710-0208-F6AF-2F39-9BE8607F8BF2}"/>
                </a:ext>
              </a:extLst>
            </p:cNvPr>
            <p:cNvSpPr/>
            <p:nvPr/>
          </p:nvSpPr>
          <p:spPr>
            <a:xfrm>
              <a:off x="8431751" y="2821275"/>
              <a:ext cx="394339" cy="84639"/>
            </a:xfrm>
            <a:prstGeom prst="rect">
              <a:avLst/>
            </a:prstGeom>
            <a:noFill/>
          </p:spPr>
          <p:txBody>
            <a:bodyPr wrap="none" lIns="0" tIns="0" rIns="0" bIns="0">
              <a:spAutoFit/>
            </a:bodyPr>
            <a:lstStyle/>
            <a:p>
              <a:r>
                <a:rPr lang="en-GB" sz="550">
                  <a:solidFill>
                    <a:srgbClr val="5D7AAA"/>
                  </a:solidFill>
                  <a:latin typeface="Arial"/>
                </a:rPr>
                <a:t>Content type</a:t>
              </a:r>
            </a:p>
          </p:txBody>
        </p:sp>
        <p:sp>
          <p:nvSpPr>
            <p:cNvPr id="177" name="Прямокутник 176">
              <a:extLst>
                <a:ext uri="{FF2B5EF4-FFF2-40B4-BE49-F238E27FC236}">
                  <a16:creationId xmlns:a16="http://schemas.microsoft.com/office/drawing/2014/main" id="{CE9AF37F-A907-4254-624E-204DB216A334}"/>
                </a:ext>
              </a:extLst>
            </p:cNvPr>
            <p:cNvSpPr/>
            <p:nvPr/>
          </p:nvSpPr>
          <p:spPr>
            <a:xfrm>
              <a:off x="8490982" y="2966190"/>
              <a:ext cx="117020" cy="84639"/>
            </a:xfrm>
            <a:prstGeom prst="rect">
              <a:avLst/>
            </a:prstGeom>
            <a:noFill/>
          </p:spPr>
          <p:txBody>
            <a:bodyPr wrap="none" lIns="0" tIns="0" rIns="0" bIns="0">
              <a:spAutoFit/>
            </a:bodyPr>
            <a:lstStyle/>
            <a:p>
              <a:r>
                <a:rPr lang="en-GB" sz="550">
                  <a:solidFill>
                    <a:schemeClr val="bg1">
                      <a:lumMod val="50000"/>
                    </a:schemeClr>
                  </a:solidFill>
                  <a:latin typeface="Arial"/>
                </a:rPr>
                <a:t>All</a:t>
              </a:r>
            </a:p>
          </p:txBody>
        </p:sp>
        <p:sp>
          <p:nvSpPr>
            <p:cNvPr id="178" name="Прямокутник 177">
              <a:extLst>
                <a:ext uri="{FF2B5EF4-FFF2-40B4-BE49-F238E27FC236}">
                  <a16:creationId xmlns:a16="http://schemas.microsoft.com/office/drawing/2014/main" id="{D831D315-9F85-00C8-8084-50A86830F2A0}"/>
                </a:ext>
              </a:extLst>
            </p:cNvPr>
            <p:cNvSpPr/>
            <p:nvPr/>
          </p:nvSpPr>
          <p:spPr>
            <a:xfrm>
              <a:off x="8438451" y="3146040"/>
              <a:ext cx="394339" cy="84639"/>
            </a:xfrm>
            <a:prstGeom prst="rect">
              <a:avLst/>
            </a:prstGeom>
            <a:noFill/>
          </p:spPr>
          <p:txBody>
            <a:bodyPr wrap="none" lIns="0" tIns="0" rIns="0" bIns="0">
              <a:spAutoFit/>
            </a:bodyPr>
            <a:lstStyle/>
            <a:p>
              <a:r>
                <a:rPr lang="en-GB" sz="550">
                  <a:solidFill>
                    <a:srgbClr val="5D7AAA"/>
                  </a:solidFill>
                  <a:latin typeface="Arial"/>
                </a:rPr>
                <a:t>Correlation ID</a:t>
              </a:r>
            </a:p>
          </p:txBody>
        </p:sp>
        <p:sp>
          <p:nvSpPr>
            <p:cNvPr id="179" name="Прямокутник 178">
              <a:extLst>
                <a:ext uri="{FF2B5EF4-FFF2-40B4-BE49-F238E27FC236}">
                  <a16:creationId xmlns:a16="http://schemas.microsoft.com/office/drawing/2014/main" id="{5C794274-E632-9840-3879-724EB18B98C7}"/>
                </a:ext>
              </a:extLst>
            </p:cNvPr>
            <p:cNvSpPr/>
            <p:nvPr/>
          </p:nvSpPr>
          <p:spPr>
            <a:xfrm>
              <a:off x="8486253" y="3284063"/>
              <a:ext cx="548227" cy="92333"/>
            </a:xfrm>
            <a:prstGeom prst="rect">
              <a:avLst/>
            </a:prstGeom>
            <a:noFill/>
          </p:spPr>
          <p:txBody>
            <a:bodyPr wrap="none" lIns="0" tIns="0" rIns="0" bIns="0">
              <a:spAutoFit/>
            </a:bodyPr>
            <a:lstStyle/>
            <a:p>
              <a:r>
                <a:rPr lang="en-GB" sz="600">
                  <a:solidFill>
                    <a:schemeClr val="bg1">
                      <a:lumMod val="65000"/>
                    </a:schemeClr>
                  </a:solidFill>
                  <a:latin typeface="Arial"/>
                </a:rPr>
                <a:t>min. 3 characters</a:t>
              </a:r>
            </a:p>
          </p:txBody>
        </p:sp>
        <p:sp>
          <p:nvSpPr>
            <p:cNvPr id="181" name="Прямокутник 180">
              <a:extLst>
                <a:ext uri="{FF2B5EF4-FFF2-40B4-BE49-F238E27FC236}">
                  <a16:creationId xmlns:a16="http://schemas.microsoft.com/office/drawing/2014/main" id="{1BB57AB7-52EE-E931-FC3D-56BF37E14570}"/>
                </a:ext>
              </a:extLst>
            </p:cNvPr>
            <p:cNvSpPr/>
            <p:nvPr/>
          </p:nvSpPr>
          <p:spPr>
            <a:xfrm>
              <a:off x="8604444" y="3600268"/>
              <a:ext cx="331822" cy="92333"/>
            </a:xfrm>
            <a:prstGeom prst="rect">
              <a:avLst/>
            </a:prstGeom>
            <a:noFill/>
          </p:spPr>
          <p:txBody>
            <a:bodyPr wrap="none" lIns="0" tIns="0" rIns="0" bIns="0">
              <a:spAutoFit/>
            </a:bodyPr>
            <a:lstStyle/>
            <a:p>
              <a:r>
                <a:rPr lang="en-GB" sz="600">
                  <a:solidFill>
                    <a:srgbClr val="595959"/>
                  </a:solidFill>
                  <a:latin typeface="Arial"/>
                </a:rPr>
                <a:t>Successful</a:t>
              </a:r>
            </a:p>
          </p:txBody>
        </p:sp>
        <p:sp>
          <p:nvSpPr>
            <p:cNvPr id="182" name="Прямокутник 181">
              <a:extLst>
                <a:ext uri="{FF2B5EF4-FFF2-40B4-BE49-F238E27FC236}">
                  <a16:creationId xmlns:a16="http://schemas.microsoft.com/office/drawing/2014/main" id="{F413FBBA-B8D4-53FA-761F-1F0A123BADFE}"/>
                </a:ext>
              </a:extLst>
            </p:cNvPr>
            <p:cNvSpPr/>
            <p:nvPr/>
          </p:nvSpPr>
          <p:spPr>
            <a:xfrm>
              <a:off x="9189223" y="3601603"/>
              <a:ext cx="240450" cy="92333"/>
            </a:xfrm>
            <a:prstGeom prst="rect">
              <a:avLst/>
            </a:prstGeom>
            <a:noFill/>
          </p:spPr>
          <p:txBody>
            <a:bodyPr wrap="none" lIns="0" tIns="0" rIns="0" bIns="0">
              <a:spAutoFit/>
            </a:bodyPr>
            <a:lstStyle/>
            <a:p>
              <a:r>
                <a:rPr lang="en-GB" sz="600">
                  <a:solidFill>
                    <a:srgbClr val="595959"/>
                  </a:solidFill>
                  <a:latin typeface="Arial"/>
                </a:rPr>
                <a:t>Failed</a:t>
              </a:r>
            </a:p>
          </p:txBody>
        </p:sp>
        <p:sp>
          <p:nvSpPr>
            <p:cNvPr id="183" name="Прямокутник 182">
              <a:extLst>
                <a:ext uri="{FF2B5EF4-FFF2-40B4-BE49-F238E27FC236}">
                  <a16:creationId xmlns:a16="http://schemas.microsoft.com/office/drawing/2014/main" id="{5DD0B4DF-3867-C5CE-2E39-93D742AE57AF}"/>
                </a:ext>
              </a:extLst>
            </p:cNvPr>
            <p:cNvSpPr/>
            <p:nvPr/>
          </p:nvSpPr>
          <p:spPr>
            <a:xfrm>
              <a:off x="3800640" y="4319612"/>
              <a:ext cx="1479572" cy="84639"/>
            </a:xfrm>
            <a:prstGeom prst="rect">
              <a:avLst/>
            </a:prstGeom>
            <a:noFill/>
          </p:spPr>
          <p:txBody>
            <a:bodyPr wrap="none" lIns="0" tIns="0" rIns="0" bIns="0">
              <a:spAutoFit/>
            </a:bodyPr>
            <a:lstStyle/>
            <a:p>
              <a:r>
                <a:rPr lang="en-GB" sz="550">
                  <a:solidFill>
                    <a:prstClr val="black"/>
                  </a:solidFill>
                  <a:latin typeface="Arial"/>
                </a:rPr>
                <a:t>ALLOCATION_SERIES_NOTIFICATION_N101</a:t>
              </a:r>
            </a:p>
          </p:txBody>
        </p:sp>
        <p:sp>
          <p:nvSpPr>
            <p:cNvPr id="184" name="Прямокутник 183">
              <a:extLst>
                <a:ext uri="{FF2B5EF4-FFF2-40B4-BE49-F238E27FC236}">
                  <a16:creationId xmlns:a16="http://schemas.microsoft.com/office/drawing/2014/main" id="{F344F606-281C-A67C-1656-9F27DED416BE}"/>
                </a:ext>
              </a:extLst>
            </p:cNvPr>
            <p:cNvSpPr/>
            <p:nvPr/>
          </p:nvSpPr>
          <p:spPr>
            <a:xfrm>
              <a:off x="3794437" y="4087005"/>
              <a:ext cx="1479572" cy="84639"/>
            </a:xfrm>
            <a:prstGeom prst="rect">
              <a:avLst/>
            </a:prstGeom>
            <a:noFill/>
          </p:spPr>
          <p:txBody>
            <a:bodyPr wrap="none" lIns="0" tIns="0" rIns="0" bIns="0">
              <a:spAutoFit/>
            </a:bodyPr>
            <a:lstStyle/>
            <a:p>
              <a:r>
                <a:rPr lang="en-GB" sz="550">
                  <a:solidFill>
                    <a:prstClr val="black"/>
                  </a:solidFill>
                  <a:latin typeface="Arial"/>
                </a:rPr>
                <a:t>ALLOCATION_SERIES_NOTIFICATION_N101</a:t>
              </a:r>
            </a:p>
          </p:txBody>
        </p:sp>
        <p:sp>
          <p:nvSpPr>
            <p:cNvPr id="185" name="Прямокутник 184">
              <a:extLst>
                <a:ext uri="{FF2B5EF4-FFF2-40B4-BE49-F238E27FC236}">
                  <a16:creationId xmlns:a16="http://schemas.microsoft.com/office/drawing/2014/main" id="{7E141385-33FC-373C-354D-A910CD603DD0}"/>
                </a:ext>
              </a:extLst>
            </p:cNvPr>
            <p:cNvSpPr/>
            <p:nvPr/>
          </p:nvSpPr>
          <p:spPr>
            <a:xfrm>
              <a:off x="3794437" y="3853275"/>
              <a:ext cx="1479572" cy="84639"/>
            </a:xfrm>
            <a:prstGeom prst="rect">
              <a:avLst/>
            </a:prstGeom>
            <a:noFill/>
          </p:spPr>
          <p:txBody>
            <a:bodyPr wrap="none" lIns="0" tIns="0" rIns="0" bIns="0">
              <a:spAutoFit/>
            </a:bodyPr>
            <a:lstStyle/>
            <a:p>
              <a:r>
                <a:rPr lang="en-GB" sz="550">
                  <a:solidFill>
                    <a:prstClr val="black"/>
                  </a:solidFill>
                  <a:latin typeface="Arial"/>
                </a:rPr>
                <a:t>ALLOCATION_SERIES_NOTIFICATION_N101</a:t>
              </a:r>
            </a:p>
          </p:txBody>
        </p:sp>
        <p:sp>
          <p:nvSpPr>
            <p:cNvPr id="186" name="Прямокутник 185">
              <a:extLst>
                <a:ext uri="{FF2B5EF4-FFF2-40B4-BE49-F238E27FC236}">
                  <a16:creationId xmlns:a16="http://schemas.microsoft.com/office/drawing/2014/main" id="{3DF39F4B-19AE-E316-7B9D-FD98CDFC1CF6}"/>
                </a:ext>
              </a:extLst>
            </p:cNvPr>
            <p:cNvSpPr/>
            <p:nvPr/>
          </p:nvSpPr>
          <p:spPr>
            <a:xfrm>
              <a:off x="3794437" y="3617891"/>
              <a:ext cx="1479572" cy="84639"/>
            </a:xfrm>
            <a:prstGeom prst="rect">
              <a:avLst/>
            </a:prstGeom>
            <a:noFill/>
          </p:spPr>
          <p:txBody>
            <a:bodyPr wrap="none" lIns="0" tIns="0" rIns="0" bIns="0">
              <a:spAutoFit/>
            </a:bodyPr>
            <a:lstStyle/>
            <a:p>
              <a:r>
                <a:rPr lang="en-GB" sz="550">
                  <a:solidFill>
                    <a:prstClr val="black"/>
                  </a:solidFill>
                  <a:latin typeface="Arial"/>
                </a:rPr>
                <a:t>ALLOCATION_SERIES_NOTIFICATION_N101</a:t>
              </a:r>
            </a:p>
          </p:txBody>
        </p:sp>
      </p:grpSp>
      <p:grpSp>
        <p:nvGrpSpPr>
          <p:cNvPr id="121" name="Групувати 120">
            <a:extLst>
              <a:ext uri="{FF2B5EF4-FFF2-40B4-BE49-F238E27FC236}">
                <a16:creationId xmlns:a16="http://schemas.microsoft.com/office/drawing/2014/main" id="{E38B3ED8-3FF3-4CA3-4BF9-4DA28AE9B5E8}"/>
              </a:ext>
            </a:extLst>
          </p:cNvPr>
          <p:cNvGrpSpPr/>
          <p:nvPr/>
        </p:nvGrpSpPr>
        <p:grpSpPr>
          <a:xfrm>
            <a:off x="1353440" y="1575174"/>
            <a:ext cx="10009976" cy="4801720"/>
            <a:chOff x="1375353" y="1570031"/>
            <a:chExt cx="10009976" cy="4801720"/>
          </a:xfrm>
        </p:grpSpPr>
        <p:pic>
          <p:nvPicPr>
            <p:cNvPr id="13" name="Afbeelding 12">
              <a:extLst>
                <a:ext uri="{FF2B5EF4-FFF2-40B4-BE49-F238E27FC236}">
                  <a16:creationId xmlns:a16="http://schemas.microsoft.com/office/drawing/2014/main" id="{0EE72909-CCDA-9A5C-C34D-18E5AB3EF4DB}"/>
                </a:ext>
              </a:extLst>
            </p:cNvPr>
            <p:cNvPicPr>
              <a:picLocks noChangeAspect="1"/>
            </p:cNvPicPr>
            <p:nvPr/>
          </p:nvPicPr>
          <p:blipFill>
            <a:blip r:embed="rId6"/>
            <a:srcRect/>
            <a:stretch/>
          </p:blipFill>
          <p:spPr>
            <a:xfrm>
              <a:off x="1375353" y="1570031"/>
              <a:ext cx="10009976" cy="4801720"/>
            </a:xfrm>
            <a:prstGeom prst="rect">
              <a:avLst/>
            </a:prstGeom>
          </p:spPr>
        </p:pic>
        <p:sp>
          <p:nvSpPr>
            <p:cNvPr id="103" name="Прямокутник 102">
              <a:extLst>
                <a:ext uri="{FF2B5EF4-FFF2-40B4-BE49-F238E27FC236}">
                  <a16:creationId xmlns:a16="http://schemas.microsoft.com/office/drawing/2014/main" id="{6D5A05B7-E410-AE9B-DE53-D755EC114A32}"/>
                </a:ext>
              </a:extLst>
            </p:cNvPr>
            <p:cNvSpPr/>
            <p:nvPr/>
          </p:nvSpPr>
          <p:spPr>
            <a:xfrm>
              <a:off x="2135648" y="1673698"/>
              <a:ext cx="1481175" cy="130805"/>
            </a:xfrm>
            <a:prstGeom prst="rect">
              <a:avLst/>
            </a:prstGeom>
            <a:noFill/>
          </p:spPr>
          <p:txBody>
            <a:bodyPr wrap="none" lIns="0" tIns="0" rIns="0" bIns="0">
              <a:spAutoFit/>
            </a:bodyPr>
            <a:lstStyle/>
            <a:p>
              <a:r>
                <a:rPr lang="en-GB" sz="850" b="1">
                  <a:solidFill>
                    <a:schemeClr val="bg1"/>
                  </a:solidFill>
                  <a:latin typeface="Arial"/>
                </a:rPr>
                <a:t>Test &amp; Qualification Facility</a:t>
              </a:r>
            </a:p>
          </p:txBody>
        </p:sp>
        <p:sp>
          <p:nvSpPr>
            <p:cNvPr id="104" name="Прямокутник 103">
              <a:extLst>
                <a:ext uri="{FF2B5EF4-FFF2-40B4-BE49-F238E27FC236}">
                  <a16:creationId xmlns:a16="http://schemas.microsoft.com/office/drawing/2014/main" id="{3164CADB-E74F-1F2A-FF9C-7AF758F37C98}"/>
                </a:ext>
              </a:extLst>
            </p:cNvPr>
            <p:cNvSpPr/>
            <p:nvPr/>
          </p:nvSpPr>
          <p:spPr>
            <a:xfrm>
              <a:off x="3019097" y="1926405"/>
              <a:ext cx="290144"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Event log</a:t>
              </a:r>
            </a:p>
          </p:txBody>
        </p:sp>
        <p:sp>
          <p:nvSpPr>
            <p:cNvPr id="105" name="Прямокутник 104">
              <a:extLst>
                <a:ext uri="{FF2B5EF4-FFF2-40B4-BE49-F238E27FC236}">
                  <a16:creationId xmlns:a16="http://schemas.microsoft.com/office/drawing/2014/main" id="{F5BB4F85-BB34-858B-73F6-32E427D7D564}"/>
                </a:ext>
              </a:extLst>
            </p:cNvPr>
            <p:cNvSpPr/>
            <p:nvPr/>
          </p:nvSpPr>
          <p:spPr>
            <a:xfrm>
              <a:off x="3574297" y="1925763"/>
              <a:ext cx="327013" cy="84639"/>
            </a:xfrm>
            <a:prstGeom prst="rect">
              <a:avLst/>
            </a:prstGeom>
            <a:noFill/>
          </p:spPr>
          <p:txBody>
            <a:bodyPr wrap="none" lIns="0" tIns="0" rIns="0" bIns="0">
              <a:spAutoFit/>
            </a:bodyPr>
            <a:lstStyle/>
            <a:p>
              <a:r>
                <a:rPr lang="en-GB" sz="550">
                  <a:solidFill>
                    <a:srgbClr val="214D95"/>
                  </a:solidFill>
                  <a:latin typeface="Arial"/>
                </a:rPr>
                <a:t>Scenarios</a:t>
              </a:r>
            </a:p>
          </p:txBody>
        </p:sp>
        <p:sp>
          <p:nvSpPr>
            <p:cNvPr id="106" name="Прямокутник 105">
              <a:extLst>
                <a:ext uri="{FF2B5EF4-FFF2-40B4-BE49-F238E27FC236}">
                  <a16:creationId xmlns:a16="http://schemas.microsoft.com/office/drawing/2014/main" id="{5FF4BA80-895A-E7F9-B29F-E8A6F524D61A}"/>
                </a:ext>
              </a:extLst>
            </p:cNvPr>
            <p:cNvSpPr/>
            <p:nvPr/>
          </p:nvSpPr>
          <p:spPr>
            <a:xfrm>
              <a:off x="4166366" y="1925762"/>
              <a:ext cx="351058"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Qualification</a:t>
              </a:r>
            </a:p>
          </p:txBody>
        </p:sp>
        <p:sp>
          <p:nvSpPr>
            <p:cNvPr id="107" name="Прямокутник 106">
              <a:extLst>
                <a:ext uri="{FF2B5EF4-FFF2-40B4-BE49-F238E27FC236}">
                  <a16:creationId xmlns:a16="http://schemas.microsoft.com/office/drawing/2014/main" id="{E71D1C18-7DE2-C6A3-D15E-741C077F4B60}"/>
                </a:ext>
              </a:extLst>
            </p:cNvPr>
            <p:cNvSpPr/>
            <p:nvPr/>
          </p:nvSpPr>
          <p:spPr>
            <a:xfrm>
              <a:off x="2340423" y="2190125"/>
              <a:ext cx="394339" cy="100027"/>
            </a:xfrm>
            <a:prstGeom prst="rect">
              <a:avLst/>
            </a:prstGeom>
            <a:noFill/>
          </p:spPr>
          <p:txBody>
            <a:bodyPr wrap="none" lIns="0" tIns="0" rIns="0" bIns="0">
              <a:spAutoFit/>
            </a:bodyPr>
            <a:lstStyle/>
            <a:p>
              <a:r>
                <a:rPr lang="en-GB" sz="650">
                  <a:solidFill>
                    <a:srgbClr val="214D95"/>
                  </a:solidFill>
                  <a:latin typeface="Arial"/>
                </a:rPr>
                <a:t>Processes</a:t>
              </a:r>
            </a:p>
          </p:txBody>
        </p:sp>
        <p:sp>
          <p:nvSpPr>
            <p:cNvPr id="108" name="Прямокутник 107">
              <a:extLst>
                <a:ext uri="{FF2B5EF4-FFF2-40B4-BE49-F238E27FC236}">
                  <a16:creationId xmlns:a16="http://schemas.microsoft.com/office/drawing/2014/main" id="{3D95AEEB-D9FC-780D-52D7-965DDBEEF063}"/>
                </a:ext>
              </a:extLst>
            </p:cNvPr>
            <p:cNvSpPr/>
            <p:nvPr/>
          </p:nvSpPr>
          <p:spPr>
            <a:xfrm>
              <a:off x="1852523" y="2403431"/>
              <a:ext cx="336631" cy="92333"/>
            </a:xfrm>
            <a:prstGeom prst="rect">
              <a:avLst/>
            </a:prstGeom>
            <a:noFill/>
          </p:spPr>
          <p:txBody>
            <a:bodyPr wrap="none" lIns="0" tIns="0" rIns="0" bIns="0">
              <a:spAutoFit/>
            </a:bodyPr>
            <a:lstStyle/>
            <a:p>
              <a:r>
                <a:rPr lang="en-GB" sz="600">
                  <a:solidFill>
                    <a:schemeClr val="tx1">
                      <a:lumMod val="75000"/>
                      <a:lumOff val="25000"/>
                    </a:schemeClr>
                  </a:solidFill>
                  <a:latin typeface="Arial"/>
                </a:rPr>
                <a:t>Allocation</a:t>
              </a:r>
            </a:p>
          </p:txBody>
        </p:sp>
        <p:sp>
          <p:nvSpPr>
            <p:cNvPr id="113" name="Прямокутник 112">
              <a:extLst>
                <a:ext uri="{FF2B5EF4-FFF2-40B4-BE49-F238E27FC236}">
                  <a16:creationId xmlns:a16="http://schemas.microsoft.com/office/drawing/2014/main" id="{87DE4F7E-0510-E0D7-F979-15C811DF000B}"/>
                </a:ext>
              </a:extLst>
            </p:cNvPr>
            <p:cNvSpPr/>
            <p:nvPr/>
          </p:nvSpPr>
          <p:spPr>
            <a:xfrm>
              <a:off x="10189077" y="1958734"/>
              <a:ext cx="706925" cy="92333"/>
            </a:xfrm>
            <a:prstGeom prst="rect">
              <a:avLst/>
            </a:prstGeom>
            <a:noFill/>
          </p:spPr>
          <p:txBody>
            <a:bodyPr wrap="none" lIns="0" tIns="0" rIns="0" bIns="0">
              <a:spAutoFit/>
            </a:bodyPr>
            <a:lstStyle/>
            <a:p>
              <a:r>
                <a:rPr lang="en-GB" sz="600">
                  <a:solidFill>
                    <a:srgbClr val="6576A3"/>
                  </a:solidFill>
                  <a:latin typeface="Arial"/>
                </a:rPr>
                <a:t>Frequently asked questions</a:t>
              </a:r>
            </a:p>
          </p:txBody>
        </p:sp>
        <p:sp>
          <p:nvSpPr>
            <p:cNvPr id="114" name="Прямокутник 113">
              <a:extLst>
                <a:ext uri="{FF2B5EF4-FFF2-40B4-BE49-F238E27FC236}">
                  <a16:creationId xmlns:a16="http://schemas.microsoft.com/office/drawing/2014/main" id="{62B3617A-42A9-FFAF-823D-E0013FB12832}"/>
                </a:ext>
              </a:extLst>
            </p:cNvPr>
            <p:cNvSpPr/>
            <p:nvPr/>
          </p:nvSpPr>
          <p:spPr>
            <a:xfrm>
              <a:off x="9783192" y="2230998"/>
              <a:ext cx="302968"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Category</a:t>
              </a:r>
            </a:p>
          </p:txBody>
        </p:sp>
        <p:sp>
          <p:nvSpPr>
            <p:cNvPr id="115" name="Прямокутник 114">
              <a:extLst>
                <a:ext uri="{FF2B5EF4-FFF2-40B4-BE49-F238E27FC236}">
                  <a16:creationId xmlns:a16="http://schemas.microsoft.com/office/drawing/2014/main" id="{F9BA629B-50DC-71EE-2554-8490C34341AB}"/>
                </a:ext>
              </a:extLst>
            </p:cNvPr>
            <p:cNvSpPr/>
            <p:nvPr/>
          </p:nvSpPr>
          <p:spPr>
            <a:xfrm>
              <a:off x="10400453" y="2214713"/>
              <a:ext cx="141064"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TQF</a:t>
              </a:r>
            </a:p>
          </p:txBody>
        </p:sp>
        <p:sp>
          <p:nvSpPr>
            <p:cNvPr id="116" name="Прямокутник 115">
              <a:extLst>
                <a:ext uri="{FF2B5EF4-FFF2-40B4-BE49-F238E27FC236}">
                  <a16:creationId xmlns:a16="http://schemas.microsoft.com/office/drawing/2014/main" id="{DB741F2C-3032-920F-2583-716EF0FCFA4B}"/>
                </a:ext>
              </a:extLst>
            </p:cNvPr>
            <p:cNvSpPr/>
            <p:nvPr/>
          </p:nvSpPr>
          <p:spPr>
            <a:xfrm>
              <a:off x="9781934" y="2461635"/>
              <a:ext cx="1428276" cy="84639"/>
            </a:xfrm>
            <a:prstGeom prst="rect">
              <a:avLst/>
            </a:prstGeom>
            <a:noFill/>
          </p:spPr>
          <p:txBody>
            <a:bodyPr wrap="none" lIns="0" tIns="0" rIns="0" bIns="0">
              <a:spAutoFit/>
            </a:bodyPr>
            <a:lstStyle/>
            <a:p>
              <a:r>
                <a:rPr lang="en-GB" sz="550" b="1">
                  <a:solidFill>
                    <a:srgbClr val="214D95"/>
                  </a:solidFill>
                  <a:latin typeface="Arial"/>
                </a:rPr>
                <a:t>Where do I find more information about the TQF?</a:t>
              </a:r>
            </a:p>
          </p:txBody>
        </p:sp>
        <p:sp>
          <p:nvSpPr>
            <p:cNvPr id="117" name="Прямокутник 116">
              <a:extLst>
                <a:ext uri="{FF2B5EF4-FFF2-40B4-BE49-F238E27FC236}">
                  <a16:creationId xmlns:a16="http://schemas.microsoft.com/office/drawing/2014/main" id="{51A94947-D03F-82AF-67D8-24A5B7B1D556}"/>
                </a:ext>
              </a:extLst>
            </p:cNvPr>
            <p:cNvSpPr/>
            <p:nvPr/>
          </p:nvSpPr>
          <p:spPr>
            <a:xfrm>
              <a:off x="9776532" y="2599260"/>
              <a:ext cx="1428276" cy="160020"/>
            </a:xfrm>
            <a:prstGeom prst="rect">
              <a:avLst/>
            </a:prstGeom>
            <a:noFill/>
          </p:spPr>
          <p:txBody>
            <a:bodyPr wrap="square" lIns="0" tIns="0" rIns="0" bIns="0">
              <a:spAutoFit/>
            </a:bodyPr>
            <a:lstStyle/>
            <a:p>
              <a:pPr algn="just"/>
              <a:r>
                <a:rPr lang="en-GB" sz="500">
                  <a:solidFill>
                    <a:schemeClr val="tx1">
                      <a:lumMod val="75000"/>
                      <a:lumOff val="25000"/>
                    </a:schemeClr>
                  </a:solidFill>
                  <a:latin typeface="Arial"/>
                </a:rPr>
                <a:t>You can find the following two documents on MyTenneT in the 'IT connections' App:</a:t>
              </a:r>
            </a:p>
          </p:txBody>
        </p:sp>
        <p:sp>
          <p:nvSpPr>
            <p:cNvPr id="118" name="Прямокутник 117">
              <a:extLst>
                <a:ext uri="{FF2B5EF4-FFF2-40B4-BE49-F238E27FC236}">
                  <a16:creationId xmlns:a16="http://schemas.microsoft.com/office/drawing/2014/main" id="{3CD899E5-082D-0877-D311-966CC1DA5E14}"/>
                </a:ext>
              </a:extLst>
            </p:cNvPr>
            <p:cNvSpPr/>
            <p:nvPr/>
          </p:nvSpPr>
          <p:spPr>
            <a:xfrm>
              <a:off x="9902670" y="2813578"/>
              <a:ext cx="816102" cy="153888"/>
            </a:xfrm>
            <a:prstGeom prst="rect">
              <a:avLst/>
            </a:prstGeom>
            <a:noFill/>
          </p:spPr>
          <p:txBody>
            <a:bodyPr lIns="0" tIns="0" rIns="0" bIns="0">
              <a:spAutoFit/>
            </a:bodyPr>
            <a:lstStyle/>
            <a:p>
              <a:pPr marL="90000" marR="104902" indent="-90000">
                <a:buFont typeface="Courier New" panose="02070309020205020404" pitchFamily="49" charset="0"/>
                <a:buChar char="o"/>
              </a:pPr>
              <a:r>
                <a:rPr lang="en-GB" sz="500">
                  <a:solidFill>
                    <a:schemeClr val="tx1">
                      <a:lumMod val="75000"/>
                      <a:lumOff val="25000"/>
                    </a:schemeClr>
                  </a:solidFill>
                  <a:latin typeface="Arial"/>
                </a:rPr>
                <a:t>TQF Platform Guide</a:t>
              </a:r>
            </a:p>
            <a:p>
              <a:pPr marL="90000" marR="104902" indent="-90000">
                <a:buFont typeface="Courier New" panose="02070309020205020404" pitchFamily="49" charset="0"/>
                <a:buChar char="o"/>
              </a:pPr>
              <a:r>
                <a:rPr lang="en-GB" sz="500">
                  <a:solidFill>
                    <a:schemeClr val="tx1">
                      <a:lumMod val="75000"/>
                      <a:lumOff val="25000"/>
                    </a:schemeClr>
                  </a:solidFill>
                  <a:latin typeface="Arial"/>
                </a:rPr>
                <a:t>TQF-FAQ</a:t>
              </a:r>
            </a:p>
          </p:txBody>
        </p:sp>
        <p:sp>
          <p:nvSpPr>
            <p:cNvPr id="119" name="Прямокутник 118">
              <a:extLst>
                <a:ext uri="{FF2B5EF4-FFF2-40B4-BE49-F238E27FC236}">
                  <a16:creationId xmlns:a16="http://schemas.microsoft.com/office/drawing/2014/main" id="{1816248C-9A80-4F71-0202-FA3B528DA596}"/>
                </a:ext>
              </a:extLst>
            </p:cNvPr>
            <p:cNvSpPr/>
            <p:nvPr/>
          </p:nvSpPr>
          <p:spPr>
            <a:xfrm>
              <a:off x="10591270" y="6228042"/>
              <a:ext cx="500137"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Always show FAQ</a:t>
              </a:r>
            </a:p>
          </p:txBody>
        </p:sp>
        <p:sp>
          <p:nvSpPr>
            <p:cNvPr id="120" name="Прямокутник 119">
              <a:extLst>
                <a:ext uri="{FF2B5EF4-FFF2-40B4-BE49-F238E27FC236}">
                  <a16:creationId xmlns:a16="http://schemas.microsoft.com/office/drawing/2014/main" id="{56D8A9A5-ABA2-2000-3202-E862EE2B28DA}"/>
                </a:ext>
              </a:extLst>
            </p:cNvPr>
            <p:cNvSpPr/>
            <p:nvPr/>
          </p:nvSpPr>
          <p:spPr>
            <a:xfrm>
              <a:off x="6227789" y="3931340"/>
              <a:ext cx="713337"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Select a scenario</a:t>
              </a:r>
            </a:p>
          </p:txBody>
        </p:sp>
      </p:grpSp>
      <p:grpSp>
        <p:nvGrpSpPr>
          <p:cNvPr id="102" name="Групувати 101">
            <a:extLst>
              <a:ext uri="{FF2B5EF4-FFF2-40B4-BE49-F238E27FC236}">
                <a16:creationId xmlns:a16="http://schemas.microsoft.com/office/drawing/2014/main" id="{6E359A66-8FED-7BC6-5F6A-58C21A0A2C14}"/>
              </a:ext>
            </a:extLst>
          </p:cNvPr>
          <p:cNvGrpSpPr/>
          <p:nvPr/>
        </p:nvGrpSpPr>
        <p:grpSpPr>
          <a:xfrm>
            <a:off x="1353440" y="1552629"/>
            <a:ext cx="10009976" cy="4801720"/>
            <a:chOff x="1375342" y="1582730"/>
            <a:chExt cx="10009976" cy="4801720"/>
          </a:xfrm>
        </p:grpSpPr>
        <p:pic>
          <p:nvPicPr>
            <p:cNvPr id="16" name="Afbeelding 15">
              <a:extLst>
                <a:ext uri="{FF2B5EF4-FFF2-40B4-BE49-F238E27FC236}">
                  <a16:creationId xmlns:a16="http://schemas.microsoft.com/office/drawing/2014/main" id="{9FB564A2-5D3F-EF1E-F551-D96330B59138}"/>
                </a:ext>
              </a:extLst>
            </p:cNvPr>
            <p:cNvPicPr>
              <a:picLocks noChangeAspect="1"/>
            </p:cNvPicPr>
            <p:nvPr/>
          </p:nvPicPr>
          <p:blipFill>
            <a:blip r:embed="rId7"/>
            <a:srcRect/>
            <a:stretch/>
          </p:blipFill>
          <p:spPr>
            <a:xfrm>
              <a:off x="1375342" y="1582730"/>
              <a:ext cx="10009976" cy="4801720"/>
            </a:xfrm>
            <a:prstGeom prst="rect">
              <a:avLst/>
            </a:prstGeom>
          </p:spPr>
        </p:pic>
        <p:sp>
          <p:nvSpPr>
            <p:cNvPr id="56" name="Прямокутник 55">
              <a:extLst>
                <a:ext uri="{FF2B5EF4-FFF2-40B4-BE49-F238E27FC236}">
                  <a16:creationId xmlns:a16="http://schemas.microsoft.com/office/drawing/2014/main" id="{5086CE88-4E71-9D4A-B995-1BDD8EA8B4ED}"/>
                </a:ext>
              </a:extLst>
            </p:cNvPr>
            <p:cNvSpPr/>
            <p:nvPr/>
          </p:nvSpPr>
          <p:spPr>
            <a:xfrm>
              <a:off x="2134586" y="1681025"/>
              <a:ext cx="1481175" cy="130805"/>
            </a:xfrm>
            <a:prstGeom prst="rect">
              <a:avLst/>
            </a:prstGeom>
            <a:noFill/>
          </p:spPr>
          <p:txBody>
            <a:bodyPr wrap="none" lIns="0" tIns="0" rIns="0" bIns="0">
              <a:spAutoFit/>
            </a:bodyPr>
            <a:lstStyle/>
            <a:p>
              <a:r>
                <a:rPr lang="en-GB" sz="850" b="1">
                  <a:solidFill>
                    <a:schemeClr val="bg1"/>
                  </a:solidFill>
                  <a:latin typeface="Arial"/>
                </a:rPr>
                <a:t>Test &amp; Qualification Facility</a:t>
              </a:r>
            </a:p>
          </p:txBody>
        </p:sp>
        <p:sp>
          <p:nvSpPr>
            <p:cNvPr id="57" name="Прямокутник 56">
              <a:extLst>
                <a:ext uri="{FF2B5EF4-FFF2-40B4-BE49-F238E27FC236}">
                  <a16:creationId xmlns:a16="http://schemas.microsoft.com/office/drawing/2014/main" id="{576BC44B-D4FC-D74D-FD01-6B413518A1C6}"/>
                </a:ext>
              </a:extLst>
            </p:cNvPr>
            <p:cNvSpPr/>
            <p:nvPr/>
          </p:nvSpPr>
          <p:spPr>
            <a:xfrm>
              <a:off x="3018035" y="1933732"/>
              <a:ext cx="290144"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Event log</a:t>
              </a:r>
            </a:p>
          </p:txBody>
        </p:sp>
        <p:sp>
          <p:nvSpPr>
            <p:cNvPr id="58" name="Прямокутник 57">
              <a:extLst>
                <a:ext uri="{FF2B5EF4-FFF2-40B4-BE49-F238E27FC236}">
                  <a16:creationId xmlns:a16="http://schemas.microsoft.com/office/drawing/2014/main" id="{E4727902-A98B-9ADF-424C-A8DBCD462C25}"/>
                </a:ext>
              </a:extLst>
            </p:cNvPr>
            <p:cNvSpPr/>
            <p:nvPr/>
          </p:nvSpPr>
          <p:spPr>
            <a:xfrm>
              <a:off x="3573235" y="1933090"/>
              <a:ext cx="327013" cy="84639"/>
            </a:xfrm>
            <a:prstGeom prst="rect">
              <a:avLst/>
            </a:prstGeom>
            <a:noFill/>
          </p:spPr>
          <p:txBody>
            <a:bodyPr wrap="none" lIns="0" tIns="0" rIns="0" bIns="0">
              <a:spAutoFit/>
            </a:bodyPr>
            <a:lstStyle/>
            <a:p>
              <a:r>
                <a:rPr lang="en-GB" sz="550">
                  <a:solidFill>
                    <a:srgbClr val="214D95"/>
                  </a:solidFill>
                  <a:latin typeface="Arial"/>
                </a:rPr>
                <a:t>Scenarios</a:t>
              </a:r>
            </a:p>
          </p:txBody>
        </p:sp>
        <p:sp>
          <p:nvSpPr>
            <p:cNvPr id="59" name="Прямокутник 58">
              <a:extLst>
                <a:ext uri="{FF2B5EF4-FFF2-40B4-BE49-F238E27FC236}">
                  <a16:creationId xmlns:a16="http://schemas.microsoft.com/office/drawing/2014/main" id="{91CF713F-F093-0DB0-D722-424D68EB9A89}"/>
                </a:ext>
              </a:extLst>
            </p:cNvPr>
            <p:cNvSpPr/>
            <p:nvPr/>
          </p:nvSpPr>
          <p:spPr>
            <a:xfrm>
              <a:off x="4165304" y="1933089"/>
              <a:ext cx="351058"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Qualification</a:t>
              </a:r>
            </a:p>
          </p:txBody>
        </p:sp>
        <p:sp>
          <p:nvSpPr>
            <p:cNvPr id="61" name="Прямокутник 60">
              <a:extLst>
                <a:ext uri="{FF2B5EF4-FFF2-40B4-BE49-F238E27FC236}">
                  <a16:creationId xmlns:a16="http://schemas.microsoft.com/office/drawing/2014/main" id="{AD35B6EE-BD62-419E-F3A0-857527E0CDE4}"/>
                </a:ext>
              </a:extLst>
            </p:cNvPr>
            <p:cNvSpPr/>
            <p:nvPr/>
          </p:nvSpPr>
          <p:spPr>
            <a:xfrm>
              <a:off x="2339361" y="2197452"/>
              <a:ext cx="394339" cy="100027"/>
            </a:xfrm>
            <a:prstGeom prst="rect">
              <a:avLst/>
            </a:prstGeom>
            <a:noFill/>
          </p:spPr>
          <p:txBody>
            <a:bodyPr wrap="none" lIns="0" tIns="0" rIns="0" bIns="0">
              <a:spAutoFit/>
            </a:bodyPr>
            <a:lstStyle/>
            <a:p>
              <a:r>
                <a:rPr lang="en-GB" sz="650">
                  <a:solidFill>
                    <a:srgbClr val="214D95"/>
                  </a:solidFill>
                  <a:latin typeface="Arial"/>
                </a:rPr>
                <a:t>Processes</a:t>
              </a:r>
            </a:p>
          </p:txBody>
        </p:sp>
        <p:sp>
          <p:nvSpPr>
            <p:cNvPr id="62" name="Прямокутник 61">
              <a:extLst>
                <a:ext uri="{FF2B5EF4-FFF2-40B4-BE49-F238E27FC236}">
                  <a16:creationId xmlns:a16="http://schemas.microsoft.com/office/drawing/2014/main" id="{5DBD1394-B349-082C-9501-952C2C6E0CE8}"/>
                </a:ext>
              </a:extLst>
            </p:cNvPr>
            <p:cNvSpPr/>
            <p:nvPr/>
          </p:nvSpPr>
          <p:spPr>
            <a:xfrm>
              <a:off x="1851461" y="2430214"/>
              <a:ext cx="336631" cy="92333"/>
            </a:xfrm>
            <a:prstGeom prst="rect">
              <a:avLst/>
            </a:prstGeom>
            <a:noFill/>
          </p:spPr>
          <p:txBody>
            <a:bodyPr wrap="none" lIns="0" tIns="0" rIns="0" bIns="0">
              <a:spAutoFit/>
            </a:bodyPr>
            <a:lstStyle/>
            <a:p>
              <a:r>
                <a:rPr lang="en-GB" sz="600">
                  <a:solidFill>
                    <a:schemeClr val="tx1">
                      <a:lumMod val="75000"/>
                      <a:lumOff val="25000"/>
                    </a:schemeClr>
                  </a:solidFill>
                  <a:latin typeface="Arial"/>
                </a:rPr>
                <a:t>Allocation</a:t>
              </a:r>
            </a:p>
          </p:txBody>
        </p:sp>
        <p:sp>
          <p:nvSpPr>
            <p:cNvPr id="63" name="Прямокутник 62">
              <a:extLst>
                <a:ext uri="{FF2B5EF4-FFF2-40B4-BE49-F238E27FC236}">
                  <a16:creationId xmlns:a16="http://schemas.microsoft.com/office/drawing/2014/main" id="{B5CCB0D6-2CCE-D903-AA26-4ECBF9958364}"/>
                </a:ext>
              </a:extLst>
            </p:cNvPr>
            <p:cNvSpPr/>
            <p:nvPr/>
          </p:nvSpPr>
          <p:spPr>
            <a:xfrm>
              <a:off x="1910412" y="2652760"/>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N101</a:t>
              </a:r>
            </a:p>
          </p:txBody>
        </p:sp>
        <p:sp>
          <p:nvSpPr>
            <p:cNvPr id="70" name="Прямокутник 69">
              <a:extLst>
                <a:ext uri="{FF2B5EF4-FFF2-40B4-BE49-F238E27FC236}">
                  <a16:creationId xmlns:a16="http://schemas.microsoft.com/office/drawing/2014/main" id="{035A81CB-E374-57B3-1405-A741DF981BD5}"/>
                </a:ext>
              </a:extLst>
            </p:cNvPr>
            <p:cNvSpPr/>
            <p:nvPr/>
          </p:nvSpPr>
          <p:spPr>
            <a:xfrm>
              <a:off x="1910412" y="2873956"/>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N131</a:t>
              </a:r>
            </a:p>
          </p:txBody>
        </p:sp>
        <p:sp>
          <p:nvSpPr>
            <p:cNvPr id="71" name="Прямокутник 70">
              <a:extLst>
                <a:ext uri="{FF2B5EF4-FFF2-40B4-BE49-F238E27FC236}">
                  <a16:creationId xmlns:a16="http://schemas.microsoft.com/office/drawing/2014/main" id="{E7CF6DF0-E889-8C7C-DED5-1B6C465CB928}"/>
                </a:ext>
              </a:extLst>
            </p:cNvPr>
            <p:cNvSpPr/>
            <p:nvPr/>
          </p:nvSpPr>
          <p:spPr>
            <a:xfrm>
              <a:off x="1910412" y="3098237"/>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N141</a:t>
              </a:r>
            </a:p>
          </p:txBody>
        </p:sp>
        <p:sp>
          <p:nvSpPr>
            <p:cNvPr id="72" name="Прямокутник 71">
              <a:extLst>
                <a:ext uri="{FF2B5EF4-FFF2-40B4-BE49-F238E27FC236}">
                  <a16:creationId xmlns:a16="http://schemas.microsoft.com/office/drawing/2014/main" id="{65486E2C-E7EA-36E3-98BD-649B3C828CE8}"/>
                </a:ext>
              </a:extLst>
            </p:cNvPr>
            <p:cNvSpPr/>
            <p:nvPr/>
          </p:nvSpPr>
          <p:spPr>
            <a:xfrm>
              <a:off x="1910412" y="3328572"/>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N102</a:t>
              </a:r>
            </a:p>
          </p:txBody>
        </p:sp>
        <p:sp>
          <p:nvSpPr>
            <p:cNvPr id="88" name="Прямокутник 87">
              <a:extLst>
                <a:ext uri="{FF2B5EF4-FFF2-40B4-BE49-F238E27FC236}">
                  <a16:creationId xmlns:a16="http://schemas.microsoft.com/office/drawing/2014/main" id="{3300CABB-30CB-CD73-B303-5F7EBCDFB53A}"/>
                </a:ext>
              </a:extLst>
            </p:cNvPr>
            <p:cNvSpPr/>
            <p:nvPr/>
          </p:nvSpPr>
          <p:spPr>
            <a:xfrm>
              <a:off x="6233245" y="3943950"/>
              <a:ext cx="713337"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Select a scenario</a:t>
              </a:r>
            </a:p>
          </p:txBody>
        </p:sp>
        <p:sp>
          <p:nvSpPr>
            <p:cNvPr id="90" name="Прямокутник 89">
              <a:extLst>
                <a:ext uri="{FF2B5EF4-FFF2-40B4-BE49-F238E27FC236}">
                  <a16:creationId xmlns:a16="http://schemas.microsoft.com/office/drawing/2014/main" id="{763B4F96-2E91-952B-C786-6978ABC2DF19}"/>
                </a:ext>
              </a:extLst>
            </p:cNvPr>
            <p:cNvSpPr/>
            <p:nvPr/>
          </p:nvSpPr>
          <p:spPr>
            <a:xfrm>
              <a:off x="10188015" y="1966061"/>
              <a:ext cx="706925" cy="92333"/>
            </a:xfrm>
            <a:prstGeom prst="rect">
              <a:avLst/>
            </a:prstGeom>
            <a:noFill/>
          </p:spPr>
          <p:txBody>
            <a:bodyPr wrap="none" lIns="0" tIns="0" rIns="0" bIns="0">
              <a:spAutoFit/>
            </a:bodyPr>
            <a:lstStyle/>
            <a:p>
              <a:r>
                <a:rPr lang="en-GB" sz="600">
                  <a:solidFill>
                    <a:srgbClr val="6576A3"/>
                  </a:solidFill>
                  <a:latin typeface="Arial"/>
                </a:rPr>
                <a:t>Frequently asked questions</a:t>
              </a:r>
            </a:p>
          </p:txBody>
        </p:sp>
        <p:sp>
          <p:nvSpPr>
            <p:cNvPr id="91" name="Прямокутник 90">
              <a:extLst>
                <a:ext uri="{FF2B5EF4-FFF2-40B4-BE49-F238E27FC236}">
                  <a16:creationId xmlns:a16="http://schemas.microsoft.com/office/drawing/2014/main" id="{7CA0C866-119E-744A-C883-922E5198DF98}"/>
                </a:ext>
              </a:extLst>
            </p:cNvPr>
            <p:cNvSpPr/>
            <p:nvPr/>
          </p:nvSpPr>
          <p:spPr>
            <a:xfrm>
              <a:off x="10581583" y="6240628"/>
              <a:ext cx="500137"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Always show FAQ</a:t>
              </a:r>
            </a:p>
          </p:txBody>
        </p:sp>
        <p:sp>
          <p:nvSpPr>
            <p:cNvPr id="92" name="Прямокутник 91">
              <a:extLst>
                <a:ext uri="{FF2B5EF4-FFF2-40B4-BE49-F238E27FC236}">
                  <a16:creationId xmlns:a16="http://schemas.microsoft.com/office/drawing/2014/main" id="{A0194309-1E24-64CE-6D24-3865BE356EBF}"/>
                </a:ext>
              </a:extLst>
            </p:cNvPr>
            <p:cNvSpPr/>
            <p:nvPr/>
          </p:nvSpPr>
          <p:spPr>
            <a:xfrm>
              <a:off x="9782130" y="2238325"/>
              <a:ext cx="302968"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Category</a:t>
              </a:r>
            </a:p>
          </p:txBody>
        </p:sp>
        <p:sp>
          <p:nvSpPr>
            <p:cNvPr id="93" name="Прямокутник 92">
              <a:extLst>
                <a:ext uri="{FF2B5EF4-FFF2-40B4-BE49-F238E27FC236}">
                  <a16:creationId xmlns:a16="http://schemas.microsoft.com/office/drawing/2014/main" id="{51D9EB3D-D806-AD55-80F0-493537997B9A}"/>
                </a:ext>
              </a:extLst>
            </p:cNvPr>
            <p:cNvSpPr/>
            <p:nvPr/>
          </p:nvSpPr>
          <p:spPr>
            <a:xfrm>
              <a:off x="10399391" y="2241496"/>
              <a:ext cx="141064"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TQF</a:t>
              </a:r>
            </a:p>
          </p:txBody>
        </p:sp>
        <p:sp>
          <p:nvSpPr>
            <p:cNvPr id="94" name="Прямокутник 93">
              <a:extLst>
                <a:ext uri="{FF2B5EF4-FFF2-40B4-BE49-F238E27FC236}">
                  <a16:creationId xmlns:a16="http://schemas.microsoft.com/office/drawing/2014/main" id="{BB731A38-FAC2-1B08-CC23-672FD3DBBE42}"/>
                </a:ext>
              </a:extLst>
            </p:cNvPr>
            <p:cNvSpPr/>
            <p:nvPr/>
          </p:nvSpPr>
          <p:spPr>
            <a:xfrm>
              <a:off x="9780872" y="2468962"/>
              <a:ext cx="1428276" cy="84639"/>
            </a:xfrm>
            <a:prstGeom prst="rect">
              <a:avLst/>
            </a:prstGeom>
            <a:noFill/>
          </p:spPr>
          <p:txBody>
            <a:bodyPr wrap="none" lIns="0" tIns="0" rIns="0" bIns="0">
              <a:spAutoFit/>
            </a:bodyPr>
            <a:lstStyle/>
            <a:p>
              <a:r>
                <a:rPr lang="en-GB" sz="550" b="1">
                  <a:solidFill>
                    <a:srgbClr val="214D95"/>
                  </a:solidFill>
                  <a:latin typeface="Arial"/>
                </a:rPr>
                <a:t>Where do I find more information about the TQF?</a:t>
              </a:r>
            </a:p>
          </p:txBody>
        </p:sp>
        <p:sp>
          <p:nvSpPr>
            <p:cNvPr id="95" name="Прямокутник 94">
              <a:extLst>
                <a:ext uri="{FF2B5EF4-FFF2-40B4-BE49-F238E27FC236}">
                  <a16:creationId xmlns:a16="http://schemas.microsoft.com/office/drawing/2014/main" id="{75C612AA-CFCA-AF3F-0BF4-2DD3E2307D0A}"/>
                </a:ext>
              </a:extLst>
            </p:cNvPr>
            <p:cNvSpPr/>
            <p:nvPr/>
          </p:nvSpPr>
          <p:spPr>
            <a:xfrm>
              <a:off x="9775470" y="2606587"/>
              <a:ext cx="1428276" cy="160020"/>
            </a:xfrm>
            <a:prstGeom prst="rect">
              <a:avLst/>
            </a:prstGeom>
            <a:noFill/>
          </p:spPr>
          <p:txBody>
            <a:bodyPr wrap="square" lIns="0" tIns="0" rIns="0" bIns="0">
              <a:spAutoFit/>
            </a:bodyPr>
            <a:lstStyle/>
            <a:p>
              <a:pPr algn="just"/>
              <a:r>
                <a:rPr lang="en-GB" sz="500">
                  <a:solidFill>
                    <a:schemeClr val="tx1">
                      <a:lumMod val="75000"/>
                      <a:lumOff val="25000"/>
                    </a:schemeClr>
                  </a:solidFill>
                  <a:latin typeface="Arial"/>
                </a:rPr>
                <a:t>You can find the following two documents on MyTenneT in the 'IT connections' App:</a:t>
              </a:r>
            </a:p>
          </p:txBody>
        </p:sp>
        <p:sp>
          <p:nvSpPr>
            <p:cNvPr id="96" name="Прямокутник 95">
              <a:extLst>
                <a:ext uri="{FF2B5EF4-FFF2-40B4-BE49-F238E27FC236}">
                  <a16:creationId xmlns:a16="http://schemas.microsoft.com/office/drawing/2014/main" id="{AEC3485E-F2BA-E202-C1D2-9C0501D43E62}"/>
                </a:ext>
              </a:extLst>
            </p:cNvPr>
            <p:cNvSpPr/>
            <p:nvPr/>
          </p:nvSpPr>
          <p:spPr>
            <a:xfrm>
              <a:off x="9901608" y="2820905"/>
              <a:ext cx="816102" cy="153888"/>
            </a:xfrm>
            <a:prstGeom prst="rect">
              <a:avLst/>
            </a:prstGeom>
            <a:noFill/>
          </p:spPr>
          <p:txBody>
            <a:bodyPr lIns="0" tIns="0" rIns="0" bIns="0">
              <a:spAutoFit/>
            </a:bodyPr>
            <a:lstStyle/>
            <a:p>
              <a:pPr marL="90000" marR="104902" indent="-90000">
                <a:buFont typeface="Courier New" panose="02070309020205020404" pitchFamily="49" charset="0"/>
                <a:buChar char="o"/>
              </a:pPr>
              <a:r>
                <a:rPr lang="en-GB" sz="500">
                  <a:solidFill>
                    <a:schemeClr val="tx1">
                      <a:lumMod val="75000"/>
                      <a:lumOff val="25000"/>
                    </a:schemeClr>
                  </a:solidFill>
                  <a:latin typeface="Arial"/>
                </a:rPr>
                <a:t>TQF Platform Guide</a:t>
              </a:r>
            </a:p>
            <a:p>
              <a:pPr marL="90000" marR="104902" indent="-90000">
                <a:buFont typeface="Courier New" panose="02070309020205020404" pitchFamily="49" charset="0"/>
                <a:buChar char="o"/>
              </a:pPr>
              <a:r>
                <a:rPr lang="en-GB" sz="500">
                  <a:solidFill>
                    <a:schemeClr val="tx1">
                      <a:lumMod val="75000"/>
                      <a:lumOff val="25000"/>
                    </a:schemeClr>
                  </a:solidFill>
                  <a:latin typeface="Arial"/>
                </a:rPr>
                <a:t>TQF-FAQ</a:t>
              </a:r>
            </a:p>
          </p:txBody>
        </p:sp>
        <p:sp>
          <p:nvSpPr>
            <p:cNvPr id="97" name="Прямокутник 96">
              <a:extLst>
                <a:ext uri="{FF2B5EF4-FFF2-40B4-BE49-F238E27FC236}">
                  <a16:creationId xmlns:a16="http://schemas.microsoft.com/office/drawing/2014/main" id="{C36B67BF-3A4B-CFA8-60C1-61EFA89CD296}"/>
                </a:ext>
              </a:extLst>
            </p:cNvPr>
            <p:cNvSpPr/>
            <p:nvPr/>
          </p:nvSpPr>
          <p:spPr>
            <a:xfrm>
              <a:off x="1910482" y="3551372"/>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N111</a:t>
              </a:r>
            </a:p>
          </p:txBody>
        </p:sp>
        <p:sp>
          <p:nvSpPr>
            <p:cNvPr id="98" name="Прямокутник 97">
              <a:extLst>
                <a:ext uri="{FF2B5EF4-FFF2-40B4-BE49-F238E27FC236}">
                  <a16:creationId xmlns:a16="http://schemas.microsoft.com/office/drawing/2014/main" id="{BE7FAE60-6356-E23B-FB9A-99B447C92800}"/>
                </a:ext>
              </a:extLst>
            </p:cNvPr>
            <p:cNvSpPr/>
            <p:nvPr/>
          </p:nvSpPr>
          <p:spPr>
            <a:xfrm>
              <a:off x="1910412" y="3776696"/>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N121</a:t>
              </a:r>
            </a:p>
          </p:txBody>
        </p:sp>
        <p:sp>
          <p:nvSpPr>
            <p:cNvPr id="99" name="Прямокутник 98">
              <a:extLst>
                <a:ext uri="{FF2B5EF4-FFF2-40B4-BE49-F238E27FC236}">
                  <a16:creationId xmlns:a16="http://schemas.microsoft.com/office/drawing/2014/main" id="{EC79C7EB-E063-4C03-91D6-7EBAECEC7710}"/>
                </a:ext>
              </a:extLst>
            </p:cNvPr>
            <p:cNvSpPr/>
            <p:nvPr/>
          </p:nvSpPr>
          <p:spPr>
            <a:xfrm>
              <a:off x="1910412" y="3996784"/>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N132</a:t>
              </a:r>
            </a:p>
          </p:txBody>
        </p:sp>
        <p:sp>
          <p:nvSpPr>
            <p:cNvPr id="100" name="Прямокутник 99">
              <a:extLst>
                <a:ext uri="{FF2B5EF4-FFF2-40B4-BE49-F238E27FC236}">
                  <a16:creationId xmlns:a16="http://schemas.microsoft.com/office/drawing/2014/main" id="{B4794DE8-6A7F-4ADD-FABD-1C418A2D10A9}"/>
                </a:ext>
              </a:extLst>
            </p:cNvPr>
            <p:cNvSpPr/>
            <p:nvPr/>
          </p:nvSpPr>
          <p:spPr>
            <a:xfrm>
              <a:off x="1910412" y="4222712"/>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N142</a:t>
              </a:r>
            </a:p>
          </p:txBody>
        </p:sp>
        <p:sp>
          <p:nvSpPr>
            <p:cNvPr id="101" name="Прямокутник 100">
              <a:extLst>
                <a:ext uri="{FF2B5EF4-FFF2-40B4-BE49-F238E27FC236}">
                  <a16:creationId xmlns:a16="http://schemas.microsoft.com/office/drawing/2014/main" id="{CB447B67-F0AA-3484-9E80-353CFACB3FB9}"/>
                </a:ext>
              </a:extLst>
            </p:cNvPr>
            <p:cNvSpPr/>
            <p:nvPr/>
          </p:nvSpPr>
          <p:spPr>
            <a:xfrm>
              <a:off x="1909279" y="4442243"/>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N151</a:t>
              </a:r>
            </a:p>
          </p:txBody>
        </p:sp>
      </p:grpSp>
      <p:grpSp>
        <p:nvGrpSpPr>
          <p:cNvPr id="55" name="Групувати 54">
            <a:extLst>
              <a:ext uri="{FF2B5EF4-FFF2-40B4-BE49-F238E27FC236}">
                <a16:creationId xmlns:a16="http://schemas.microsoft.com/office/drawing/2014/main" id="{5D262EA1-4BD5-9F56-F3C6-33A32193375B}"/>
              </a:ext>
            </a:extLst>
          </p:cNvPr>
          <p:cNvGrpSpPr/>
          <p:nvPr/>
        </p:nvGrpSpPr>
        <p:grpSpPr>
          <a:xfrm>
            <a:off x="1353440" y="1560188"/>
            <a:ext cx="10009976" cy="4801720"/>
            <a:chOff x="1375328" y="1582726"/>
            <a:chExt cx="10009976" cy="4801720"/>
          </a:xfrm>
        </p:grpSpPr>
        <p:pic>
          <p:nvPicPr>
            <p:cNvPr id="18" name="Afbeelding 17">
              <a:extLst>
                <a:ext uri="{FF2B5EF4-FFF2-40B4-BE49-F238E27FC236}">
                  <a16:creationId xmlns:a16="http://schemas.microsoft.com/office/drawing/2014/main" id="{4B325AC1-E4CB-5A4E-A134-86F38ADF1C82}"/>
                </a:ext>
              </a:extLst>
            </p:cNvPr>
            <p:cNvPicPr>
              <a:picLocks noChangeAspect="1"/>
            </p:cNvPicPr>
            <p:nvPr/>
          </p:nvPicPr>
          <p:blipFill>
            <a:blip r:embed="rId8"/>
            <a:srcRect/>
            <a:stretch/>
          </p:blipFill>
          <p:spPr>
            <a:xfrm>
              <a:off x="1375328" y="1582726"/>
              <a:ext cx="10009976" cy="4801720"/>
            </a:xfrm>
            <a:prstGeom prst="rect">
              <a:avLst/>
            </a:prstGeom>
          </p:spPr>
        </p:pic>
        <p:sp>
          <p:nvSpPr>
            <p:cNvPr id="2" name="Прямокутник 1">
              <a:extLst>
                <a:ext uri="{FF2B5EF4-FFF2-40B4-BE49-F238E27FC236}">
                  <a16:creationId xmlns:a16="http://schemas.microsoft.com/office/drawing/2014/main" id="{0F4E142C-CC06-F1F4-FE6C-EA62F7D919A2}"/>
                </a:ext>
              </a:extLst>
            </p:cNvPr>
            <p:cNvSpPr/>
            <p:nvPr/>
          </p:nvSpPr>
          <p:spPr>
            <a:xfrm>
              <a:off x="2134586" y="1681025"/>
              <a:ext cx="1481175" cy="130805"/>
            </a:xfrm>
            <a:prstGeom prst="rect">
              <a:avLst/>
            </a:prstGeom>
            <a:noFill/>
          </p:spPr>
          <p:txBody>
            <a:bodyPr wrap="none" lIns="0" tIns="0" rIns="0" bIns="0">
              <a:spAutoFit/>
            </a:bodyPr>
            <a:lstStyle/>
            <a:p>
              <a:r>
                <a:rPr lang="en-GB" sz="850" b="1">
                  <a:solidFill>
                    <a:schemeClr val="bg1"/>
                  </a:solidFill>
                  <a:latin typeface="Arial"/>
                </a:rPr>
                <a:t>Test &amp; Qualification Facility</a:t>
              </a:r>
            </a:p>
          </p:txBody>
        </p:sp>
        <p:sp>
          <p:nvSpPr>
            <p:cNvPr id="4" name="Прямокутник 3">
              <a:extLst>
                <a:ext uri="{FF2B5EF4-FFF2-40B4-BE49-F238E27FC236}">
                  <a16:creationId xmlns:a16="http://schemas.microsoft.com/office/drawing/2014/main" id="{7866F950-0FDB-0093-84AD-8CF8FA3C7AC2}"/>
                </a:ext>
              </a:extLst>
            </p:cNvPr>
            <p:cNvSpPr/>
            <p:nvPr/>
          </p:nvSpPr>
          <p:spPr>
            <a:xfrm>
              <a:off x="3018035" y="1933732"/>
              <a:ext cx="290144"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Event log</a:t>
              </a:r>
            </a:p>
          </p:txBody>
        </p:sp>
        <p:sp>
          <p:nvSpPr>
            <p:cNvPr id="6" name="Прямокутник 5">
              <a:extLst>
                <a:ext uri="{FF2B5EF4-FFF2-40B4-BE49-F238E27FC236}">
                  <a16:creationId xmlns:a16="http://schemas.microsoft.com/office/drawing/2014/main" id="{CC106BCD-4075-1AC3-60B0-D5A5C0448228}"/>
                </a:ext>
              </a:extLst>
            </p:cNvPr>
            <p:cNvSpPr/>
            <p:nvPr/>
          </p:nvSpPr>
          <p:spPr>
            <a:xfrm>
              <a:off x="3573235" y="1933090"/>
              <a:ext cx="327013" cy="84639"/>
            </a:xfrm>
            <a:prstGeom prst="rect">
              <a:avLst/>
            </a:prstGeom>
            <a:noFill/>
          </p:spPr>
          <p:txBody>
            <a:bodyPr wrap="none" lIns="0" tIns="0" rIns="0" bIns="0">
              <a:spAutoFit/>
            </a:bodyPr>
            <a:lstStyle/>
            <a:p>
              <a:r>
                <a:rPr lang="en-GB" sz="550">
                  <a:solidFill>
                    <a:srgbClr val="214D95"/>
                  </a:solidFill>
                  <a:latin typeface="Arial"/>
                </a:rPr>
                <a:t>Scenarios</a:t>
              </a:r>
            </a:p>
          </p:txBody>
        </p:sp>
        <p:sp>
          <p:nvSpPr>
            <p:cNvPr id="7" name="Прямокутник 6">
              <a:extLst>
                <a:ext uri="{FF2B5EF4-FFF2-40B4-BE49-F238E27FC236}">
                  <a16:creationId xmlns:a16="http://schemas.microsoft.com/office/drawing/2014/main" id="{3F7E71A0-BCFD-0AC2-CCE6-9C8E71DA3355}"/>
                </a:ext>
              </a:extLst>
            </p:cNvPr>
            <p:cNvSpPr/>
            <p:nvPr/>
          </p:nvSpPr>
          <p:spPr>
            <a:xfrm>
              <a:off x="4165304" y="1933089"/>
              <a:ext cx="351058"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Qualification</a:t>
              </a:r>
            </a:p>
          </p:txBody>
        </p:sp>
        <p:sp>
          <p:nvSpPr>
            <p:cNvPr id="11" name="Прямокутник 10">
              <a:extLst>
                <a:ext uri="{FF2B5EF4-FFF2-40B4-BE49-F238E27FC236}">
                  <a16:creationId xmlns:a16="http://schemas.microsoft.com/office/drawing/2014/main" id="{66E83ACD-09E4-4BE9-900F-44FA2547036D}"/>
                </a:ext>
              </a:extLst>
            </p:cNvPr>
            <p:cNvSpPr/>
            <p:nvPr/>
          </p:nvSpPr>
          <p:spPr>
            <a:xfrm>
              <a:off x="3716196" y="2247642"/>
              <a:ext cx="1497205" cy="92333"/>
            </a:xfrm>
            <a:prstGeom prst="rect">
              <a:avLst/>
            </a:prstGeom>
            <a:noFill/>
          </p:spPr>
          <p:txBody>
            <a:bodyPr wrap="none" lIns="0" tIns="0" rIns="0" bIns="0">
              <a:spAutoFit/>
            </a:bodyPr>
            <a:lstStyle/>
            <a:p>
              <a:r>
                <a:rPr lang="en-GB" sz="600" b="1">
                  <a:solidFill>
                    <a:srgbClr val="004493"/>
                  </a:solidFill>
                  <a:latin typeface="Arial"/>
                </a:rPr>
                <a:t>Without Correlation ID in the EDSN header</a:t>
              </a:r>
            </a:p>
          </p:txBody>
        </p:sp>
        <p:sp>
          <p:nvSpPr>
            <p:cNvPr id="12" name="Прямокутник 11">
              <a:extLst>
                <a:ext uri="{FF2B5EF4-FFF2-40B4-BE49-F238E27FC236}">
                  <a16:creationId xmlns:a16="http://schemas.microsoft.com/office/drawing/2014/main" id="{F36AD8A3-72E1-A275-59EC-1DAF8EA82F74}"/>
                </a:ext>
              </a:extLst>
            </p:cNvPr>
            <p:cNvSpPr/>
            <p:nvPr/>
          </p:nvSpPr>
          <p:spPr>
            <a:xfrm>
              <a:off x="2289186" y="2197452"/>
              <a:ext cx="394339" cy="100027"/>
            </a:xfrm>
            <a:prstGeom prst="rect">
              <a:avLst/>
            </a:prstGeom>
            <a:noFill/>
          </p:spPr>
          <p:txBody>
            <a:bodyPr wrap="none" lIns="0" tIns="0" rIns="0" bIns="0">
              <a:spAutoFit/>
            </a:bodyPr>
            <a:lstStyle/>
            <a:p>
              <a:r>
                <a:rPr lang="en-GB" sz="650">
                  <a:solidFill>
                    <a:srgbClr val="214D95"/>
                  </a:solidFill>
                  <a:latin typeface="Arial"/>
                </a:rPr>
                <a:t>Processes</a:t>
              </a:r>
            </a:p>
          </p:txBody>
        </p:sp>
        <p:sp>
          <p:nvSpPr>
            <p:cNvPr id="17" name="Прямокутник 16">
              <a:extLst>
                <a:ext uri="{FF2B5EF4-FFF2-40B4-BE49-F238E27FC236}">
                  <a16:creationId xmlns:a16="http://schemas.microsoft.com/office/drawing/2014/main" id="{997B34DB-B4DE-12F0-FA1E-7E3F091BA2C5}"/>
                </a:ext>
              </a:extLst>
            </p:cNvPr>
            <p:cNvSpPr/>
            <p:nvPr/>
          </p:nvSpPr>
          <p:spPr>
            <a:xfrm>
              <a:off x="1851461" y="2430214"/>
              <a:ext cx="336631" cy="92333"/>
            </a:xfrm>
            <a:prstGeom prst="rect">
              <a:avLst/>
            </a:prstGeom>
            <a:noFill/>
          </p:spPr>
          <p:txBody>
            <a:bodyPr wrap="none" lIns="0" tIns="0" rIns="0" bIns="0">
              <a:spAutoFit/>
            </a:bodyPr>
            <a:lstStyle/>
            <a:p>
              <a:r>
                <a:rPr lang="en-GB" sz="600">
                  <a:solidFill>
                    <a:schemeClr val="tx1">
                      <a:lumMod val="75000"/>
                      <a:lumOff val="25000"/>
                    </a:schemeClr>
                  </a:solidFill>
                  <a:latin typeface="Arial"/>
                </a:rPr>
                <a:t>Allocation</a:t>
              </a:r>
            </a:p>
          </p:txBody>
        </p:sp>
        <p:sp>
          <p:nvSpPr>
            <p:cNvPr id="19" name="Прямокутник 18">
              <a:extLst>
                <a:ext uri="{FF2B5EF4-FFF2-40B4-BE49-F238E27FC236}">
                  <a16:creationId xmlns:a16="http://schemas.microsoft.com/office/drawing/2014/main" id="{09F813F9-B46E-26DE-055E-B1E038DC63EB}"/>
                </a:ext>
              </a:extLst>
            </p:cNvPr>
            <p:cNvSpPr/>
            <p:nvPr/>
          </p:nvSpPr>
          <p:spPr>
            <a:xfrm>
              <a:off x="1914187" y="2644983"/>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N101</a:t>
              </a:r>
            </a:p>
          </p:txBody>
        </p:sp>
        <p:sp>
          <p:nvSpPr>
            <p:cNvPr id="20" name="Прямокутник 19">
              <a:extLst>
                <a:ext uri="{FF2B5EF4-FFF2-40B4-BE49-F238E27FC236}">
                  <a16:creationId xmlns:a16="http://schemas.microsoft.com/office/drawing/2014/main" id="{4839F4EE-B788-4E37-35E5-021C2A823643}"/>
                </a:ext>
              </a:extLst>
            </p:cNvPr>
            <p:cNvSpPr/>
            <p:nvPr/>
          </p:nvSpPr>
          <p:spPr>
            <a:xfrm>
              <a:off x="1841262" y="2835030"/>
              <a:ext cx="1225296" cy="208199"/>
            </a:xfrm>
            <a:prstGeom prst="rect">
              <a:avLst/>
            </a:prstGeom>
            <a:noFill/>
          </p:spPr>
          <p:txBody>
            <a:bodyPr lIns="0" tIns="0" rIns="0" bIns="0">
              <a:spAutoFit/>
            </a:bodyPr>
            <a:lstStyle/>
            <a:p>
              <a:pPr>
                <a:lnSpc>
                  <a:spcPct val="118000"/>
                </a:lnSpc>
              </a:pPr>
              <a:r>
                <a:rPr lang="en-GB" sz="600">
                  <a:solidFill>
                    <a:schemeClr val="bg1"/>
                  </a:solidFill>
                  <a:latin typeface="Arial"/>
                </a:rPr>
                <a:t>Without Correlation ID in the EDSN header</a:t>
              </a:r>
            </a:p>
          </p:txBody>
        </p:sp>
        <p:sp>
          <p:nvSpPr>
            <p:cNvPr id="21" name="Прямокутник 20">
              <a:extLst>
                <a:ext uri="{FF2B5EF4-FFF2-40B4-BE49-F238E27FC236}">
                  <a16:creationId xmlns:a16="http://schemas.microsoft.com/office/drawing/2014/main" id="{14DAFC3F-13D0-FA1C-25E5-8589232448EA}"/>
                </a:ext>
              </a:extLst>
            </p:cNvPr>
            <p:cNvSpPr/>
            <p:nvPr/>
          </p:nvSpPr>
          <p:spPr>
            <a:xfrm>
              <a:off x="1841262" y="3111438"/>
              <a:ext cx="1113282" cy="208199"/>
            </a:xfrm>
            <a:prstGeom prst="rect">
              <a:avLst/>
            </a:prstGeom>
            <a:noFill/>
          </p:spPr>
          <p:txBody>
            <a:bodyPr lIns="0" tIns="0" rIns="0" bIns="0">
              <a:spAutoFit/>
            </a:bodyPr>
            <a:lstStyle/>
            <a:p>
              <a:pPr>
                <a:lnSpc>
                  <a:spcPct val="118000"/>
                </a:lnSpc>
              </a:pPr>
              <a:r>
                <a:rPr lang="en-GB" sz="600">
                  <a:solidFill>
                    <a:schemeClr val="tx1">
                      <a:lumMod val="75000"/>
                      <a:lumOff val="25000"/>
                    </a:schemeClr>
                  </a:solidFill>
                  <a:latin typeface="Arial"/>
                </a:rPr>
                <a:t>With Correlation ID in the EDSN header</a:t>
              </a:r>
            </a:p>
          </p:txBody>
        </p:sp>
        <p:sp>
          <p:nvSpPr>
            <p:cNvPr id="22" name="Прямокутник 21">
              <a:extLst>
                <a:ext uri="{FF2B5EF4-FFF2-40B4-BE49-F238E27FC236}">
                  <a16:creationId xmlns:a16="http://schemas.microsoft.com/office/drawing/2014/main" id="{E9ACF203-B4F7-F427-7600-D703956D696E}"/>
                </a:ext>
              </a:extLst>
            </p:cNvPr>
            <p:cNvSpPr/>
            <p:nvPr/>
          </p:nvSpPr>
          <p:spPr>
            <a:xfrm>
              <a:off x="1840265" y="3430244"/>
              <a:ext cx="1022716"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Message period in the future</a:t>
              </a:r>
            </a:p>
          </p:txBody>
        </p:sp>
        <p:sp>
          <p:nvSpPr>
            <p:cNvPr id="23" name="Прямокутник 22">
              <a:extLst>
                <a:ext uri="{FF2B5EF4-FFF2-40B4-BE49-F238E27FC236}">
                  <a16:creationId xmlns:a16="http://schemas.microsoft.com/office/drawing/2014/main" id="{A3CA4F8D-BBB0-95F3-B86D-75A758A005F1}"/>
                </a:ext>
              </a:extLst>
            </p:cNvPr>
            <p:cNvSpPr/>
            <p:nvPr/>
          </p:nvSpPr>
          <p:spPr>
            <a:xfrm>
              <a:off x="1839500" y="3654095"/>
              <a:ext cx="756617"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Incorrect number of positions</a:t>
              </a:r>
            </a:p>
          </p:txBody>
        </p:sp>
        <p:sp>
          <p:nvSpPr>
            <p:cNvPr id="24" name="Прямокутник 23">
              <a:extLst>
                <a:ext uri="{FF2B5EF4-FFF2-40B4-BE49-F238E27FC236}">
                  <a16:creationId xmlns:a16="http://schemas.microsoft.com/office/drawing/2014/main" id="{0D25FB1F-679B-CC9B-8311-5132A3360E4B}"/>
                </a:ext>
              </a:extLst>
            </p:cNvPr>
            <p:cNvSpPr/>
            <p:nvPr/>
          </p:nvSpPr>
          <p:spPr>
            <a:xfrm>
              <a:off x="1836334" y="3851617"/>
              <a:ext cx="1074420" cy="184666"/>
            </a:xfrm>
            <a:prstGeom prst="rect">
              <a:avLst/>
            </a:prstGeom>
            <a:noFill/>
          </p:spPr>
          <p:txBody>
            <a:bodyPr lIns="0" tIns="0" rIns="0" bIns="0">
              <a:spAutoFit/>
            </a:bodyPr>
            <a:lstStyle/>
            <a:p>
              <a:pPr marR="152400"/>
              <a:r>
                <a:rPr lang="en-GB" sz="600">
                  <a:solidFill>
                    <a:schemeClr val="tx1">
                      <a:lumMod val="65000"/>
                      <a:lumOff val="35000"/>
                    </a:schemeClr>
                  </a:solidFill>
                  <a:latin typeface="Arial"/>
                </a:rPr>
                <a:t>Missing time series for Production</a:t>
              </a:r>
            </a:p>
          </p:txBody>
        </p:sp>
        <p:sp>
          <p:nvSpPr>
            <p:cNvPr id="25" name="Прямокутник 24">
              <a:extLst>
                <a:ext uri="{FF2B5EF4-FFF2-40B4-BE49-F238E27FC236}">
                  <a16:creationId xmlns:a16="http://schemas.microsoft.com/office/drawing/2014/main" id="{98DE0C99-5791-C8D4-5CC8-0D613B4E13BF}"/>
                </a:ext>
              </a:extLst>
            </p:cNvPr>
            <p:cNvSpPr/>
            <p:nvPr/>
          </p:nvSpPr>
          <p:spPr>
            <a:xfrm>
              <a:off x="1836334" y="4160287"/>
              <a:ext cx="1126912"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Negative values for Off-take</a:t>
              </a:r>
            </a:p>
          </p:txBody>
        </p:sp>
        <p:sp>
          <p:nvSpPr>
            <p:cNvPr id="26" name="Прямокутник 25">
              <a:extLst>
                <a:ext uri="{FF2B5EF4-FFF2-40B4-BE49-F238E27FC236}">
                  <a16:creationId xmlns:a16="http://schemas.microsoft.com/office/drawing/2014/main" id="{6F05E7E5-A90D-BB47-E23A-1FBD079B53C9}"/>
                </a:ext>
              </a:extLst>
            </p:cNvPr>
            <p:cNvSpPr/>
            <p:nvPr/>
          </p:nvSpPr>
          <p:spPr>
            <a:xfrm>
              <a:off x="1910555" y="4376659"/>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N131</a:t>
              </a:r>
            </a:p>
          </p:txBody>
        </p:sp>
        <p:sp>
          <p:nvSpPr>
            <p:cNvPr id="27" name="Прямокутник 26">
              <a:extLst>
                <a:ext uri="{FF2B5EF4-FFF2-40B4-BE49-F238E27FC236}">
                  <a16:creationId xmlns:a16="http://schemas.microsoft.com/office/drawing/2014/main" id="{00A46711-9EFE-84EC-E399-D8ADDF28D007}"/>
                </a:ext>
              </a:extLst>
            </p:cNvPr>
            <p:cNvSpPr/>
            <p:nvPr/>
          </p:nvSpPr>
          <p:spPr>
            <a:xfrm>
              <a:off x="1913560" y="4596747"/>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N141</a:t>
              </a:r>
            </a:p>
          </p:txBody>
        </p:sp>
        <p:sp>
          <p:nvSpPr>
            <p:cNvPr id="28" name="Прямокутник 27">
              <a:extLst>
                <a:ext uri="{FF2B5EF4-FFF2-40B4-BE49-F238E27FC236}">
                  <a16:creationId xmlns:a16="http://schemas.microsoft.com/office/drawing/2014/main" id="{61F45331-035E-D4FC-69A7-774DB0D5D065}"/>
                </a:ext>
              </a:extLst>
            </p:cNvPr>
            <p:cNvSpPr/>
            <p:nvPr/>
          </p:nvSpPr>
          <p:spPr>
            <a:xfrm>
              <a:off x="1910555" y="482749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N102</a:t>
              </a:r>
            </a:p>
          </p:txBody>
        </p:sp>
        <p:sp>
          <p:nvSpPr>
            <p:cNvPr id="29" name="Прямокутник 28">
              <a:extLst>
                <a:ext uri="{FF2B5EF4-FFF2-40B4-BE49-F238E27FC236}">
                  <a16:creationId xmlns:a16="http://schemas.microsoft.com/office/drawing/2014/main" id="{AF3F9F4B-7AE3-4A93-14DA-670562F1EFB4}"/>
                </a:ext>
              </a:extLst>
            </p:cNvPr>
            <p:cNvSpPr/>
            <p:nvPr/>
          </p:nvSpPr>
          <p:spPr>
            <a:xfrm>
              <a:off x="1915456" y="505247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N111</a:t>
              </a:r>
            </a:p>
          </p:txBody>
        </p:sp>
        <p:sp>
          <p:nvSpPr>
            <p:cNvPr id="30" name="Прямокутник 29">
              <a:extLst>
                <a:ext uri="{FF2B5EF4-FFF2-40B4-BE49-F238E27FC236}">
                  <a16:creationId xmlns:a16="http://schemas.microsoft.com/office/drawing/2014/main" id="{68DC7F8A-3BC5-4AA6-1966-329AF696BD34}"/>
                </a:ext>
              </a:extLst>
            </p:cNvPr>
            <p:cNvSpPr/>
            <p:nvPr/>
          </p:nvSpPr>
          <p:spPr>
            <a:xfrm>
              <a:off x="1910555" y="5277918"/>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N121</a:t>
              </a:r>
            </a:p>
          </p:txBody>
        </p:sp>
        <p:sp>
          <p:nvSpPr>
            <p:cNvPr id="31" name="Прямокутник 30">
              <a:extLst>
                <a:ext uri="{FF2B5EF4-FFF2-40B4-BE49-F238E27FC236}">
                  <a16:creationId xmlns:a16="http://schemas.microsoft.com/office/drawing/2014/main" id="{24652F41-04C7-760A-10BF-1BC394041D9C}"/>
                </a:ext>
              </a:extLst>
            </p:cNvPr>
            <p:cNvSpPr/>
            <p:nvPr/>
          </p:nvSpPr>
          <p:spPr>
            <a:xfrm>
              <a:off x="1910555" y="550450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N132</a:t>
              </a:r>
            </a:p>
          </p:txBody>
        </p:sp>
        <p:sp>
          <p:nvSpPr>
            <p:cNvPr id="32" name="Прямокутник 31">
              <a:extLst>
                <a:ext uri="{FF2B5EF4-FFF2-40B4-BE49-F238E27FC236}">
                  <a16:creationId xmlns:a16="http://schemas.microsoft.com/office/drawing/2014/main" id="{1A7AB426-57F9-1920-C542-2C290100CC4E}"/>
                </a:ext>
              </a:extLst>
            </p:cNvPr>
            <p:cNvSpPr/>
            <p:nvPr/>
          </p:nvSpPr>
          <p:spPr>
            <a:xfrm>
              <a:off x="1919374" y="5726103"/>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N142</a:t>
              </a:r>
            </a:p>
          </p:txBody>
        </p:sp>
        <p:sp>
          <p:nvSpPr>
            <p:cNvPr id="33" name="Прямокутник 32">
              <a:extLst>
                <a:ext uri="{FF2B5EF4-FFF2-40B4-BE49-F238E27FC236}">
                  <a16:creationId xmlns:a16="http://schemas.microsoft.com/office/drawing/2014/main" id="{D7951C08-F03E-45AA-4BF2-D30B95171C12}"/>
                </a:ext>
              </a:extLst>
            </p:cNvPr>
            <p:cNvSpPr/>
            <p:nvPr/>
          </p:nvSpPr>
          <p:spPr>
            <a:xfrm>
              <a:off x="1910555" y="5949439"/>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N151</a:t>
              </a:r>
            </a:p>
          </p:txBody>
        </p:sp>
        <p:sp>
          <p:nvSpPr>
            <p:cNvPr id="34" name="Прямокутник 33">
              <a:extLst>
                <a:ext uri="{FF2B5EF4-FFF2-40B4-BE49-F238E27FC236}">
                  <a16:creationId xmlns:a16="http://schemas.microsoft.com/office/drawing/2014/main" id="{318A8FF4-B91B-4660-D669-2E5EB2E9DB47}"/>
                </a:ext>
              </a:extLst>
            </p:cNvPr>
            <p:cNvSpPr/>
            <p:nvPr/>
          </p:nvSpPr>
          <p:spPr>
            <a:xfrm>
              <a:off x="3808215" y="2480227"/>
              <a:ext cx="338234" cy="84639"/>
            </a:xfrm>
            <a:prstGeom prst="rect">
              <a:avLst/>
            </a:prstGeom>
            <a:noFill/>
          </p:spPr>
          <p:txBody>
            <a:bodyPr wrap="none" lIns="0" tIns="0" rIns="0" bIns="0">
              <a:spAutoFit/>
            </a:bodyPr>
            <a:lstStyle/>
            <a:p>
              <a:r>
                <a:rPr lang="en-GB" sz="550">
                  <a:solidFill>
                    <a:srgbClr val="004493"/>
                  </a:solidFill>
                  <a:latin typeface="Arial"/>
                </a:rPr>
                <a:t>Note</a:t>
              </a:r>
            </a:p>
          </p:txBody>
        </p:sp>
        <p:sp>
          <p:nvSpPr>
            <p:cNvPr id="35" name="Прямокутник 34">
              <a:extLst>
                <a:ext uri="{FF2B5EF4-FFF2-40B4-BE49-F238E27FC236}">
                  <a16:creationId xmlns:a16="http://schemas.microsoft.com/office/drawing/2014/main" id="{6EF342E2-5B7B-0F7F-7154-D485E7A1988A}"/>
                </a:ext>
              </a:extLst>
            </p:cNvPr>
            <p:cNvSpPr/>
            <p:nvPr/>
          </p:nvSpPr>
          <p:spPr>
            <a:xfrm>
              <a:off x="3808215" y="2602642"/>
              <a:ext cx="4020422" cy="184666"/>
            </a:xfrm>
            <a:prstGeom prst="rect">
              <a:avLst/>
            </a:prstGeom>
            <a:noFill/>
          </p:spPr>
          <p:txBody>
            <a:bodyPr wrap="square" lIns="0" tIns="0" rIns="0" bIns="0">
              <a:spAutoFit/>
            </a:bodyPr>
            <a:lstStyle/>
            <a:p>
              <a:pPr marR="177800"/>
              <a:r>
                <a:rPr lang="en-GB" sz="600">
                  <a:solidFill>
                    <a:schemeClr val="tx1">
                      <a:lumMod val="85000"/>
                      <a:lumOff val="15000"/>
                    </a:schemeClr>
                  </a:solidFill>
                  <a:latin typeface="Arial"/>
                </a:rPr>
                <a:t>The message that is sent does not have a Correlation ID in the EDSN Business Document Header. An Acknowledgement (confirmation) is expected with the correct means of correlation.</a:t>
              </a:r>
            </a:p>
          </p:txBody>
        </p:sp>
        <p:sp>
          <p:nvSpPr>
            <p:cNvPr id="36" name="Прямокутник 35">
              <a:extLst>
                <a:ext uri="{FF2B5EF4-FFF2-40B4-BE49-F238E27FC236}">
                  <a16:creationId xmlns:a16="http://schemas.microsoft.com/office/drawing/2014/main" id="{BC0CBFC4-00F1-21C8-FEE1-97A0774125C3}"/>
                </a:ext>
              </a:extLst>
            </p:cNvPr>
            <p:cNvSpPr/>
            <p:nvPr/>
          </p:nvSpPr>
          <p:spPr>
            <a:xfrm>
              <a:off x="7667509" y="2262800"/>
              <a:ext cx="445635" cy="76944"/>
            </a:xfrm>
            <a:prstGeom prst="rect">
              <a:avLst/>
            </a:prstGeom>
            <a:noFill/>
          </p:spPr>
          <p:txBody>
            <a:bodyPr wrap="none" lIns="0" tIns="0" rIns="0" bIns="0">
              <a:spAutoFit/>
            </a:bodyPr>
            <a:lstStyle/>
            <a:p>
              <a:r>
                <a:rPr lang="en-GB" sz="500">
                  <a:solidFill>
                    <a:schemeClr val="tx1">
                      <a:lumMod val="85000"/>
                      <a:lumOff val="15000"/>
                    </a:schemeClr>
                  </a:solidFill>
                  <a:latin typeface="Arial"/>
                </a:rPr>
                <a:t>Start scenario...</a:t>
              </a:r>
            </a:p>
          </p:txBody>
        </p:sp>
        <p:sp>
          <p:nvSpPr>
            <p:cNvPr id="37" name="Прямокутник 36">
              <a:extLst>
                <a:ext uri="{FF2B5EF4-FFF2-40B4-BE49-F238E27FC236}">
                  <a16:creationId xmlns:a16="http://schemas.microsoft.com/office/drawing/2014/main" id="{7CF3C7E5-10FC-5B72-A35D-8AFD5D36B8C9}"/>
                </a:ext>
              </a:extLst>
            </p:cNvPr>
            <p:cNvSpPr/>
            <p:nvPr/>
          </p:nvSpPr>
          <p:spPr>
            <a:xfrm>
              <a:off x="4281843" y="3069680"/>
              <a:ext cx="2619756" cy="192360"/>
            </a:xfrm>
            <a:prstGeom prst="rect">
              <a:avLst/>
            </a:prstGeom>
            <a:noFill/>
          </p:spPr>
          <p:txBody>
            <a:bodyPr lIns="0" tIns="0" rIns="0" bIns="0">
              <a:spAutoFit/>
            </a:bodyPr>
            <a:lstStyle/>
            <a:p>
              <a:r>
                <a:rPr lang="en-GB" sz="700">
                  <a:solidFill>
                    <a:srgbClr val="2B7E28"/>
                  </a:solidFill>
                  <a:latin typeface="Arial"/>
                </a:rPr>
                <a:t>Scenario successful</a:t>
              </a:r>
            </a:p>
            <a:p>
              <a:r>
                <a:rPr lang="en-GB" sz="550">
                  <a:solidFill>
                    <a:schemeClr val="tx1">
                      <a:lumMod val="85000"/>
                      <a:lumOff val="15000"/>
                    </a:schemeClr>
                  </a:solidFill>
                  <a:latin typeface="Arial"/>
                </a:rPr>
                <a:t>The scenario will start on 06-12-2022 14:45:54 and end on 06-12-2022 14:48:43</a:t>
              </a:r>
            </a:p>
          </p:txBody>
        </p:sp>
        <p:sp>
          <p:nvSpPr>
            <p:cNvPr id="38" name="Прямокутник 37">
              <a:extLst>
                <a:ext uri="{FF2B5EF4-FFF2-40B4-BE49-F238E27FC236}">
                  <a16:creationId xmlns:a16="http://schemas.microsoft.com/office/drawing/2014/main" id="{9B7E8F6C-55FA-4B90-58D5-F93E1729ADCB}"/>
                </a:ext>
              </a:extLst>
            </p:cNvPr>
            <p:cNvSpPr/>
            <p:nvPr/>
          </p:nvSpPr>
          <p:spPr>
            <a:xfrm>
              <a:off x="3794353" y="3508619"/>
              <a:ext cx="89768" cy="76944"/>
            </a:xfrm>
            <a:prstGeom prst="rect">
              <a:avLst/>
            </a:prstGeom>
            <a:noFill/>
          </p:spPr>
          <p:txBody>
            <a:bodyPr wrap="none" lIns="0" tIns="0" rIns="0" bIns="0">
              <a:spAutoFit/>
            </a:bodyPr>
            <a:lstStyle/>
            <a:p>
              <a:r>
                <a:rPr lang="en-GB" sz="500" b="1">
                  <a:solidFill>
                    <a:srgbClr val="214D95"/>
                  </a:solidFill>
                  <a:latin typeface="Arial"/>
                </a:rPr>
                <a:t>No.</a:t>
              </a:r>
            </a:p>
          </p:txBody>
        </p:sp>
        <p:sp>
          <p:nvSpPr>
            <p:cNvPr id="39" name="Прямокутник 38">
              <a:extLst>
                <a:ext uri="{FF2B5EF4-FFF2-40B4-BE49-F238E27FC236}">
                  <a16:creationId xmlns:a16="http://schemas.microsoft.com/office/drawing/2014/main" id="{E794DC8F-DDC1-BF26-234E-859E7DB20829}"/>
                </a:ext>
              </a:extLst>
            </p:cNvPr>
            <p:cNvSpPr/>
            <p:nvPr/>
          </p:nvSpPr>
          <p:spPr>
            <a:xfrm>
              <a:off x="4037675" y="3507341"/>
              <a:ext cx="193964" cy="76944"/>
            </a:xfrm>
            <a:prstGeom prst="rect">
              <a:avLst/>
            </a:prstGeom>
            <a:noFill/>
          </p:spPr>
          <p:txBody>
            <a:bodyPr wrap="none" lIns="0" tIns="0" rIns="0" bIns="0">
              <a:spAutoFit/>
            </a:bodyPr>
            <a:lstStyle/>
            <a:p>
              <a:r>
                <a:rPr lang="en-GB" sz="500" b="1">
                  <a:solidFill>
                    <a:srgbClr val="214D95"/>
                  </a:solidFill>
                  <a:latin typeface="Arial"/>
                </a:rPr>
                <a:t>Status</a:t>
              </a:r>
            </a:p>
          </p:txBody>
        </p:sp>
        <p:sp>
          <p:nvSpPr>
            <p:cNvPr id="40" name="Прямокутник 39">
              <a:extLst>
                <a:ext uri="{FF2B5EF4-FFF2-40B4-BE49-F238E27FC236}">
                  <a16:creationId xmlns:a16="http://schemas.microsoft.com/office/drawing/2014/main" id="{FA3ADFDA-3520-B420-E167-48F94483E553}"/>
                </a:ext>
              </a:extLst>
            </p:cNvPr>
            <p:cNvSpPr/>
            <p:nvPr/>
          </p:nvSpPr>
          <p:spPr>
            <a:xfrm>
              <a:off x="4392767" y="3499436"/>
              <a:ext cx="557845" cy="76944"/>
            </a:xfrm>
            <a:prstGeom prst="rect">
              <a:avLst/>
            </a:prstGeom>
            <a:noFill/>
          </p:spPr>
          <p:txBody>
            <a:bodyPr wrap="none" lIns="0" tIns="0" rIns="0" bIns="0">
              <a:spAutoFit/>
            </a:bodyPr>
            <a:lstStyle/>
            <a:p>
              <a:r>
                <a:rPr lang="en-GB" sz="500" b="1">
                  <a:solidFill>
                    <a:srgbClr val="214D95"/>
                  </a:solidFill>
                  <a:latin typeface="Arial"/>
                </a:rPr>
                <a:t>Start date and time</a:t>
              </a:r>
            </a:p>
          </p:txBody>
        </p:sp>
        <p:sp>
          <p:nvSpPr>
            <p:cNvPr id="41" name="Прямокутник 40">
              <a:extLst>
                <a:ext uri="{FF2B5EF4-FFF2-40B4-BE49-F238E27FC236}">
                  <a16:creationId xmlns:a16="http://schemas.microsoft.com/office/drawing/2014/main" id="{8745E2A0-5574-ED4A-42C8-205E57E23F8B}"/>
                </a:ext>
              </a:extLst>
            </p:cNvPr>
            <p:cNvSpPr/>
            <p:nvPr/>
          </p:nvSpPr>
          <p:spPr>
            <a:xfrm>
              <a:off x="5307243" y="3507341"/>
              <a:ext cx="253274" cy="76944"/>
            </a:xfrm>
            <a:prstGeom prst="rect">
              <a:avLst/>
            </a:prstGeom>
            <a:noFill/>
          </p:spPr>
          <p:txBody>
            <a:bodyPr wrap="none" lIns="0" tIns="0" rIns="0" bIns="0">
              <a:spAutoFit/>
            </a:bodyPr>
            <a:lstStyle/>
            <a:p>
              <a:r>
                <a:rPr lang="en-GB" sz="500" b="1">
                  <a:solidFill>
                    <a:srgbClr val="214D95"/>
                  </a:solidFill>
                  <a:latin typeface="Arial"/>
                </a:rPr>
                <a:t>Direction</a:t>
              </a:r>
            </a:p>
          </p:txBody>
        </p:sp>
        <p:sp>
          <p:nvSpPr>
            <p:cNvPr id="42" name="Прямокутник 41">
              <a:extLst>
                <a:ext uri="{FF2B5EF4-FFF2-40B4-BE49-F238E27FC236}">
                  <a16:creationId xmlns:a16="http://schemas.microsoft.com/office/drawing/2014/main" id="{2F18C2E0-67F4-CB36-3C13-0A200DC2F0EE}"/>
                </a:ext>
              </a:extLst>
            </p:cNvPr>
            <p:cNvSpPr/>
            <p:nvPr/>
          </p:nvSpPr>
          <p:spPr>
            <a:xfrm>
              <a:off x="6187154" y="3507341"/>
              <a:ext cx="386324" cy="76944"/>
            </a:xfrm>
            <a:prstGeom prst="rect">
              <a:avLst/>
            </a:prstGeom>
            <a:noFill/>
          </p:spPr>
          <p:txBody>
            <a:bodyPr wrap="none" lIns="0" tIns="0" rIns="0" bIns="0">
              <a:spAutoFit/>
            </a:bodyPr>
            <a:lstStyle/>
            <a:p>
              <a:r>
                <a:rPr lang="en-GB" sz="500" b="1">
                  <a:solidFill>
                    <a:srgbClr val="214D95"/>
                  </a:solidFill>
                  <a:latin typeface="Arial"/>
                </a:rPr>
                <a:t>Content type</a:t>
              </a:r>
            </a:p>
          </p:txBody>
        </p:sp>
        <p:sp>
          <p:nvSpPr>
            <p:cNvPr id="43" name="Прямокутник 42">
              <a:extLst>
                <a:ext uri="{FF2B5EF4-FFF2-40B4-BE49-F238E27FC236}">
                  <a16:creationId xmlns:a16="http://schemas.microsoft.com/office/drawing/2014/main" id="{4D452062-2724-AC4A-8E70-90013D1575F8}"/>
                </a:ext>
              </a:extLst>
            </p:cNvPr>
            <p:cNvSpPr/>
            <p:nvPr/>
          </p:nvSpPr>
          <p:spPr>
            <a:xfrm>
              <a:off x="5314915" y="3712249"/>
              <a:ext cx="655629"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from MP to TenneT</a:t>
              </a:r>
            </a:p>
          </p:txBody>
        </p:sp>
        <p:sp>
          <p:nvSpPr>
            <p:cNvPr id="44" name="Прямокутник 43">
              <a:extLst>
                <a:ext uri="{FF2B5EF4-FFF2-40B4-BE49-F238E27FC236}">
                  <a16:creationId xmlns:a16="http://schemas.microsoft.com/office/drawing/2014/main" id="{FD96D4A5-0E5C-3F68-4CCC-442DDE31C106}"/>
                </a:ext>
              </a:extLst>
            </p:cNvPr>
            <p:cNvSpPr/>
            <p:nvPr/>
          </p:nvSpPr>
          <p:spPr>
            <a:xfrm>
              <a:off x="5314915" y="3953535"/>
              <a:ext cx="655629"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from TenneT to MP</a:t>
              </a:r>
            </a:p>
          </p:txBody>
        </p:sp>
        <p:sp>
          <p:nvSpPr>
            <p:cNvPr id="45" name="Прямокутник 44">
              <a:extLst>
                <a:ext uri="{FF2B5EF4-FFF2-40B4-BE49-F238E27FC236}">
                  <a16:creationId xmlns:a16="http://schemas.microsoft.com/office/drawing/2014/main" id="{E2DD1C7B-AC59-7282-0703-8507114477EF}"/>
                </a:ext>
              </a:extLst>
            </p:cNvPr>
            <p:cNvSpPr/>
            <p:nvPr/>
          </p:nvSpPr>
          <p:spPr>
            <a:xfrm>
              <a:off x="6187154" y="3712248"/>
              <a:ext cx="1662315"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ACK_ALLOCATION_SERIES_NOTIFICATION_N101</a:t>
              </a:r>
            </a:p>
          </p:txBody>
        </p:sp>
        <p:sp>
          <p:nvSpPr>
            <p:cNvPr id="46" name="Прямокутник 45">
              <a:extLst>
                <a:ext uri="{FF2B5EF4-FFF2-40B4-BE49-F238E27FC236}">
                  <a16:creationId xmlns:a16="http://schemas.microsoft.com/office/drawing/2014/main" id="{42DA7162-D3B5-1812-DD96-00B5BABE4E36}"/>
                </a:ext>
              </a:extLst>
            </p:cNvPr>
            <p:cNvSpPr/>
            <p:nvPr/>
          </p:nvSpPr>
          <p:spPr>
            <a:xfrm>
              <a:off x="6187937" y="3949013"/>
              <a:ext cx="1479572"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ALLOCATION</a:t>
              </a:r>
              <a:r>
                <a:rPr lang="en-GB" sz="550">
                  <a:solidFill>
                    <a:prstClr val="black"/>
                  </a:solidFill>
                  <a:latin typeface="Arial"/>
                </a:rPr>
                <a:t>_SERIES_NOTIFICATION_N101</a:t>
              </a:r>
            </a:p>
          </p:txBody>
        </p:sp>
        <p:sp>
          <p:nvSpPr>
            <p:cNvPr id="47" name="Прямокутник 46">
              <a:extLst>
                <a:ext uri="{FF2B5EF4-FFF2-40B4-BE49-F238E27FC236}">
                  <a16:creationId xmlns:a16="http://schemas.microsoft.com/office/drawing/2014/main" id="{98B67CDF-A47A-A7D0-543E-4CDC09C016A6}"/>
                </a:ext>
              </a:extLst>
            </p:cNvPr>
            <p:cNvSpPr/>
            <p:nvPr/>
          </p:nvSpPr>
          <p:spPr>
            <a:xfrm>
              <a:off x="8516610" y="2177686"/>
              <a:ext cx="577081" cy="92333"/>
            </a:xfrm>
            <a:prstGeom prst="rect">
              <a:avLst/>
            </a:prstGeom>
            <a:noFill/>
          </p:spPr>
          <p:txBody>
            <a:bodyPr wrap="none" lIns="0" tIns="0" rIns="0" bIns="0">
              <a:spAutoFit/>
            </a:bodyPr>
            <a:lstStyle/>
            <a:p>
              <a:r>
                <a:rPr lang="en-GB" sz="600">
                  <a:solidFill>
                    <a:schemeClr val="tx1">
                      <a:lumMod val="85000"/>
                      <a:lumOff val="15000"/>
                    </a:schemeClr>
                  </a:solidFill>
                  <a:latin typeface="Arial"/>
                </a:rPr>
                <a:t>Scenario history</a:t>
              </a:r>
            </a:p>
          </p:txBody>
        </p:sp>
        <p:sp>
          <p:nvSpPr>
            <p:cNvPr id="48" name="Прямокутник 47">
              <a:extLst>
                <a:ext uri="{FF2B5EF4-FFF2-40B4-BE49-F238E27FC236}">
                  <a16:creationId xmlns:a16="http://schemas.microsoft.com/office/drawing/2014/main" id="{BBB0C629-DE72-E0A6-CD40-8FCC41659025}"/>
                </a:ext>
              </a:extLst>
            </p:cNvPr>
            <p:cNvSpPr/>
            <p:nvPr/>
          </p:nvSpPr>
          <p:spPr>
            <a:xfrm>
              <a:off x="10188015" y="1966061"/>
              <a:ext cx="706925" cy="92333"/>
            </a:xfrm>
            <a:prstGeom prst="rect">
              <a:avLst/>
            </a:prstGeom>
            <a:noFill/>
          </p:spPr>
          <p:txBody>
            <a:bodyPr wrap="none" lIns="0" tIns="0" rIns="0" bIns="0">
              <a:spAutoFit/>
            </a:bodyPr>
            <a:lstStyle/>
            <a:p>
              <a:r>
                <a:rPr lang="en-GB" sz="600">
                  <a:solidFill>
                    <a:srgbClr val="6576A3"/>
                  </a:solidFill>
                  <a:latin typeface="Arial"/>
                </a:rPr>
                <a:t>Frequently asked questions</a:t>
              </a:r>
            </a:p>
          </p:txBody>
        </p:sp>
        <p:sp>
          <p:nvSpPr>
            <p:cNvPr id="49" name="Прямокутник 48">
              <a:extLst>
                <a:ext uri="{FF2B5EF4-FFF2-40B4-BE49-F238E27FC236}">
                  <a16:creationId xmlns:a16="http://schemas.microsoft.com/office/drawing/2014/main" id="{3AFDBD6A-07CC-5F80-F59A-4E29ADFA4E3D}"/>
                </a:ext>
              </a:extLst>
            </p:cNvPr>
            <p:cNvSpPr/>
            <p:nvPr/>
          </p:nvSpPr>
          <p:spPr>
            <a:xfrm>
              <a:off x="10581583" y="6240628"/>
              <a:ext cx="500137"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Always show FAQ</a:t>
              </a:r>
            </a:p>
          </p:txBody>
        </p:sp>
        <p:sp>
          <p:nvSpPr>
            <p:cNvPr id="50" name="Прямокутник 49">
              <a:extLst>
                <a:ext uri="{FF2B5EF4-FFF2-40B4-BE49-F238E27FC236}">
                  <a16:creationId xmlns:a16="http://schemas.microsoft.com/office/drawing/2014/main" id="{0382986B-EE42-8013-39B6-9E9763596ACE}"/>
                </a:ext>
              </a:extLst>
            </p:cNvPr>
            <p:cNvSpPr/>
            <p:nvPr/>
          </p:nvSpPr>
          <p:spPr>
            <a:xfrm>
              <a:off x="9782130" y="2238325"/>
              <a:ext cx="302968"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Category</a:t>
              </a:r>
            </a:p>
          </p:txBody>
        </p:sp>
        <p:sp>
          <p:nvSpPr>
            <p:cNvPr id="51" name="Прямокутник 50">
              <a:extLst>
                <a:ext uri="{FF2B5EF4-FFF2-40B4-BE49-F238E27FC236}">
                  <a16:creationId xmlns:a16="http://schemas.microsoft.com/office/drawing/2014/main" id="{C5BA58F8-7A69-7B3D-B7B6-33C6C3A5BC67}"/>
                </a:ext>
              </a:extLst>
            </p:cNvPr>
            <p:cNvSpPr/>
            <p:nvPr/>
          </p:nvSpPr>
          <p:spPr>
            <a:xfrm>
              <a:off x="10399391" y="2241496"/>
              <a:ext cx="141064"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TQF</a:t>
              </a:r>
            </a:p>
          </p:txBody>
        </p:sp>
        <p:sp>
          <p:nvSpPr>
            <p:cNvPr id="52" name="Прямокутник 51">
              <a:extLst>
                <a:ext uri="{FF2B5EF4-FFF2-40B4-BE49-F238E27FC236}">
                  <a16:creationId xmlns:a16="http://schemas.microsoft.com/office/drawing/2014/main" id="{E7E9B63D-5809-CF97-76EF-C3C4B279483C}"/>
                </a:ext>
              </a:extLst>
            </p:cNvPr>
            <p:cNvSpPr/>
            <p:nvPr/>
          </p:nvSpPr>
          <p:spPr>
            <a:xfrm>
              <a:off x="9780872" y="2468962"/>
              <a:ext cx="1428276" cy="84639"/>
            </a:xfrm>
            <a:prstGeom prst="rect">
              <a:avLst/>
            </a:prstGeom>
            <a:noFill/>
          </p:spPr>
          <p:txBody>
            <a:bodyPr wrap="none" lIns="0" tIns="0" rIns="0" bIns="0">
              <a:spAutoFit/>
            </a:bodyPr>
            <a:lstStyle/>
            <a:p>
              <a:r>
                <a:rPr lang="en-GB" sz="550" b="1">
                  <a:solidFill>
                    <a:srgbClr val="214D95"/>
                  </a:solidFill>
                  <a:latin typeface="Arial"/>
                </a:rPr>
                <a:t>Where do I find more information about the TQF?</a:t>
              </a:r>
            </a:p>
          </p:txBody>
        </p:sp>
        <p:sp>
          <p:nvSpPr>
            <p:cNvPr id="53" name="Прямокутник 52">
              <a:extLst>
                <a:ext uri="{FF2B5EF4-FFF2-40B4-BE49-F238E27FC236}">
                  <a16:creationId xmlns:a16="http://schemas.microsoft.com/office/drawing/2014/main" id="{307AF54E-5468-267B-D357-F28518B12886}"/>
                </a:ext>
              </a:extLst>
            </p:cNvPr>
            <p:cNvSpPr/>
            <p:nvPr/>
          </p:nvSpPr>
          <p:spPr>
            <a:xfrm>
              <a:off x="9780872" y="2602190"/>
              <a:ext cx="1428276" cy="160020"/>
            </a:xfrm>
            <a:prstGeom prst="rect">
              <a:avLst/>
            </a:prstGeom>
            <a:noFill/>
          </p:spPr>
          <p:txBody>
            <a:bodyPr wrap="square" lIns="0" tIns="0" rIns="0" bIns="0">
              <a:spAutoFit/>
            </a:bodyPr>
            <a:lstStyle/>
            <a:p>
              <a:pPr algn="just"/>
              <a:r>
                <a:rPr lang="en-GB" sz="500">
                  <a:solidFill>
                    <a:schemeClr val="tx1">
                      <a:lumMod val="75000"/>
                      <a:lumOff val="25000"/>
                    </a:schemeClr>
                  </a:solidFill>
                  <a:latin typeface="Arial"/>
                </a:rPr>
                <a:t>You can find the following two documents on MyTenneT in the 'IT connections' App:</a:t>
              </a:r>
            </a:p>
          </p:txBody>
        </p:sp>
        <p:sp>
          <p:nvSpPr>
            <p:cNvPr id="54" name="Прямокутник 53">
              <a:extLst>
                <a:ext uri="{FF2B5EF4-FFF2-40B4-BE49-F238E27FC236}">
                  <a16:creationId xmlns:a16="http://schemas.microsoft.com/office/drawing/2014/main" id="{029598CA-1004-F71F-0F91-B43AB4EC20FD}"/>
                </a:ext>
              </a:extLst>
            </p:cNvPr>
            <p:cNvSpPr/>
            <p:nvPr/>
          </p:nvSpPr>
          <p:spPr>
            <a:xfrm>
              <a:off x="9901608" y="2820905"/>
              <a:ext cx="816102" cy="153888"/>
            </a:xfrm>
            <a:prstGeom prst="rect">
              <a:avLst/>
            </a:prstGeom>
            <a:noFill/>
          </p:spPr>
          <p:txBody>
            <a:bodyPr lIns="0" tIns="0" rIns="0" bIns="0">
              <a:spAutoFit/>
            </a:bodyPr>
            <a:lstStyle/>
            <a:p>
              <a:pPr marL="90000" marR="104902" indent="-90000">
                <a:buFont typeface="Courier New" panose="02070309020205020404" pitchFamily="49" charset="0"/>
                <a:buChar char="o"/>
              </a:pPr>
              <a:r>
                <a:rPr lang="en-GB" sz="500">
                  <a:solidFill>
                    <a:schemeClr val="tx1">
                      <a:lumMod val="75000"/>
                      <a:lumOff val="25000"/>
                    </a:schemeClr>
                  </a:solidFill>
                  <a:latin typeface="Arial"/>
                </a:rPr>
                <a:t>TQF Platform Guide</a:t>
              </a:r>
            </a:p>
            <a:p>
              <a:pPr marL="90000" marR="104902" indent="-90000">
                <a:buFont typeface="Courier New" panose="02070309020205020404" pitchFamily="49" charset="0"/>
                <a:buChar char="o"/>
              </a:pPr>
              <a:r>
                <a:rPr lang="en-GB" sz="500">
                  <a:solidFill>
                    <a:schemeClr val="tx1">
                      <a:lumMod val="75000"/>
                      <a:lumOff val="25000"/>
                    </a:schemeClr>
                  </a:solidFill>
                  <a:latin typeface="Arial"/>
                </a:rPr>
                <a:t>TQF-FAQ</a:t>
              </a:r>
            </a:p>
          </p:txBody>
        </p:sp>
      </p:grpSp>
    </p:spTree>
    <p:extLst>
      <p:ext uri="{BB962C8B-B14F-4D97-AF65-F5344CB8AC3E}">
        <p14:creationId xmlns:p14="http://schemas.microsoft.com/office/powerpoint/2010/main" val="120911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7"/>
                                        </p:tgtEl>
                                        <p:attrNameLst>
                                          <p:attrName>style.visibility</p:attrName>
                                        </p:attrNameLst>
                                      </p:cBhvr>
                                      <p:to>
                                        <p:strVal val="visible"/>
                                      </p:to>
                                    </p:set>
                                    <p:animEffect transition="in" filter="fade">
                                      <p:cBhvr>
                                        <p:cTn id="12" dur="500"/>
                                        <p:tgtEl>
                                          <p:spTgt spid="1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fade">
                                      <p:cBhvr>
                                        <p:cTn id="17" dur="500"/>
                                        <p:tgtEl>
                                          <p:spTgt spid="1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fade">
                                      <p:cBhvr>
                                        <p:cTn id="22" dur="500"/>
                                        <p:tgtEl>
                                          <p:spTgt spid="10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Right 4">
            <a:extLst>
              <a:ext uri="{FF2B5EF4-FFF2-40B4-BE49-F238E27FC236}">
                <a16:creationId xmlns:a16="http://schemas.microsoft.com/office/drawing/2014/main" id="{D6FD9221-5C25-EEA0-E4DE-13FF611D5549}"/>
              </a:ext>
            </a:extLst>
          </p:cNvPr>
          <p:cNvSpPr/>
          <p:nvPr/>
        </p:nvSpPr>
        <p:spPr>
          <a:xfrm>
            <a:off x="453288" y="1385522"/>
            <a:ext cx="2899446" cy="4993679"/>
          </a:xfrm>
          <a:prstGeom prst="rightArrow">
            <a:avLst>
              <a:gd name="adj1" fmla="val 68087"/>
              <a:gd name="adj2" fmla="val 53801"/>
            </a:avLst>
          </a:prstGeom>
        </p:spPr>
        <p:style>
          <a:lnRef idx="1">
            <a:schemeClr val="accent3"/>
          </a:lnRef>
          <a:fillRef idx="2">
            <a:schemeClr val="accent3"/>
          </a:fillRef>
          <a:effectRef idx="1">
            <a:schemeClr val="accent3"/>
          </a:effectRef>
          <a:fontRef idx="minor">
            <a:schemeClr val="dk1"/>
          </a:fontRef>
        </p:style>
        <p:txBody>
          <a:bodyPr/>
          <a:lstStyle/>
          <a:p>
            <a:r>
              <a:rPr lang="en-GB"/>
              <a:t>TenneT realisation</a:t>
            </a:r>
          </a:p>
        </p:txBody>
      </p:sp>
      <p:sp>
        <p:nvSpPr>
          <p:cNvPr id="23" name="Arrow: Right 4">
            <a:extLst>
              <a:ext uri="{FF2B5EF4-FFF2-40B4-BE49-F238E27FC236}">
                <a16:creationId xmlns:a16="http://schemas.microsoft.com/office/drawing/2014/main" id="{6DF17B13-F134-032F-85DB-76F54078881E}"/>
              </a:ext>
            </a:extLst>
          </p:cNvPr>
          <p:cNvSpPr/>
          <p:nvPr/>
        </p:nvSpPr>
        <p:spPr>
          <a:xfrm>
            <a:off x="3352734" y="1385521"/>
            <a:ext cx="7491478" cy="4993679"/>
          </a:xfrm>
          <a:prstGeom prst="rightArrow">
            <a:avLst>
              <a:gd name="adj1" fmla="val 70400"/>
              <a:gd name="adj2" fmla="val 51895"/>
            </a:avLst>
          </a:prstGeom>
          <a:solidFill>
            <a:schemeClr val="accent3">
              <a:lumMod val="60000"/>
              <a:lumOff val="4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en-GB"/>
              <a:t>Onboarding and transition process</a:t>
            </a:r>
          </a:p>
        </p:txBody>
      </p:sp>
      <p:sp>
        <p:nvSpPr>
          <p:cNvPr id="3" name="Freeform: Shape 5">
            <a:extLst>
              <a:ext uri="{FF2B5EF4-FFF2-40B4-BE49-F238E27FC236}">
                <a16:creationId xmlns:a16="http://schemas.microsoft.com/office/drawing/2014/main" id="{78AF3691-355C-90B8-F731-1CF53F5C561D}"/>
              </a:ext>
            </a:extLst>
          </p:cNvPr>
          <p:cNvSpPr/>
          <p:nvPr/>
        </p:nvSpPr>
        <p:spPr>
          <a:xfrm>
            <a:off x="2281188" y="2473693"/>
            <a:ext cx="2136336"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1. Prepare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Process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Channel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Notification development</a:t>
            </a:r>
          </a:p>
        </p:txBody>
      </p:sp>
      <p:sp>
        <p:nvSpPr>
          <p:cNvPr id="4" name="Freeform: Shape 6">
            <a:extLst>
              <a:ext uri="{FF2B5EF4-FFF2-40B4-BE49-F238E27FC236}">
                <a16:creationId xmlns:a16="http://schemas.microsoft.com/office/drawing/2014/main" id="{7CE908AB-3276-6362-5B33-7EE1E92181DF}"/>
              </a:ext>
            </a:extLst>
          </p:cNvPr>
          <p:cNvSpPr/>
          <p:nvPr/>
        </p:nvSpPr>
        <p:spPr>
          <a:xfrm>
            <a:off x="450426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2. Connection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Questionnaire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Transport- &amp; Signing Security</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Realise connection with Test &amp; Qualification Facility (TQF)</a:t>
            </a:r>
          </a:p>
        </p:txBody>
      </p:sp>
      <p:sp>
        <p:nvSpPr>
          <p:cNvPr id="9" name="Freeform: Shape 7">
            <a:extLst>
              <a:ext uri="{FF2B5EF4-FFF2-40B4-BE49-F238E27FC236}">
                <a16:creationId xmlns:a16="http://schemas.microsoft.com/office/drawing/2014/main" id="{5F2051DE-C3DA-3F0E-DECE-D30C8BC29FA7}"/>
              </a:ext>
            </a:extLst>
          </p:cNvPr>
          <p:cNvSpPr/>
          <p:nvPr/>
        </p:nvSpPr>
        <p:spPr>
          <a:xfrm>
            <a:off x="603111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3. Testing</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Functional testing (semantic validations) </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Test scenarios (processes)</a:t>
            </a:r>
          </a:p>
        </p:txBody>
      </p:sp>
      <p:sp>
        <p:nvSpPr>
          <p:cNvPr id="10" name="Freeform: Shape 8">
            <a:extLst>
              <a:ext uri="{FF2B5EF4-FFF2-40B4-BE49-F238E27FC236}">
                <a16:creationId xmlns:a16="http://schemas.microsoft.com/office/drawing/2014/main" id="{AD04BBFD-37AD-5D9F-6565-173EFF3358DE}"/>
              </a:ext>
            </a:extLst>
          </p:cNvPr>
          <p:cNvSpPr/>
          <p:nvPr/>
        </p:nvSpPr>
        <p:spPr>
          <a:xfrm>
            <a:off x="7557965" y="2473693"/>
            <a:ext cx="143858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lt1"/>
                </a:solidFill>
                <a:latin typeface="Segoe UI Emoji" panose="020B0502040204020203" pitchFamily="34" charset="0"/>
                <a:ea typeface="Segoe UI Emoji" panose="020B0502040204020203" pitchFamily="34" charset="0"/>
                <a:cs typeface="Arial" panose="020B0604020202020204" pitchFamily="34" charset="0"/>
              </a:rPr>
              <a:t>4. Qualification</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Qualification in accordance with Net code as prerequisite for go live</a:t>
            </a:r>
          </a:p>
        </p:txBody>
      </p:sp>
      <p:sp>
        <p:nvSpPr>
          <p:cNvPr id="11" name="Freeform: Shape 9">
            <a:extLst>
              <a:ext uri="{FF2B5EF4-FFF2-40B4-BE49-F238E27FC236}">
                <a16:creationId xmlns:a16="http://schemas.microsoft.com/office/drawing/2014/main" id="{C7F8ED2A-B34A-D6BC-EE03-39B1EEF2BC68}"/>
              </a:ext>
            </a:extLst>
          </p:cNvPr>
          <p:cNvSpPr/>
          <p:nvPr/>
        </p:nvSpPr>
        <p:spPr>
          <a:xfrm>
            <a:off x="9084814"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5. Go live</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Realise connection with MMC-hub</a:t>
            </a:r>
          </a:p>
          <a:p>
            <a:pPr marL="114300" lvl="1" indent="-114300" defTabSz="533400">
              <a:spcBef>
                <a:spcPct val="0"/>
              </a:spcBef>
              <a:spcAft>
                <a:spcPct val="15000"/>
              </a:spcAft>
              <a:buChar char="•"/>
            </a:pPr>
            <a:r>
              <a:rPr lang="en-GB" sz="1300">
                <a:latin typeface="Segoe UI Emoji" panose="020B0502040204020203" pitchFamily="34" charset="0"/>
                <a:ea typeface="Segoe UI Emoji" panose="020B0502040204020203" pitchFamily="34" charset="0"/>
                <a:cs typeface="Arial" panose="020B0604020202020204" pitchFamily="34" charset="0"/>
              </a:rPr>
              <a:t>Go live</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Transfer to management</a:t>
            </a:r>
          </a:p>
          <a:p>
            <a:pPr marL="114300" lvl="1" indent="-114300" defTabSz="533400">
              <a:spcBef>
                <a:spcPct val="0"/>
              </a:spcBef>
              <a:spcAft>
                <a:spcPct val="15000"/>
              </a:spcAft>
              <a:buChar char="•"/>
            </a:pPr>
            <a:endParaRPr lang="en-GB"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2" name="Freeform: Shape 10">
            <a:extLst>
              <a:ext uri="{FF2B5EF4-FFF2-40B4-BE49-F238E27FC236}">
                <a16:creationId xmlns:a16="http://schemas.microsoft.com/office/drawing/2014/main" id="{FD7583A5-FE58-41CD-A49A-085C7F177B4D}"/>
              </a:ext>
            </a:extLst>
          </p:cNvPr>
          <p:cNvSpPr/>
          <p:nvPr/>
        </p:nvSpPr>
        <p:spPr>
          <a:xfrm>
            <a:off x="10611663"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6. Operational</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Intensified surveillance</a:t>
            </a:r>
          </a:p>
          <a:p>
            <a:pPr marL="114300" lvl="1" indent="-114300" defTabSz="533400">
              <a:spcBef>
                <a:spcPct val="0"/>
              </a:spcBef>
              <a:spcAft>
                <a:spcPct val="15000"/>
              </a:spcAft>
              <a:buChar char="•"/>
            </a:pPr>
            <a:endParaRPr lang="en-US"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3" name="Pijl: vijfhoek 12">
            <a:extLst>
              <a:ext uri="{FF2B5EF4-FFF2-40B4-BE49-F238E27FC236}">
                <a16:creationId xmlns:a16="http://schemas.microsoft.com/office/drawing/2014/main" id="{766E9473-4904-A54E-FB2A-D5E201366E17}"/>
              </a:ext>
            </a:extLst>
          </p:cNvPr>
          <p:cNvSpPr/>
          <p:nvPr/>
        </p:nvSpPr>
        <p:spPr>
          <a:xfrm rot="16200000">
            <a:off x="3636512" y="4836794"/>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is ready for onboarding</a:t>
            </a:r>
          </a:p>
        </p:txBody>
      </p:sp>
      <p:sp>
        <p:nvSpPr>
          <p:cNvPr id="14" name="Pijl: vijfhoek 13">
            <a:extLst>
              <a:ext uri="{FF2B5EF4-FFF2-40B4-BE49-F238E27FC236}">
                <a16:creationId xmlns:a16="http://schemas.microsoft.com/office/drawing/2014/main" id="{696E8ACA-B221-0936-9785-8D133105F14B}"/>
              </a:ext>
            </a:extLst>
          </p:cNvPr>
          <p:cNvSpPr/>
          <p:nvPr/>
        </p:nvSpPr>
        <p:spPr>
          <a:xfrm rot="16200000">
            <a:off x="5156189" y="4836791"/>
            <a:ext cx="1647281" cy="1063374"/>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has working connection with TQF</a:t>
            </a:r>
          </a:p>
        </p:txBody>
      </p:sp>
      <p:sp>
        <p:nvSpPr>
          <p:cNvPr id="15" name="Pijl: vijfhoek 14">
            <a:extLst>
              <a:ext uri="{FF2B5EF4-FFF2-40B4-BE49-F238E27FC236}">
                <a16:creationId xmlns:a16="http://schemas.microsoft.com/office/drawing/2014/main" id="{46D45427-F16F-CD06-7757-63C234EB1D75}"/>
              </a:ext>
            </a:extLst>
          </p:cNvPr>
          <p:cNvSpPr/>
          <p:nvPr/>
        </p:nvSpPr>
        <p:spPr>
          <a:xfrm rot="16200000">
            <a:off x="8217024" y="4836794"/>
            <a:ext cx="1647283" cy="1063374"/>
          </a:xfrm>
          <a:prstGeom prst="homePlate">
            <a:avLst>
              <a:gd name="adj" fmla="val 39274"/>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Qualification</a:t>
            </a: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successful to participate in exchange of notifications</a:t>
            </a:r>
          </a:p>
        </p:txBody>
      </p:sp>
      <p:sp>
        <p:nvSpPr>
          <p:cNvPr id="16" name="Pijl: vijfhoek 15">
            <a:extLst>
              <a:ext uri="{FF2B5EF4-FFF2-40B4-BE49-F238E27FC236}">
                <a16:creationId xmlns:a16="http://schemas.microsoft.com/office/drawing/2014/main" id="{B2FCE731-44AB-A7BE-FA5C-0D8D2D5DA940}"/>
              </a:ext>
            </a:extLst>
          </p:cNvPr>
          <p:cNvSpPr/>
          <p:nvPr/>
        </p:nvSpPr>
        <p:spPr>
          <a:xfrm rot="16200000">
            <a:off x="9734316" y="4836792"/>
            <a:ext cx="1647281" cy="1063372"/>
          </a:xfrm>
          <a:prstGeom prst="homePlate">
            <a:avLst>
              <a:gd name="adj" fmla="val 40751"/>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IT connection is operational and managed</a:t>
            </a:r>
          </a:p>
        </p:txBody>
      </p:sp>
      <p:sp>
        <p:nvSpPr>
          <p:cNvPr id="17" name="Pijl: vijfhoek 16">
            <a:extLst>
              <a:ext uri="{FF2B5EF4-FFF2-40B4-BE49-F238E27FC236}">
                <a16:creationId xmlns:a16="http://schemas.microsoft.com/office/drawing/2014/main" id="{4168FFB4-B64D-8F44-F0F6-A9B98A319580}"/>
              </a:ext>
            </a:extLst>
          </p:cNvPr>
          <p:cNvSpPr/>
          <p:nvPr/>
        </p:nvSpPr>
        <p:spPr>
          <a:xfrm rot="16200000">
            <a:off x="6690109" y="4836794"/>
            <a:ext cx="1647281" cy="1063374"/>
          </a:xfrm>
          <a:prstGeom prst="homePlate">
            <a:avLst>
              <a:gd name="adj" fmla="val 38782"/>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Market party has completed testing and debugging</a:t>
            </a:r>
          </a:p>
        </p:txBody>
      </p:sp>
      <p:sp>
        <p:nvSpPr>
          <p:cNvPr id="19" name="Tekstballon: rechthoek met afgeronde hoeken 18">
            <a:extLst>
              <a:ext uri="{FF2B5EF4-FFF2-40B4-BE49-F238E27FC236}">
                <a16:creationId xmlns:a16="http://schemas.microsoft.com/office/drawing/2014/main" id="{26173A7D-76C5-F7F5-48B5-0E58B73F3981}"/>
              </a:ext>
            </a:extLst>
          </p:cNvPr>
          <p:cNvSpPr/>
          <p:nvPr/>
        </p:nvSpPr>
        <p:spPr>
          <a:xfrm>
            <a:off x="542316" y="4361244"/>
            <a:ext cx="1623254" cy="456809"/>
          </a:xfrm>
          <a:prstGeom prst="wedgeRoundRectCallout">
            <a:avLst>
              <a:gd name="adj1" fmla="val 21859"/>
              <a:gd name="adj2" fmla="val -153473"/>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Release of new market documentation</a:t>
            </a:r>
          </a:p>
        </p:txBody>
      </p:sp>
      <p:sp>
        <p:nvSpPr>
          <p:cNvPr id="20" name="Tekstballon: rechthoek met afgeronde hoeken 19">
            <a:extLst>
              <a:ext uri="{FF2B5EF4-FFF2-40B4-BE49-F238E27FC236}">
                <a16:creationId xmlns:a16="http://schemas.microsoft.com/office/drawing/2014/main" id="{65AB9708-5D95-941D-5A1F-66A6083567FD}"/>
              </a:ext>
            </a:extLst>
          </p:cNvPr>
          <p:cNvSpPr/>
          <p:nvPr/>
        </p:nvSpPr>
        <p:spPr>
          <a:xfrm>
            <a:off x="542315" y="2947073"/>
            <a:ext cx="1632879" cy="481927"/>
          </a:xfrm>
          <a:prstGeom prst="wedgeRoundRectCallout">
            <a:avLst>
              <a:gd name="adj1" fmla="val -19496"/>
              <a:gd name="adj2" fmla="val 151905"/>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Publication of transition planning</a:t>
            </a:r>
          </a:p>
        </p:txBody>
      </p:sp>
      <p:sp>
        <p:nvSpPr>
          <p:cNvPr id="21" name="Pijl: vijfhoek 20">
            <a:extLst>
              <a:ext uri="{FF2B5EF4-FFF2-40B4-BE49-F238E27FC236}">
                <a16:creationId xmlns:a16="http://schemas.microsoft.com/office/drawing/2014/main" id="{A4DE0CD6-C574-CB90-51B4-A7E6BBE54B4D}"/>
              </a:ext>
            </a:extLst>
          </p:cNvPr>
          <p:cNvSpPr/>
          <p:nvPr/>
        </p:nvSpPr>
        <p:spPr>
          <a:xfrm rot="16200000">
            <a:off x="2457522" y="4836797"/>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TenneT systems ready:</a:t>
            </a:r>
          </a:p>
          <a:p>
            <a:pPr algn="ctr"/>
            <a:r>
              <a:rPr lang="en-GB" sz="1200" i="1">
                <a:latin typeface="Segoe UI Emoji" panose="020B0502040204020203" pitchFamily="34" charset="0"/>
                <a:ea typeface="Segoe UI Emoji" panose="020B0502040204020203" pitchFamily="34" charset="0"/>
                <a:cs typeface="Arial" panose="020B0604020202020204" pitchFamily="34" charset="0"/>
              </a:rPr>
              <a:t>start transition</a:t>
            </a:r>
          </a:p>
        </p:txBody>
      </p:sp>
      <p:sp>
        <p:nvSpPr>
          <p:cNvPr id="26" name="Tijdelijke aanduiding voor dianummer 25">
            <a:extLst>
              <a:ext uri="{FF2B5EF4-FFF2-40B4-BE49-F238E27FC236}">
                <a16:creationId xmlns:a16="http://schemas.microsoft.com/office/drawing/2014/main" id="{AA4CB166-E740-F12C-92DD-AAE5D425728A}"/>
              </a:ext>
            </a:extLst>
          </p:cNvPr>
          <p:cNvSpPr>
            <a:spLocks noGrp="1"/>
          </p:cNvSpPr>
          <p:nvPr>
            <p:ph type="sldNum" sz="quarter" idx="15"/>
          </p:nvPr>
        </p:nvSpPr>
        <p:spPr/>
        <p:txBody>
          <a:bodyPr/>
          <a:lstStyle/>
          <a:p>
            <a:fld id="{867EBCD7-B3E8-48AD-AAAF-CE129139BC6F}" type="slidenum">
              <a:rPr lang="en-GB" smtClean="0"/>
              <a:pPr/>
              <a:t>125</a:t>
            </a:fld>
            <a:endParaRPr lang="en-GB"/>
          </a:p>
        </p:txBody>
      </p:sp>
      <p:sp>
        <p:nvSpPr>
          <p:cNvPr id="2" name="Rechthoek 1">
            <a:extLst>
              <a:ext uri="{FF2B5EF4-FFF2-40B4-BE49-F238E27FC236}">
                <a16:creationId xmlns:a16="http://schemas.microsoft.com/office/drawing/2014/main" id="{3CFD939B-C86C-699F-D493-ADC0B702AF54}"/>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4. Qualification</a:t>
            </a:r>
          </a:p>
        </p:txBody>
      </p:sp>
      <p:sp>
        <p:nvSpPr>
          <p:cNvPr id="25" name="Titel 1">
            <a:extLst>
              <a:ext uri="{FF2B5EF4-FFF2-40B4-BE49-F238E27FC236}">
                <a16:creationId xmlns:a16="http://schemas.microsoft.com/office/drawing/2014/main" id="{9B2FD05A-A059-FBCE-676E-7394BACBCE11}"/>
              </a:ext>
            </a:extLst>
          </p:cNvPr>
          <p:cNvSpPr>
            <a:spLocks noGrp="1"/>
          </p:cNvSpPr>
          <p:nvPr>
            <p:ph type="title"/>
          </p:nvPr>
        </p:nvSpPr>
        <p:spPr>
          <a:xfrm>
            <a:off x="792630" y="791490"/>
            <a:ext cx="11023317" cy="432000"/>
          </a:xfrm>
        </p:spPr>
        <p:txBody>
          <a:bodyPr>
            <a:noAutofit/>
          </a:bodyPr>
          <a:lstStyle/>
          <a:p>
            <a:r>
              <a:rPr lang="en-GB">
                <a:solidFill>
                  <a:schemeClr val="accent1"/>
                </a:solidFill>
              </a:rPr>
              <a:t>Step 4: qualification</a:t>
            </a:r>
          </a:p>
        </p:txBody>
      </p:sp>
      <p:sp>
        <p:nvSpPr>
          <p:cNvPr id="27" name="Tijdelijke aanduiding voor tekst 3">
            <a:extLst>
              <a:ext uri="{FF2B5EF4-FFF2-40B4-BE49-F238E27FC236}">
                <a16:creationId xmlns:a16="http://schemas.microsoft.com/office/drawing/2014/main" id="{F695C554-7AED-E87B-DD02-A0927EC57625}"/>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The final step before go live</a:t>
            </a:r>
          </a:p>
        </p:txBody>
      </p:sp>
    </p:spTree>
    <p:extLst>
      <p:ext uri="{BB962C8B-B14F-4D97-AF65-F5344CB8AC3E}">
        <p14:creationId xmlns:p14="http://schemas.microsoft.com/office/powerpoint/2010/main" val="5189987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Групувати 95">
            <a:extLst>
              <a:ext uri="{FF2B5EF4-FFF2-40B4-BE49-F238E27FC236}">
                <a16:creationId xmlns:a16="http://schemas.microsoft.com/office/drawing/2014/main" id="{B5FA6EC5-CE9F-9728-B4DC-A341E9593552}"/>
              </a:ext>
            </a:extLst>
          </p:cNvPr>
          <p:cNvGrpSpPr/>
          <p:nvPr/>
        </p:nvGrpSpPr>
        <p:grpSpPr>
          <a:xfrm>
            <a:off x="1375328" y="1582726"/>
            <a:ext cx="10009976" cy="4801720"/>
            <a:chOff x="1375328" y="1582726"/>
            <a:chExt cx="10009976" cy="4801720"/>
          </a:xfrm>
        </p:grpSpPr>
        <p:pic>
          <p:nvPicPr>
            <p:cNvPr id="18" name="Afbeelding 17">
              <a:extLst>
                <a:ext uri="{FF2B5EF4-FFF2-40B4-BE49-F238E27FC236}">
                  <a16:creationId xmlns:a16="http://schemas.microsoft.com/office/drawing/2014/main" id="{4B325AC1-E4CB-5A4E-A134-86F38ADF1C82}"/>
                </a:ext>
              </a:extLst>
            </p:cNvPr>
            <p:cNvPicPr>
              <a:picLocks noChangeAspect="1"/>
            </p:cNvPicPr>
            <p:nvPr/>
          </p:nvPicPr>
          <p:blipFill>
            <a:blip r:embed="rId2"/>
            <a:srcRect/>
            <a:stretch/>
          </p:blipFill>
          <p:spPr>
            <a:xfrm>
              <a:off x="1375328" y="1582726"/>
              <a:ext cx="10009976" cy="4801720"/>
            </a:xfrm>
            <a:prstGeom prst="rect">
              <a:avLst/>
            </a:prstGeom>
          </p:spPr>
        </p:pic>
        <p:sp>
          <p:nvSpPr>
            <p:cNvPr id="53" name="Прямокутник 52">
              <a:extLst>
                <a:ext uri="{FF2B5EF4-FFF2-40B4-BE49-F238E27FC236}">
                  <a16:creationId xmlns:a16="http://schemas.microsoft.com/office/drawing/2014/main" id="{EBF5B0F6-3B5D-8757-381D-A801805AE4E0}"/>
                </a:ext>
              </a:extLst>
            </p:cNvPr>
            <p:cNvSpPr/>
            <p:nvPr/>
          </p:nvSpPr>
          <p:spPr>
            <a:xfrm>
              <a:off x="2132310" y="1677369"/>
              <a:ext cx="1481175" cy="130805"/>
            </a:xfrm>
            <a:prstGeom prst="rect">
              <a:avLst/>
            </a:prstGeom>
            <a:noFill/>
          </p:spPr>
          <p:txBody>
            <a:bodyPr wrap="none" lIns="0" tIns="0" rIns="0" bIns="0">
              <a:spAutoFit/>
            </a:bodyPr>
            <a:lstStyle/>
            <a:p>
              <a:r>
                <a:rPr lang="en-GB" sz="850" b="1">
                  <a:solidFill>
                    <a:schemeClr val="bg1"/>
                  </a:solidFill>
                  <a:latin typeface="Arial"/>
                </a:rPr>
                <a:t>Test &amp; Qualification Facility</a:t>
              </a:r>
            </a:p>
          </p:txBody>
        </p:sp>
        <p:sp>
          <p:nvSpPr>
            <p:cNvPr id="54" name="Прямокутник 53">
              <a:extLst>
                <a:ext uri="{FF2B5EF4-FFF2-40B4-BE49-F238E27FC236}">
                  <a16:creationId xmlns:a16="http://schemas.microsoft.com/office/drawing/2014/main" id="{D2A08347-4CA3-6EDA-BBEA-E3A3C6F03F8F}"/>
                </a:ext>
              </a:extLst>
            </p:cNvPr>
            <p:cNvSpPr/>
            <p:nvPr/>
          </p:nvSpPr>
          <p:spPr>
            <a:xfrm>
              <a:off x="3018035" y="1933732"/>
              <a:ext cx="290144"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Event log</a:t>
              </a:r>
            </a:p>
          </p:txBody>
        </p:sp>
        <p:sp>
          <p:nvSpPr>
            <p:cNvPr id="55" name="Прямокутник 54">
              <a:extLst>
                <a:ext uri="{FF2B5EF4-FFF2-40B4-BE49-F238E27FC236}">
                  <a16:creationId xmlns:a16="http://schemas.microsoft.com/office/drawing/2014/main" id="{7BAE91A9-D379-1AB9-5CB9-CD18C7F07A31}"/>
                </a:ext>
              </a:extLst>
            </p:cNvPr>
            <p:cNvSpPr/>
            <p:nvPr/>
          </p:nvSpPr>
          <p:spPr>
            <a:xfrm>
              <a:off x="3573235" y="1933090"/>
              <a:ext cx="327013" cy="84639"/>
            </a:xfrm>
            <a:prstGeom prst="rect">
              <a:avLst/>
            </a:prstGeom>
            <a:noFill/>
          </p:spPr>
          <p:txBody>
            <a:bodyPr wrap="none" lIns="0" tIns="0" rIns="0" bIns="0">
              <a:spAutoFit/>
            </a:bodyPr>
            <a:lstStyle/>
            <a:p>
              <a:r>
                <a:rPr lang="en-GB" sz="550">
                  <a:solidFill>
                    <a:srgbClr val="214D95"/>
                  </a:solidFill>
                  <a:latin typeface="Arial"/>
                </a:rPr>
                <a:t>Scenarios</a:t>
              </a:r>
            </a:p>
          </p:txBody>
        </p:sp>
        <p:sp>
          <p:nvSpPr>
            <p:cNvPr id="56" name="Прямокутник 55">
              <a:extLst>
                <a:ext uri="{FF2B5EF4-FFF2-40B4-BE49-F238E27FC236}">
                  <a16:creationId xmlns:a16="http://schemas.microsoft.com/office/drawing/2014/main" id="{7D14721F-1817-E1E3-D067-7CBE9AB563D6}"/>
                </a:ext>
              </a:extLst>
            </p:cNvPr>
            <p:cNvSpPr/>
            <p:nvPr/>
          </p:nvSpPr>
          <p:spPr>
            <a:xfrm>
              <a:off x="4165304" y="1933089"/>
              <a:ext cx="351058"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Qualification</a:t>
              </a:r>
            </a:p>
          </p:txBody>
        </p:sp>
        <p:sp>
          <p:nvSpPr>
            <p:cNvPr id="57" name="Прямокутник 56">
              <a:extLst>
                <a:ext uri="{FF2B5EF4-FFF2-40B4-BE49-F238E27FC236}">
                  <a16:creationId xmlns:a16="http://schemas.microsoft.com/office/drawing/2014/main" id="{7C72B900-26FD-243A-B8AC-44F0A6B801DC}"/>
                </a:ext>
              </a:extLst>
            </p:cNvPr>
            <p:cNvSpPr/>
            <p:nvPr/>
          </p:nvSpPr>
          <p:spPr>
            <a:xfrm>
              <a:off x="3716196" y="2247642"/>
              <a:ext cx="1370568" cy="92333"/>
            </a:xfrm>
            <a:prstGeom prst="rect">
              <a:avLst/>
            </a:prstGeom>
            <a:noFill/>
          </p:spPr>
          <p:txBody>
            <a:bodyPr wrap="none" lIns="0" tIns="0" rIns="0" bIns="0">
              <a:spAutoFit/>
            </a:bodyPr>
            <a:lstStyle/>
            <a:p>
              <a:r>
                <a:rPr lang="en-GB" sz="600" b="1">
                  <a:solidFill>
                    <a:srgbClr val="004493"/>
                  </a:solidFill>
                  <a:latin typeface="Arial"/>
                </a:rPr>
                <a:t>With Correlation ID in the EDSN header</a:t>
              </a:r>
            </a:p>
          </p:txBody>
        </p:sp>
        <p:sp>
          <p:nvSpPr>
            <p:cNvPr id="58" name="Прямокутник 57">
              <a:extLst>
                <a:ext uri="{FF2B5EF4-FFF2-40B4-BE49-F238E27FC236}">
                  <a16:creationId xmlns:a16="http://schemas.microsoft.com/office/drawing/2014/main" id="{4A66D47B-046E-8BE9-98AF-51D60B40B88E}"/>
                </a:ext>
              </a:extLst>
            </p:cNvPr>
            <p:cNvSpPr/>
            <p:nvPr/>
          </p:nvSpPr>
          <p:spPr>
            <a:xfrm>
              <a:off x="2289186" y="2197452"/>
              <a:ext cx="394339" cy="100027"/>
            </a:xfrm>
            <a:prstGeom prst="rect">
              <a:avLst/>
            </a:prstGeom>
            <a:noFill/>
          </p:spPr>
          <p:txBody>
            <a:bodyPr wrap="none" lIns="0" tIns="0" rIns="0" bIns="0">
              <a:spAutoFit/>
            </a:bodyPr>
            <a:lstStyle/>
            <a:p>
              <a:r>
                <a:rPr lang="en-GB" sz="650">
                  <a:solidFill>
                    <a:srgbClr val="214D95"/>
                  </a:solidFill>
                  <a:latin typeface="Arial"/>
                </a:rPr>
                <a:t>Processes</a:t>
              </a:r>
            </a:p>
          </p:txBody>
        </p:sp>
        <p:sp>
          <p:nvSpPr>
            <p:cNvPr id="59" name="Прямокутник 58">
              <a:extLst>
                <a:ext uri="{FF2B5EF4-FFF2-40B4-BE49-F238E27FC236}">
                  <a16:creationId xmlns:a16="http://schemas.microsoft.com/office/drawing/2014/main" id="{BCE8DF6B-3C2E-FB6F-620A-075C7C1D13EE}"/>
                </a:ext>
              </a:extLst>
            </p:cNvPr>
            <p:cNvSpPr/>
            <p:nvPr/>
          </p:nvSpPr>
          <p:spPr>
            <a:xfrm>
              <a:off x="1851461" y="2430214"/>
              <a:ext cx="336631" cy="92333"/>
            </a:xfrm>
            <a:prstGeom prst="rect">
              <a:avLst/>
            </a:prstGeom>
            <a:noFill/>
          </p:spPr>
          <p:txBody>
            <a:bodyPr wrap="none" lIns="0" tIns="0" rIns="0" bIns="0">
              <a:spAutoFit/>
            </a:bodyPr>
            <a:lstStyle/>
            <a:p>
              <a:r>
                <a:rPr lang="en-GB" sz="600">
                  <a:solidFill>
                    <a:schemeClr val="tx1">
                      <a:lumMod val="75000"/>
                      <a:lumOff val="25000"/>
                    </a:schemeClr>
                  </a:solidFill>
                  <a:latin typeface="Arial"/>
                </a:rPr>
                <a:t>Allocation</a:t>
              </a:r>
            </a:p>
          </p:txBody>
        </p:sp>
        <p:sp>
          <p:nvSpPr>
            <p:cNvPr id="60" name="Прямокутник 59">
              <a:extLst>
                <a:ext uri="{FF2B5EF4-FFF2-40B4-BE49-F238E27FC236}">
                  <a16:creationId xmlns:a16="http://schemas.microsoft.com/office/drawing/2014/main" id="{1DA588E4-3A55-2D4F-B7F7-226DE42C84AC}"/>
                </a:ext>
              </a:extLst>
            </p:cNvPr>
            <p:cNvSpPr/>
            <p:nvPr/>
          </p:nvSpPr>
          <p:spPr>
            <a:xfrm>
              <a:off x="1914187" y="2644983"/>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N101</a:t>
              </a:r>
            </a:p>
          </p:txBody>
        </p:sp>
        <p:sp>
          <p:nvSpPr>
            <p:cNvPr id="61" name="Прямокутник 60">
              <a:extLst>
                <a:ext uri="{FF2B5EF4-FFF2-40B4-BE49-F238E27FC236}">
                  <a16:creationId xmlns:a16="http://schemas.microsoft.com/office/drawing/2014/main" id="{4D5A4231-C661-54D1-8D49-B0EDB8E82B9A}"/>
                </a:ext>
              </a:extLst>
            </p:cNvPr>
            <p:cNvSpPr/>
            <p:nvPr/>
          </p:nvSpPr>
          <p:spPr>
            <a:xfrm>
              <a:off x="1841262" y="2843294"/>
              <a:ext cx="1225296" cy="208199"/>
            </a:xfrm>
            <a:prstGeom prst="rect">
              <a:avLst/>
            </a:prstGeom>
            <a:noFill/>
          </p:spPr>
          <p:txBody>
            <a:bodyPr lIns="0" tIns="0" rIns="0" bIns="0">
              <a:spAutoFit/>
            </a:bodyPr>
            <a:lstStyle/>
            <a:p>
              <a:pPr>
                <a:lnSpc>
                  <a:spcPct val="118000"/>
                </a:lnSpc>
              </a:pPr>
              <a:r>
                <a:rPr lang="en-GB" sz="600">
                  <a:solidFill>
                    <a:schemeClr val="bg1"/>
                  </a:solidFill>
                  <a:latin typeface="Arial"/>
                </a:rPr>
                <a:t>Without Correlation ID in the EDSN header</a:t>
              </a:r>
            </a:p>
          </p:txBody>
        </p:sp>
        <p:sp>
          <p:nvSpPr>
            <p:cNvPr id="62" name="Прямокутник 61">
              <a:extLst>
                <a:ext uri="{FF2B5EF4-FFF2-40B4-BE49-F238E27FC236}">
                  <a16:creationId xmlns:a16="http://schemas.microsoft.com/office/drawing/2014/main" id="{79156C80-042B-FB69-4BAC-0BF68BAF9BD3}"/>
                </a:ext>
              </a:extLst>
            </p:cNvPr>
            <p:cNvSpPr/>
            <p:nvPr/>
          </p:nvSpPr>
          <p:spPr>
            <a:xfrm>
              <a:off x="1841262" y="3115449"/>
              <a:ext cx="1113282" cy="208199"/>
            </a:xfrm>
            <a:prstGeom prst="rect">
              <a:avLst/>
            </a:prstGeom>
            <a:noFill/>
          </p:spPr>
          <p:txBody>
            <a:bodyPr lIns="0" tIns="0" rIns="0" bIns="0">
              <a:spAutoFit/>
            </a:bodyPr>
            <a:lstStyle/>
            <a:p>
              <a:pPr>
                <a:lnSpc>
                  <a:spcPct val="118000"/>
                </a:lnSpc>
              </a:pPr>
              <a:r>
                <a:rPr lang="en-GB" sz="600">
                  <a:solidFill>
                    <a:schemeClr val="tx1">
                      <a:lumMod val="75000"/>
                      <a:lumOff val="25000"/>
                    </a:schemeClr>
                  </a:solidFill>
                  <a:latin typeface="Arial"/>
                </a:rPr>
                <a:t>With Correlation ID in the EDSN header</a:t>
              </a:r>
            </a:p>
          </p:txBody>
        </p:sp>
        <p:sp>
          <p:nvSpPr>
            <p:cNvPr id="63" name="Прямокутник 62">
              <a:extLst>
                <a:ext uri="{FF2B5EF4-FFF2-40B4-BE49-F238E27FC236}">
                  <a16:creationId xmlns:a16="http://schemas.microsoft.com/office/drawing/2014/main" id="{E7FF153A-0E44-112C-1A62-27AA340BD57B}"/>
                </a:ext>
              </a:extLst>
            </p:cNvPr>
            <p:cNvSpPr/>
            <p:nvPr/>
          </p:nvSpPr>
          <p:spPr>
            <a:xfrm>
              <a:off x="1841262" y="3427731"/>
              <a:ext cx="1022716"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Message period in the future</a:t>
              </a:r>
            </a:p>
          </p:txBody>
        </p:sp>
        <p:sp>
          <p:nvSpPr>
            <p:cNvPr id="64" name="Прямокутник 63">
              <a:extLst>
                <a:ext uri="{FF2B5EF4-FFF2-40B4-BE49-F238E27FC236}">
                  <a16:creationId xmlns:a16="http://schemas.microsoft.com/office/drawing/2014/main" id="{7A5BE835-A72F-ECA4-4E8F-0DD5DEBCB5E1}"/>
                </a:ext>
              </a:extLst>
            </p:cNvPr>
            <p:cNvSpPr/>
            <p:nvPr/>
          </p:nvSpPr>
          <p:spPr>
            <a:xfrm>
              <a:off x="1841262" y="3644061"/>
              <a:ext cx="756617"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Incorrect number of positions</a:t>
              </a:r>
            </a:p>
          </p:txBody>
        </p:sp>
        <p:sp>
          <p:nvSpPr>
            <p:cNvPr id="65" name="Прямокутник 64">
              <a:extLst>
                <a:ext uri="{FF2B5EF4-FFF2-40B4-BE49-F238E27FC236}">
                  <a16:creationId xmlns:a16="http://schemas.microsoft.com/office/drawing/2014/main" id="{A30F118B-A989-1DA9-B4D2-D2F94A8A20CD}"/>
                </a:ext>
              </a:extLst>
            </p:cNvPr>
            <p:cNvSpPr/>
            <p:nvPr/>
          </p:nvSpPr>
          <p:spPr>
            <a:xfrm>
              <a:off x="1836334" y="3851617"/>
              <a:ext cx="1074420" cy="184666"/>
            </a:xfrm>
            <a:prstGeom prst="rect">
              <a:avLst/>
            </a:prstGeom>
            <a:noFill/>
          </p:spPr>
          <p:txBody>
            <a:bodyPr lIns="0" tIns="0" rIns="0" bIns="0">
              <a:spAutoFit/>
            </a:bodyPr>
            <a:lstStyle/>
            <a:p>
              <a:pPr marR="152400"/>
              <a:r>
                <a:rPr lang="en-GB" sz="600">
                  <a:solidFill>
                    <a:schemeClr val="tx1">
                      <a:lumMod val="65000"/>
                      <a:lumOff val="35000"/>
                    </a:schemeClr>
                  </a:solidFill>
                  <a:latin typeface="Arial"/>
                </a:rPr>
                <a:t>Missing time series for Production</a:t>
              </a:r>
            </a:p>
          </p:txBody>
        </p:sp>
        <p:sp>
          <p:nvSpPr>
            <p:cNvPr id="66" name="Прямокутник 65">
              <a:extLst>
                <a:ext uri="{FF2B5EF4-FFF2-40B4-BE49-F238E27FC236}">
                  <a16:creationId xmlns:a16="http://schemas.microsoft.com/office/drawing/2014/main" id="{B004C357-D4C2-025F-DBA4-35D636C4200B}"/>
                </a:ext>
              </a:extLst>
            </p:cNvPr>
            <p:cNvSpPr/>
            <p:nvPr/>
          </p:nvSpPr>
          <p:spPr>
            <a:xfrm>
              <a:off x="1834447" y="4147401"/>
              <a:ext cx="1126912"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Negative values for Off-take</a:t>
              </a:r>
            </a:p>
          </p:txBody>
        </p:sp>
        <p:sp>
          <p:nvSpPr>
            <p:cNvPr id="67" name="Прямокутник 66">
              <a:extLst>
                <a:ext uri="{FF2B5EF4-FFF2-40B4-BE49-F238E27FC236}">
                  <a16:creationId xmlns:a16="http://schemas.microsoft.com/office/drawing/2014/main" id="{D47588F1-99B9-9EDE-D1EC-4A60BF5F551D}"/>
                </a:ext>
              </a:extLst>
            </p:cNvPr>
            <p:cNvSpPr/>
            <p:nvPr/>
          </p:nvSpPr>
          <p:spPr>
            <a:xfrm>
              <a:off x="1910555" y="4376659"/>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N131</a:t>
              </a:r>
            </a:p>
          </p:txBody>
        </p:sp>
        <p:sp>
          <p:nvSpPr>
            <p:cNvPr id="68" name="Прямокутник 67">
              <a:extLst>
                <a:ext uri="{FF2B5EF4-FFF2-40B4-BE49-F238E27FC236}">
                  <a16:creationId xmlns:a16="http://schemas.microsoft.com/office/drawing/2014/main" id="{D4CA420E-696C-7AFB-B439-555FD45AAACE}"/>
                </a:ext>
              </a:extLst>
            </p:cNvPr>
            <p:cNvSpPr/>
            <p:nvPr/>
          </p:nvSpPr>
          <p:spPr>
            <a:xfrm>
              <a:off x="1913560" y="4596747"/>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N141</a:t>
              </a:r>
            </a:p>
          </p:txBody>
        </p:sp>
        <p:sp>
          <p:nvSpPr>
            <p:cNvPr id="69" name="Прямокутник 68">
              <a:extLst>
                <a:ext uri="{FF2B5EF4-FFF2-40B4-BE49-F238E27FC236}">
                  <a16:creationId xmlns:a16="http://schemas.microsoft.com/office/drawing/2014/main" id="{1C5D40B9-52CB-94E2-14C6-E62A1E1B5A33}"/>
                </a:ext>
              </a:extLst>
            </p:cNvPr>
            <p:cNvSpPr/>
            <p:nvPr/>
          </p:nvSpPr>
          <p:spPr>
            <a:xfrm>
              <a:off x="1910555" y="482749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N102</a:t>
              </a:r>
            </a:p>
          </p:txBody>
        </p:sp>
        <p:sp>
          <p:nvSpPr>
            <p:cNvPr id="70" name="Прямокутник 69">
              <a:extLst>
                <a:ext uri="{FF2B5EF4-FFF2-40B4-BE49-F238E27FC236}">
                  <a16:creationId xmlns:a16="http://schemas.microsoft.com/office/drawing/2014/main" id="{7B515FAD-B6C5-5C89-0A24-6A5A0DEF0DC6}"/>
                </a:ext>
              </a:extLst>
            </p:cNvPr>
            <p:cNvSpPr/>
            <p:nvPr/>
          </p:nvSpPr>
          <p:spPr>
            <a:xfrm>
              <a:off x="1915456" y="505247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N111</a:t>
              </a:r>
            </a:p>
          </p:txBody>
        </p:sp>
        <p:sp>
          <p:nvSpPr>
            <p:cNvPr id="71" name="Прямокутник 70">
              <a:extLst>
                <a:ext uri="{FF2B5EF4-FFF2-40B4-BE49-F238E27FC236}">
                  <a16:creationId xmlns:a16="http://schemas.microsoft.com/office/drawing/2014/main" id="{B51471FA-34F0-4DFB-0C68-23DBE1691D1B}"/>
                </a:ext>
              </a:extLst>
            </p:cNvPr>
            <p:cNvSpPr/>
            <p:nvPr/>
          </p:nvSpPr>
          <p:spPr>
            <a:xfrm>
              <a:off x="1910555" y="5277918"/>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N121</a:t>
              </a:r>
            </a:p>
          </p:txBody>
        </p:sp>
        <p:sp>
          <p:nvSpPr>
            <p:cNvPr id="72" name="Прямокутник 71">
              <a:extLst>
                <a:ext uri="{FF2B5EF4-FFF2-40B4-BE49-F238E27FC236}">
                  <a16:creationId xmlns:a16="http://schemas.microsoft.com/office/drawing/2014/main" id="{70C45424-4108-65D4-64D7-1C2279DAB6DC}"/>
                </a:ext>
              </a:extLst>
            </p:cNvPr>
            <p:cNvSpPr/>
            <p:nvPr/>
          </p:nvSpPr>
          <p:spPr>
            <a:xfrm>
              <a:off x="1910555" y="550450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N132</a:t>
              </a:r>
            </a:p>
          </p:txBody>
        </p:sp>
        <p:sp>
          <p:nvSpPr>
            <p:cNvPr id="73" name="Прямокутник 72">
              <a:extLst>
                <a:ext uri="{FF2B5EF4-FFF2-40B4-BE49-F238E27FC236}">
                  <a16:creationId xmlns:a16="http://schemas.microsoft.com/office/drawing/2014/main" id="{6D42B330-9AFE-58F9-5E5D-E3DA752E5FA5}"/>
                </a:ext>
              </a:extLst>
            </p:cNvPr>
            <p:cNvSpPr/>
            <p:nvPr/>
          </p:nvSpPr>
          <p:spPr>
            <a:xfrm>
              <a:off x="1919374" y="5726103"/>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N142</a:t>
              </a:r>
            </a:p>
          </p:txBody>
        </p:sp>
        <p:sp>
          <p:nvSpPr>
            <p:cNvPr id="74" name="Прямокутник 73">
              <a:extLst>
                <a:ext uri="{FF2B5EF4-FFF2-40B4-BE49-F238E27FC236}">
                  <a16:creationId xmlns:a16="http://schemas.microsoft.com/office/drawing/2014/main" id="{0AA37F3F-F541-CF79-98AC-10A198FBA429}"/>
                </a:ext>
              </a:extLst>
            </p:cNvPr>
            <p:cNvSpPr/>
            <p:nvPr/>
          </p:nvSpPr>
          <p:spPr>
            <a:xfrm>
              <a:off x="1910555" y="5949439"/>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N151</a:t>
              </a:r>
            </a:p>
          </p:txBody>
        </p:sp>
        <p:sp>
          <p:nvSpPr>
            <p:cNvPr id="75" name="Прямокутник 74">
              <a:extLst>
                <a:ext uri="{FF2B5EF4-FFF2-40B4-BE49-F238E27FC236}">
                  <a16:creationId xmlns:a16="http://schemas.microsoft.com/office/drawing/2014/main" id="{15D17252-F510-5C64-A878-AE5E13748CC3}"/>
                </a:ext>
              </a:extLst>
            </p:cNvPr>
            <p:cNvSpPr/>
            <p:nvPr/>
          </p:nvSpPr>
          <p:spPr>
            <a:xfrm>
              <a:off x="3808215" y="2480227"/>
              <a:ext cx="338234" cy="84639"/>
            </a:xfrm>
            <a:prstGeom prst="rect">
              <a:avLst/>
            </a:prstGeom>
            <a:noFill/>
          </p:spPr>
          <p:txBody>
            <a:bodyPr wrap="none" lIns="0" tIns="0" rIns="0" bIns="0">
              <a:spAutoFit/>
            </a:bodyPr>
            <a:lstStyle/>
            <a:p>
              <a:r>
                <a:rPr lang="en-GB" sz="550">
                  <a:solidFill>
                    <a:srgbClr val="004493"/>
                  </a:solidFill>
                  <a:latin typeface="Arial"/>
                </a:rPr>
                <a:t>Note</a:t>
              </a:r>
            </a:p>
          </p:txBody>
        </p:sp>
        <p:sp>
          <p:nvSpPr>
            <p:cNvPr id="76" name="Прямокутник 75">
              <a:extLst>
                <a:ext uri="{FF2B5EF4-FFF2-40B4-BE49-F238E27FC236}">
                  <a16:creationId xmlns:a16="http://schemas.microsoft.com/office/drawing/2014/main" id="{EE5175C1-62B6-9F24-313F-6B491127636F}"/>
                </a:ext>
              </a:extLst>
            </p:cNvPr>
            <p:cNvSpPr/>
            <p:nvPr/>
          </p:nvSpPr>
          <p:spPr>
            <a:xfrm>
              <a:off x="3817062" y="2599101"/>
              <a:ext cx="4020422" cy="184666"/>
            </a:xfrm>
            <a:prstGeom prst="rect">
              <a:avLst/>
            </a:prstGeom>
            <a:noFill/>
          </p:spPr>
          <p:txBody>
            <a:bodyPr wrap="square" lIns="0" tIns="0" rIns="0" bIns="0">
              <a:spAutoFit/>
            </a:bodyPr>
            <a:lstStyle/>
            <a:p>
              <a:pPr marR="177800"/>
              <a:r>
                <a:rPr lang="en-GB" sz="600">
                  <a:solidFill>
                    <a:schemeClr val="tx1">
                      <a:lumMod val="85000"/>
                      <a:lumOff val="15000"/>
                    </a:schemeClr>
                  </a:solidFill>
                  <a:latin typeface="Arial"/>
                </a:rPr>
                <a:t>The message that is sent contains a Correlation ID in the EDSN Business Document Header. An Acknowledgement (confirmation) is expected with the correct means of correlation.</a:t>
              </a:r>
            </a:p>
          </p:txBody>
        </p:sp>
        <p:sp>
          <p:nvSpPr>
            <p:cNvPr id="77" name="Прямокутник 76">
              <a:extLst>
                <a:ext uri="{FF2B5EF4-FFF2-40B4-BE49-F238E27FC236}">
                  <a16:creationId xmlns:a16="http://schemas.microsoft.com/office/drawing/2014/main" id="{5D033684-ED1C-3197-17DF-0211D3EF22A3}"/>
                </a:ext>
              </a:extLst>
            </p:cNvPr>
            <p:cNvSpPr/>
            <p:nvPr/>
          </p:nvSpPr>
          <p:spPr>
            <a:xfrm>
              <a:off x="7692334" y="2267534"/>
              <a:ext cx="445635" cy="76944"/>
            </a:xfrm>
            <a:prstGeom prst="rect">
              <a:avLst/>
            </a:prstGeom>
            <a:noFill/>
          </p:spPr>
          <p:txBody>
            <a:bodyPr wrap="none" lIns="0" tIns="0" rIns="0" bIns="0">
              <a:spAutoFit/>
            </a:bodyPr>
            <a:lstStyle/>
            <a:p>
              <a:r>
                <a:rPr lang="en-GB" sz="500">
                  <a:solidFill>
                    <a:schemeClr val="tx1">
                      <a:lumMod val="85000"/>
                      <a:lumOff val="15000"/>
                    </a:schemeClr>
                  </a:solidFill>
                  <a:latin typeface="Arial"/>
                </a:rPr>
                <a:t>Start scenario...</a:t>
              </a:r>
            </a:p>
          </p:txBody>
        </p:sp>
        <p:sp>
          <p:nvSpPr>
            <p:cNvPr id="78" name="Прямокутник 77">
              <a:extLst>
                <a:ext uri="{FF2B5EF4-FFF2-40B4-BE49-F238E27FC236}">
                  <a16:creationId xmlns:a16="http://schemas.microsoft.com/office/drawing/2014/main" id="{FA348098-8BFF-345F-A455-087CFC39F26C}"/>
                </a:ext>
              </a:extLst>
            </p:cNvPr>
            <p:cNvSpPr/>
            <p:nvPr/>
          </p:nvSpPr>
          <p:spPr>
            <a:xfrm>
              <a:off x="4279842" y="3070791"/>
              <a:ext cx="2619756" cy="192360"/>
            </a:xfrm>
            <a:prstGeom prst="rect">
              <a:avLst/>
            </a:prstGeom>
            <a:noFill/>
          </p:spPr>
          <p:txBody>
            <a:bodyPr lIns="0" tIns="0" rIns="0" bIns="0">
              <a:spAutoFit/>
            </a:bodyPr>
            <a:lstStyle/>
            <a:p>
              <a:r>
                <a:rPr lang="en-GB" sz="700">
                  <a:solidFill>
                    <a:srgbClr val="2B7E28"/>
                  </a:solidFill>
                  <a:latin typeface="Arial"/>
                </a:rPr>
                <a:t>Scenario successful</a:t>
              </a:r>
            </a:p>
            <a:p>
              <a:r>
                <a:rPr lang="en-GB" sz="550">
                  <a:solidFill>
                    <a:schemeClr val="tx1">
                      <a:lumMod val="85000"/>
                      <a:lumOff val="15000"/>
                    </a:schemeClr>
                  </a:solidFill>
                  <a:latin typeface="Arial"/>
                </a:rPr>
                <a:t>The scenario will start on 06-12-2022 14:45:54 and end on 06-12-2022 14:48:43</a:t>
              </a:r>
            </a:p>
          </p:txBody>
        </p:sp>
        <p:sp>
          <p:nvSpPr>
            <p:cNvPr id="79" name="Прямокутник 78">
              <a:extLst>
                <a:ext uri="{FF2B5EF4-FFF2-40B4-BE49-F238E27FC236}">
                  <a16:creationId xmlns:a16="http://schemas.microsoft.com/office/drawing/2014/main" id="{F30CA70F-EF01-3B5B-D596-6B7187C17414}"/>
                </a:ext>
              </a:extLst>
            </p:cNvPr>
            <p:cNvSpPr/>
            <p:nvPr/>
          </p:nvSpPr>
          <p:spPr>
            <a:xfrm>
              <a:off x="3794353" y="3508619"/>
              <a:ext cx="89768" cy="76944"/>
            </a:xfrm>
            <a:prstGeom prst="rect">
              <a:avLst/>
            </a:prstGeom>
            <a:noFill/>
          </p:spPr>
          <p:txBody>
            <a:bodyPr wrap="none" lIns="0" tIns="0" rIns="0" bIns="0">
              <a:spAutoFit/>
            </a:bodyPr>
            <a:lstStyle/>
            <a:p>
              <a:r>
                <a:rPr lang="en-GB" sz="500" b="1">
                  <a:solidFill>
                    <a:srgbClr val="214D95"/>
                  </a:solidFill>
                  <a:latin typeface="Arial"/>
                </a:rPr>
                <a:t>No.</a:t>
              </a:r>
            </a:p>
          </p:txBody>
        </p:sp>
        <p:sp>
          <p:nvSpPr>
            <p:cNvPr id="80" name="Прямокутник 79">
              <a:extLst>
                <a:ext uri="{FF2B5EF4-FFF2-40B4-BE49-F238E27FC236}">
                  <a16:creationId xmlns:a16="http://schemas.microsoft.com/office/drawing/2014/main" id="{77B136C3-D0DB-30C9-00F7-CB411C792B08}"/>
                </a:ext>
              </a:extLst>
            </p:cNvPr>
            <p:cNvSpPr/>
            <p:nvPr/>
          </p:nvSpPr>
          <p:spPr>
            <a:xfrm>
              <a:off x="4037675" y="3507341"/>
              <a:ext cx="193964" cy="76944"/>
            </a:xfrm>
            <a:prstGeom prst="rect">
              <a:avLst/>
            </a:prstGeom>
            <a:noFill/>
          </p:spPr>
          <p:txBody>
            <a:bodyPr wrap="none" lIns="0" tIns="0" rIns="0" bIns="0">
              <a:spAutoFit/>
            </a:bodyPr>
            <a:lstStyle/>
            <a:p>
              <a:r>
                <a:rPr lang="en-GB" sz="500" b="1">
                  <a:solidFill>
                    <a:srgbClr val="214D95"/>
                  </a:solidFill>
                  <a:latin typeface="Arial"/>
                </a:rPr>
                <a:t>Status</a:t>
              </a:r>
            </a:p>
          </p:txBody>
        </p:sp>
        <p:sp>
          <p:nvSpPr>
            <p:cNvPr id="81" name="Прямокутник 80">
              <a:extLst>
                <a:ext uri="{FF2B5EF4-FFF2-40B4-BE49-F238E27FC236}">
                  <a16:creationId xmlns:a16="http://schemas.microsoft.com/office/drawing/2014/main" id="{183B0066-66F8-F2A7-BEF1-E23EDF53755C}"/>
                </a:ext>
              </a:extLst>
            </p:cNvPr>
            <p:cNvSpPr/>
            <p:nvPr/>
          </p:nvSpPr>
          <p:spPr>
            <a:xfrm>
              <a:off x="4392767" y="3499436"/>
              <a:ext cx="557845" cy="76944"/>
            </a:xfrm>
            <a:prstGeom prst="rect">
              <a:avLst/>
            </a:prstGeom>
            <a:noFill/>
          </p:spPr>
          <p:txBody>
            <a:bodyPr wrap="none" lIns="0" tIns="0" rIns="0" bIns="0">
              <a:spAutoFit/>
            </a:bodyPr>
            <a:lstStyle/>
            <a:p>
              <a:r>
                <a:rPr lang="en-GB" sz="500" b="1">
                  <a:solidFill>
                    <a:srgbClr val="214D95"/>
                  </a:solidFill>
                  <a:latin typeface="Arial"/>
                </a:rPr>
                <a:t>Start date and time</a:t>
              </a:r>
            </a:p>
          </p:txBody>
        </p:sp>
        <p:sp>
          <p:nvSpPr>
            <p:cNvPr id="82" name="Прямокутник 81">
              <a:extLst>
                <a:ext uri="{FF2B5EF4-FFF2-40B4-BE49-F238E27FC236}">
                  <a16:creationId xmlns:a16="http://schemas.microsoft.com/office/drawing/2014/main" id="{55F9266C-F609-DB56-684E-2F6CCBD90A51}"/>
                </a:ext>
              </a:extLst>
            </p:cNvPr>
            <p:cNvSpPr/>
            <p:nvPr/>
          </p:nvSpPr>
          <p:spPr>
            <a:xfrm>
              <a:off x="5307243" y="3507341"/>
              <a:ext cx="253274" cy="76944"/>
            </a:xfrm>
            <a:prstGeom prst="rect">
              <a:avLst/>
            </a:prstGeom>
            <a:noFill/>
          </p:spPr>
          <p:txBody>
            <a:bodyPr wrap="none" lIns="0" tIns="0" rIns="0" bIns="0">
              <a:spAutoFit/>
            </a:bodyPr>
            <a:lstStyle/>
            <a:p>
              <a:r>
                <a:rPr lang="en-GB" sz="500" b="1">
                  <a:solidFill>
                    <a:srgbClr val="214D95"/>
                  </a:solidFill>
                  <a:latin typeface="Arial"/>
                </a:rPr>
                <a:t>Direction</a:t>
              </a:r>
            </a:p>
          </p:txBody>
        </p:sp>
        <p:sp>
          <p:nvSpPr>
            <p:cNvPr id="83" name="Прямокутник 82">
              <a:extLst>
                <a:ext uri="{FF2B5EF4-FFF2-40B4-BE49-F238E27FC236}">
                  <a16:creationId xmlns:a16="http://schemas.microsoft.com/office/drawing/2014/main" id="{F09787CC-1A8B-0298-454C-4E314B40DB84}"/>
                </a:ext>
              </a:extLst>
            </p:cNvPr>
            <p:cNvSpPr/>
            <p:nvPr/>
          </p:nvSpPr>
          <p:spPr>
            <a:xfrm>
              <a:off x="6187154" y="3507341"/>
              <a:ext cx="386324" cy="76944"/>
            </a:xfrm>
            <a:prstGeom prst="rect">
              <a:avLst/>
            </a:prstGeom>
            <a:noFill/>
          </p:spPr>
          <p:txBody>
            <a:bodyPr wrap="none" lIns="0" tIns="0" rIns="0" bIns="0">
              <a:spAutoFit/>
            </a:bodyPr>
            <a:lstStyle/>
            <a:p>
              <a:r>
                <a:rPr lang="en-GB" sz="500" b="1">
                  <a:solidFill>
                    <a:srgbClr val="214D95"/>
                  </a:solidFill>
                  <a:latin typeface="Arial"/>
                </a:rPr>
                <a:t>Content type</a:t>
              </a:r>
            </a:p>
          </p:txBody>
        </p:sp>
        <p:sp>
          <p:nvSpPr>
            <p:cNvPr id="84" name="Прямокутник 83">
              <a:extLst>
                <a:ext uri="{FF2B5EF4-FFF2-40B4-BE49-F238E27FC236}">
                  <a16:creationId xmlns:a16="http://schemas.microsoft.com/office/drawing/2014/main" id="{6F5D4AD1-99A2-9DFE-DCBB-F7618901A150}"/>
                </a:ext>
              </a:extLst>
            </p:cNvPr>
            <p:cNvSpPr/>
            <p:nvPr/>
          </p:nvSpPr>
          <p:spPr>
            <a:xfrm>
              <a:off x="5314915" y="3712249"/>
              <a:ext cx="655629"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from MP to TenneT</a:t>
              </a:r>
            </a:p>
          </p:txBody>
        </p:sp>
        <p:sp>
          <p:nvSpPr>
            <p:cNvPr id="85" name="Прямокутник 84">
              <a:extLst>
                <a:ext uri="{FF2B5EF4-FFF2-40B4-BE49-F238E27FC236}">
                  <a16:creationId xmlns:a16="http://schemas.microsoft.com/office/drawing/2014/main" id="{643ED166-0DBF-2BD2-BD23-D8475C386ADA}"/>
                </a:ext>
              </a:extLst>
            </p:cNvPr>
            <p:cNvSpPr/>
            <p:nvPr/>
          </p:nvSpPr>
          <p:spPr>
            <a:xfrm>
              <a:off x="5314915" y="3953535"/>
              <a:ext cx="655629"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from TenneT to MP</a:t>
              </a:r>
            </a:p>
          </p:txBody>
        </p:sp>
        <p:sp>
          <p:nvSpPr>
            <p:cNvPr id="86" name="Прямокутник 85">
              <a:extLst>
                <a:ext uri="{FF2B5EF4-FFF2-40B4-BE49-F238E27FC236}">
                  <a16:creationId xmlns:a16="http://schemas.microsoft.com/office/drawing/2014/main" id="{48D44850-210B-4B8D-8041-9327281BB633}"/>
                </a:ext>
              </a:extLst>
            </p:cNvPr>
            <p:cNvSpPr/>
            <p:nvPr/>
          </p:nvSpPr>
          <p:spPr>
            <a:xfrm>
              <a:off x="6187154" y="3712248"/>
              <a:ext cx="1662315"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ACK_ALLOCATION_SERIES_NOTIFICATION_N101</a:t>
              </a:r>
            </a:p>
          </p:txBody>
        </p:sp>
        <p:sp>
          <p:nvSpPr>
            <p:cNvPr id="87" name="Прямокутник 86">
              <a:extLst>
                <a:ext uri="{FF2B5EF4-FFF2-40B4-BE49-F238E27FC236}">
                  <a16:creationId xmlns:a16="http://schemas.microsoft.com/office/drawing/2014/main" id="{68179E2E-D383-5727-914F-1369D1272F9A}"/>
                </a:ext>
              </a:extLst>
            </p:cNvPr>
            <p:cNvSpPr/>
            <p:nvPr/>
          </p:nvSpPr>
          <p:spPr>
            <a:xfrm>
              <a:off x="6187937" y="3949013"/>
              <a:ext cx="1479572"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ALLOCATION</a:t>
              </a:r>
              <a:r>
                <a:rPr lang="en-GB" sz="550">
                  <a:solidFill>
                    <a:prstClr val="black"/>
                  </a:solidFill>
                  <a:latin typeface="Arial"/>
                </a:rPr>
                <a:t>_SERIES_NOTIFICATION_N101</a:t>
              </a:r>
            </a:p>
          </p:txBody>
        </p:sp>
        <p:sp>
          <p:nvSpPr>
            <p:cNvPr id="88" name="Прямокутник 87">
              <a:extLst>
                <a:ext uri="{FF2B5EF4-FFF2-40B4-BE49-F238E27FC236}">
                  <a16:creationId xmlns:a16="http://schemas.microsoft.com/office/drawing/2014/main" id="{A3CC080A-33F1-E03D-9768-4ADA502CA97F}"/>
                </a:ext>
              </a:extLst>
            </p:cNvPr>
            <p:cNvSpPr/>
            <p:nvPr/>
          </p:nvSpPr>
          <p:spPr>
            <a:xfrm>
              <a:off x="8531538" y="2173954"/>
              <a:ext cx="577081" cy="92333"/>
            </a:xfrm>
            <a:prstGeom prst="rect">
              <a:avLst/>
            </a:prstGeom>
            <a:noFill/>
          </p:spPr>
          <p:txBody>
            <a:bodyPr wrap="none" lIns="0" tIns="0" rIns="0" bIns="0">
              <a:spAutoFit/>
            </a:bodyPr>
            <a:lstStyle/>
            <a:p>
              <a:r>
                <a:rPr lang="en-GB" sz="600">
                  <a:solidFill>
                    <a:schemeClr val="tx1">
                      <a:lumMod val="85000"/>
                      <a:lumOff val="15000"/>
                    </a:schemeClr>
                  </a:solidFill>
                  <a:latin typeface="Arial"/>
                </a:rPr>
                <a:t>Scenario history</a:t>
              </a:r>
            </a:p>
          </p:txBody>
        </p:sp>
        <p:sp>
          <p:nvSpPr>
            <p:cNvPr id="89" name="Прямокутник 88">
              <a:extLst>
                <a:ext uri="{FF2B5EF4-FFF2-40B4-BE49-F238E27FC236}">
                  <a16:creationId xmlns:a16="http://schemas.microsoft.com/office/drawing/2014/main" id="{463A1A88-AAAE-2834-26DA-251ADE133E0B}"/>
                </a:ext>
              </a:extLst>
            </p:cNvPr>
            <p:cNvSpPr/>
            <p:nvPr/>
          </p:nvSpPr>
          <p:spPr>
            <a:xfrm>
              <a:off x="10188015" y="1966061"/>
              <a:ext cx="706925" cy="92333"/>
            </a:xfrm>
            <a:prstGeom prst="rect">
              <a:avLst/>
            </a:prstGeom>
            <a:noFill/>
          </p:spPr>
          <p:txBody>
            <a:bodyPr wrap="none" lIns="0" tIns="0" rIns="0" bIns="0">
              <a:spAutoFit/>
            </a:bodyPr>
            <a:lstStyle/>
            <a:p>
              <a:r>
                <a:rPr lang="en-GB" sz="600">
                  <a:solidFill>
                    <a:srgbClr val="6576A3"/>
                  </a:solidFill>
                  <a:latin typeface="Arial"/>
                </a:rPr>
                <a:t>Frequently asked questions</a:t>
              </a:r>
            </a:p>
          </p:txBody>
        </p:sp>
        <p:sp>
          <p:nvSpPr>
            <p:cNvPr id="90" name="Прямокутник 89">
              <a:extLst>
                <a:ext uri="{FF2B5EF4-FFF2-40B4-BE49-F238E27FC236}">
                  <a16:creationId xmlns:a16="http://schemas.microsoft.com/office/drawing/2014/main" id="{0FF52C41-DD61-42A3-0C85-495CEF83289D}"/>
                </a:ext>
              </a:extLst>
            </p:cNvPr>
            <p:cNvSpPr/>
            <p:nvPr/>
          </p:nvSpPr>
          <p:spPr>
            <a:xfrm>
              <a:off x="10581583" y="6240628"/>
              <a:ext cx="500137"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Always show FAQ</a:t>
              </a:r>
            </a:p>
          </p:txBody>
        </p:sp>
        <p:sp>
          <p:nvSpPr>
            <p:cNvPr id="91" name="Прямокутник 90">
              <a:extLst>
                <a:ext uri="{FF2B5EF4-FFF2-40B4-BE49-F238E27FC236}">
                  <a16:creationId xmlns:a16="http://schemas.microsoft.com/office/drawing/2014/main" id="{CE4F8F16-DA15-B01B-4892-D839676D0C3F}"/>
                </a:ext>
              </a:extLst>
            </p:cNvPr>
            <p:cNvSpPr/>
            <p:nvPr/>
          </p:nvSpPr>
          <p:spPr>
            <a:xfrm>
              <a:off x="9782130" y="2238325"/>
              <a:ext cx="302968"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Category</a:t>
              </a:r>
            </a:p>
          </p:txBody>
        </p:sp>
        <p:sp>
          <p:nvSpPr>
            <p:cNvPr id="92" name="Прямокутник 91">
              <a:extLst>
                <a:ext uri="{FF2B5EF4-FFF2-40B4-BE49-F238E27FC236}">
                  <a16:creationId xmlns:a16="http://schemas.microsoft.com/office/drawing/2014/main" id="{F3606C4C-336C-C5A0-2EB1-1C7895FCD24F}"/>
                </a:ext>
              </a:extLst>
            </p:cNvPr>
            <p:cNvSpPr/>
            <p:nvPr/>
          </p:nvSpPr>
          <p:spPr>
            <a:xfrm>
              <a:off x="10399391" y="2241496"/>
              <a:ext cx="141064"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TQF</a:t>
              </a:r>
            </a:p>
          </p:txBody>
        </p:sp>
        <p:sp>
          <p:nvSpPr>
            <p:cNvPr id="93" name="Прямокутник 92">
              <a:extLst>
                <a:ext uri="{FF2B5EF4-FFF2-40B4-BE49-F238E27FC236}">
                  <a16:creationId xmlns:a16="http://schemas.microsoft.com/office/drawing/2014/main" id="{288B4EB4-E84C-0560-0C97-A3DBD955C01C}"/>
                </a:ext>
              </a:extLst>
            </p:cNvPr>
            <p:cNvSpPr/>
            <p:nvPr/>
          </p:nvSpPr>
          <p:spPr>
            <a:xfrm>
              <a:off x="9782130" y="2472330"/>
              <a:ext cx="1428276" cy="84639"/>
            </a:xfrm>
            <a:prstGeom prst="rect">
              <a:avLst/>
            </a:prstGeom>
            <a:noFill/>
          </p:spPr>
          <p:txBody>
            <a:bodyPr wrap="none" lIns="0" tIns="0" rIns="0" bIns="0">
              <a:spAutoFit/>
            </a:bodyPr>
            <a:lstStyle/>
            <a:p>
              <a:r>
                <a:rPr lang="en-GB" sz="550" b="1">
                  <a:solidFill>
                    <a:srgbClr val="214D95"/>
                  </a:solidFill>
                  <a:latin typeface="Arial"/>
                </a:rPr>
                <a:t>Where do I find more information about the TQF?</a:t>
              </a:r>
            </a:p>
          </p:txBody>
        </p:sp>
        <p:sp>
          <p:nvSpPr>
            <p:cNvPr id="94" name="Прямокутник 93">
              <a:extLst>
                <a:ext uri="{FF2B5EF4-FFF2-40B4-BE49-F238E27FC236}">
                  <a16:creationId xmlns:a16="http://schemas.microsoft.com/office/drawing/2014/main" id="{40A3D9A1-7367-7196-4D9E-0F8D3DF4F835}"/>
                </a:ext>
              </a:extLst>
            </p:cNvPr>
            <p:cNvSpPr/>
            <p:nvPr/>
          </p:nvSpPr>
          <p:spPr>
            <a:xfrm>
              <a:off x="9782130" y="2605158"/>
              <a:ext cx="1428276" cy="160020"/>
            </a:xfrm>
            <a:prstGeom prst="rect">
              <a:avLst/>
            </a:prstGeom>
            <a:noFill/>
          </p:spPr>
          <p:txBody>
            <a:bodyPr wrap="square" lIns="0" tIns="0" rIns="0" bIns="0">
              <a:spAutoFit/>
            </a:bodyPr>
            <a:lstStyle/>
            <a:p>
              <a:pPr algn="just"/>
              <a:r>
                <a:rPr lang="en-GB" sz="500">
                  <a:solidFill>
                    <a:schemeClr val="tx1">
                      <a:lumMod val="75000"/>
                      <a:lumOff val="25000"/>
                    </a:schemeClr>
                  </a:solidFill>
                  <a:latin typeface="Arial"/>
                </a:rPr>
                <a:t>You can find the following two documents on MyTenneT in the 'IT connections' App:</a:t>
              </a:r>
            </a:p>
          </p:txBody>
        </p:sp>
        <p:sp>
          <p:nvSpPr>
            <p:cNvPr id="95" name="Прямокутник 94">
              <a:extLst>
                <a:ext uri="{FF2B5EF4-FFF2-40B4-BE49-F238E27FC236}">
                  <a16:creationId xmlns:a16="http://schemas.microsoft.com/office/drawing/2014/main" id="{883D0594-7B7C-E7FF-D700-04319C3DBF69}"/>
                </a:ext>
              </a:extLst>
            </p:cNvPr>
            <p:cNvSpPr/>
            <p:nvPr/>
          </p:nvSpPr>
          <p:spPr>
            <a:xfrm>
              <a:off x="9901608" y="2820905"/>
              <a:ext cx="816102" cy="153888"/>
            </a:xfrm>
            <a:prstGeom prst="rect">
              <a:avLst/>
            </a:prstGeom>
            <a:noFill/>
          </p:spPr>
          <p:txBody>
            <a:bodyPr lIns="0" tIns="0" rIns="0" bIns="0">
              <a:spAutoFit/>
            </a:bodyPr>
            <a:lstStyle/>
            <a:p>
              <a:pPr marL="90000" marR="104902" indent="-90000">
                <a:buFont typeface="Courier New" panose="02070309020205020404" pitchFamily="49" charset="0"/>
                <a:buChar char="o"/>
              </a:pPr>
              <a:r>
                <a:rPr lang="en-GB" sz="500">
                  <a:solidFill>
                    <a:schemeClr val="tx1">
                      <a:lumMod val="75000"/>
                      <a:lumOff val="25000"/>
                    </a:schemeClr>
                  </a:solidFill>
                  <a:latin typeface="Arial"/>
                </a:rPr>
                <a:t>TQF Platform Guide</a:t>
              </a:r>
            </a:p>
            <a:p>
              <a:pPr marL="90000" marR="104902" indent="-90000">
                <a:buFont typeface="Courier New" panose="02070309020205020404" pitchFamily="49" charset="0"/>
                <a:buChar char="o"/>
              </a:pPr>
              <a:r>
                <a:rPr lang="en-GB" sz="500">
                  <a:solidFill>
                    <a:schemeClr val="tx1">
                      <a:lumMod val="75000"/>
                      <a:lumOff val="25000"/>
                    </a:schemeClr>
                  </a:solidFill>
                  <a:latin typeface="Arial"/>
                </a:rPr>
                <a:t>TQF-FAQ</a:t>
              </a:r>
            </a:p>
          </p:txBody>
        </p:sp>
      </p:grpSp>
      <p:sp>
        <p:nvSpPr>
          <p:cNvPr id="5" name="Tijdelijke aanduiding voor dianummer 4">
            <a:extLst>
              <a:ext uri="{FF2B5EF4-FFF2-40B4-BE49-F238E27FC236}">
                <a16:creationId xmlns:a16="http://schemas.microsoft.com/office/drawing/2014/main" id="{FE8CE453-A5E0-1715-A9A5-2EC73BE52F63}"/>
              </a:ext>
            </a:extLst>
          </p:cNvPr>
          <p:cNvSpPr>
            <a:spLocks noGrp="1"/>
          </p:cNvSpPr>
          <p:nvPr>
            <p:ph type="sldNum" sz="quarter" idx="15"/>
          </p:nvPr>
        </p:nvSpPr>
        <p:spPr/>
        <p:txBody>
          <a:bodyPr/>
          <a:lstStyle/>
          <a:p>
            <a:fld id="{12E7EA47-C16F-484F-9C0D-C4523DDA169C}" type="slidenum">
              <a:rPr lang="en-GB" smtClean="0"/>
              <a:pPr/>
              <a:t>126</a:t>
            </a:fld>
            <a:endParaRPr lang="en-GB"/>
          </a:p>
        </p:txBody>
      </p:sp>
      <p:sp>
        <p:nvSpPr>
          <p:cNvPr id="11" name="Rechthoek 10">
            <a:extLst>
              <a:ext uri="{FF2B5EF4-FFF2-40B4-BE49-F238E27FC236}">
                <a16:creationId xmlns:a16="http://schemas.microsoft.com/office/drawing/2014/main" id="{1CFB63F2-3306-8912-407F-B9E0CEB6A976}"/>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4. Qualification</a:t>
            </a:r>
          </a:p>
        </p:txBody>
      </p:sp>
      <p:sp>
        <p:nvSpPr>
          <p:cNvPr id="14" name="Rechthoek 13">
            <a:extLst>
              <a:ext uri="{FF2B5EF4-FFF2-40B4-BE49-F238E27FC236}">
                <a16:creationId xmlns:a16="http://schemas.microsoft.com/office/drawing/2014/main" id="{4608480E-D83E-038E-EF17-C8E66018D2B5}"/>
              </a:ext>
            </a:extLst>
          </p:cNvPr>
          <p:cNvSpPr/>
          <p:nvPr/>
        </p:nvSpPr>
        <p:spPr>
          <a:xfrm>
            <a:off x="6594763" y="90234"/>
            <a:ext cx="5456277" cy="36512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a:t>The Test and Qualification plan will be published at end Q1</a:t>
            </a:r>
          </a:p>
        </p:txBody>
      </p:sp>
      <p:sp>
        <p:nvSpPr>
          <p:cNvPr id="10" name="Titel 1">
            <a:extLst>
              <a:ext uri="{FF2B5EF4-FFF2-40B4-BE49-F238E27FC236}">
                <a16:creationId xmlns:a16="http://schemas.microsoft.com/office/drawing/2014/main" id="{CEB0F307-DFC2-2B85-BDE0-4A1BC67ACE2D}"/>
              </a:ext>
            </a:extLst>
          </p:cNvPr>
          <p:cNvSpPr>
            <a:spLocks noGrp="1"/>
          </p:cNvSpPr>
          <p:nvPr>
            <p:ph type="title"/>
          </p:nvPr>
        </p:nvSpPr>
        <p:spPr>
          <a:xfrm>
            <a:off x="792630" y="791490"/>
            <a:ext cx="11023317" cy="432000"/>
          </a:xfrm>
        </p:spPr>
        <p:txBody>
          <a:bodyPr>
            <a:noAutofit/>
          </a:bodyPr>
          <a:lstStyle/>
          <a:p>
            <a:r>
              <a:rPr lang="en-GB">
                <a:solidFill>
                  <a:schemeClr val="accent1"/>
                </a:solidFill>
              </a:rPr>
              <a:t>Once all green ticks have been received</a:t>
            </a:r>
          </a:p>
        </p:txBody>
      </p:sp>
      <p:sp>
        <p:nvSpPr>
          <p:cNvPr id="12" name="Tijdelijke aanduiding voor tekst 3">
            <a:extLst>
              <a:ext uri="{FF2B5EF4-FFF2-40B4-BE49-F238E27FC236}">
                <a16:creationId xmlns:a16="http://schemas.microsoft.com/office/drawing/2014/main" id="{9BFCDA18-6FF7-BDCB-E627-8B2C0E30F637}"/>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In accordance with the Test and Qualification Plan</a:t>
            </a:r>
          </a:p>
        </p:txBody>
      </p:sp>
      <p:grpSp>
        <p:nvGrpSpPr>
          <p:cNvPr id="52" name="Групувати 51">
            <a:extLst>
              <a:ext uri="{FF2B5EF4-FFF2-40B4-BE49-F238E27FC236}">
                <a16:creationId xmlns:a16="http://schemas.microsoft.com/office/drawing/2014/main" id="{3131DD8F-6638-98F9-C324-9C3C7076F15D}"/>
              </a:ext>
            </a:extLst>
          </p:cNvPr>
          <p:cNvGrpSpPr/>
          <p:nvPr/>
        </p:nvGrpSpPr>
        <p:grpSpPr>
          <a:xfrm>
            <a:off x="1377491" y="1590472"/>
            <a:ext cx="10009976" cy="4801720"/>
            <a:chOff x="1375328" y="1582726"/>
            <a:chExt cx="10009976" cy="4801720"/>
          </a:xfrm>
        </p:grpSpPr>
        <p:pic>
          <p:nvPicPr>
            <p:cNvPr id="7" name="Afbeelding 6">
              <a:extLst>
                <a:ext uri="{FF2B5EF4-FFF2-40B4-BE49-F238E27FC236}">
                  <a16:creationId xmlns:a16="http://schemas.microsoft.com/office/drawing/2014/main" id="{EA1C5A55-00D8-89EC-B51C-CD432A93B4F3}"/>
                </a:ext>
              </a:extLst>
            </p:cNvPr>
            <p:cNvPicPr>
              <a:picLocks noChangeAspect="1"/>
            </p:cNvPicPr>
            <p:nvPr/>
          </p:nvPicPr>
          <p:blipFill>
            <a:blip r:embed="rId3"/>
            <a:srcRect/>
            <a:stretch/>
          </p:blipFill>
          <p:spPr>
            <a:xfrm>
              <a:off x="1375328" y="1582726"/>
              <a:ext cx="10009976" cy="4801720"/>
            </a:xfrm>
            <a:prstGeom prst="rect">
              <a:avLst/>
            </a:prstGeom>
          </p:spPr>
        </p:pic>
        <p:sp>
          <p:nvSpPr>
            <p:cNvPr id="2" name="Прямокутник 1">
              <a:extLst>
                <a:ext uri="{FF2B5EF4-FFF2-40B4-BE49-F238E27FC236}">
                  <a16:creationId xmlns:a16="http://schemas.microsoft.com/office/drawing/2014/main" id="{4A62C3FB-F030-718B-FA0C-628F51265462}"/>
                </a:ext>
              </a:extLst>
            </p:cNvPr>
            <p:cNvSpPr/>
            <p:nvPr/>
          </p:nvSpPr>
          <p:spPr>
            <a:xfrm>
              <a:off x="2135145" y="1680243"/>
              <a:ext cx="1481175" cy="130805"/>
            </a:xfrm>
            <a:prstGeom prst="rect">
              <a:avLst/>
            </a:prstGeom>
            <a:noFill/>
          </p:spPr>
          <p:txBody>
            <a:bodyPr wrap="none" lIns="0" tIns="0" rIns="0" bIns="0">
              <a:spAutoFit/>
            </a:bodyPr>
            <a:lstStyle/>
            <a:p>
              <a:r>
                <a:rPr lang="en-GB" sz="850" b="1">
                  <a:solidFill>
                    <a:schemeClr val="bg1"/>
                  </a:solidFill>
                  <a:latin typeface="Arial"/>
                </a:rPr>
                <a:t>Test &amp; Qualification Facility</a:t>
              </a:r>
            </a:p>
          </p:txBody>
        </p:sp>
        <p:sp>
          <p:nvSpPr>
            <p:cNvPr id="3" name="Прямокутник 2">
              <a:extLst>
                <a:ext uri="{FF2B5EF4-FFF2-40B4-BE49-F238E27FC236}">
                  <a16:creationId xmlns:a16="http://schemas.microsoft.com/office/drawing/2014/main" id="{01A8F61E-3C8A-62C5-72E9-47068CA3A8EE}"/>
                </a:ext>
              </a:extLst>
            </p:cNvPr>
            <p:cNvSpPr/>
            <p:nvPr/>
          </p:nvSpPr>
          <p:spPr>
            <a:xfrm>
              <a:off x="3024378" y="1934553"/>
              <a:ext cx="290144"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Event log</a:t>
              </a:r>
            </a:p>
          </p:txBody>
        </p:sp>
        <p:sp>
          <p:nvSpPr>
            <p:cNvPr id="4" name="Прямокутник 3">
              <a:extLst>
                <a:ext uri="{FF2B5EF4-FFF2-40B4-BE49-F238E27FC236}">
                  <a16:creationId xmlns:a16="http://schemas.microsoft.com/office/drawing/2014/main" id="{AE00846E-AB22-6D63-29EB-C917A629FDC7}"/>
                </a:ext>
              </a:extLst>
            </p:cNvPr>
            <p:cNvSpPr/>
            <p:nvPr/>
          </p:nvSpPr>
          <p:spPr>
            <a:xfrm>
              <a:off x="3559926" y="1930389"/>
              <a:ext cx="327013" cy="84639"/>
            </a:xfrm>
            <a:prstGeom prst="rect">
              <a:avLst/>
            </a:prstGeom>
            <a:noFill/>
          </p:spPr>
          <p:txBody>
            <a:bodyPr wrap="none" lIns="0" tIns="0" rIns="0" bIns="0">
              <a:spAutoFit/>
            </a:bodyPr>
            <a:lstStyle/>
            <a:p>
              <a:r>
                <a:rPr lang="en-GB" sz="550">
                  <a:solidFill>
                    <a:srgbClr val="214D95"/>
                  </a:solidFill>
                  <a:latin typeface="Arial"/>
                </a:rPr>
                <a:t>Scenarios</a:t>
              </a:r>
            </a:p>
          </p:txBody>
        </p:sp>
        <p:sp>
          <p:nvSpPr>
            <p:cNvPr id="6" name="Прямокутник 5">
              <a:extLst>
                <a:ext uri="{FF2B5EF4-FFF2-40B4-BE49-F238E27FC236}">
                  <a16:creationId xmlns:a16="http://schemas.microsoft.com/office/drawing/2014/main" id="{8C40EF0C-F7BB-2187-8086-A872C5527D63}"/>
                </a:ext>
              </a:extLst>
            </p:cNvPr>
            <p:cNvSpPr/>
            <p:nvPr/>
          </p:nvSpPr>
          <p:spPr>
            <a:xfrm>
              <a:off x="4174744" y="1929279"/>
              <a:ext cx="351058" cy="84639"/>
            </a:xfrm>
            <a:prstGeom prst="rect">
              <a:avLst/>
            </a:prstGeom>
            <a:noFill/>
          </p:spPr>
          <p:txBody>
            <a:bodyPr wrap="none" lIns="0" tIns="0" rIns="0" bIns="0">
              <a:spAutoFit/>
            </a:bodyPr>
            <a:lstStyle/>
            <a:p>
              <a:r>
                <a:rPr lang="en-GB" sz="550">
                  <a:solidFill>
                    <a:schemeClr val="tx1">
                      <a:lumMod val="65000"/>
                      <a:lumOff val="35000"/>
                    </a:schemeClr>
                  </a:solidFill>
                  <a:latin typeface="Arial"/>
                </a:rPr>
                <a:t>Qualification</a:t>
              </a:r>
            </a:p>
          </p:txBody>
        </p:sp>
        <p:sp>
          <p:nvSpPr>
            <p:cNvPr id="8" name="Прямокутник 7">
              <a:extLst>
                <a:ext uri="{FF2B5EF4-FFF2-40B4-BE49-F238E27FC236}">
                  <a16:creationId xmlns:a16="http://schemas.microsoft.com/office/drawing/2014/main" id="{CCB058E7-7F71-36E6-9688-14C57ABAC350}"/>
                </a:ext>
              </a:extLst>
            </p:cNvPr>
            <p:cNvSpPr/>
            <p:nvPr/>
          </p:nvSpPr>
          <p:spPr>
            <a:xfrm>
              <a:off x="3713565" y="2251243"/>
              <a:ext cx="1365758" cy="92333"/>
            </a:xfrm>
            <a:prstGeom prst="rect">
              <a:avLst/>
            </a:prstGeom>
            <a:noFill/>
          </p:spPr>
          <p:txBody>
            <a:bodyPr wrap="none" lIns="0" tIns="0" rIns="0" bIns="0">
              <a:spAutoFit/>
            </a:bodyPr>
            <a:lstStyle/>
            <a:p>
              <a:r>
                <a:rPr lang="en-GB" sz="600" b="1">
                  <a:solidFill>
                    <a:srgbClr val="004493"/>
                  </a:solidFill>
                  <a:latin typeface="Arial"/>
                </a:rPr>
                <a:t>With Correlation ID in the EDSN header</a:t>
              </a:r>
            </a:p>
          </p:txBody>
        </p:sp>
        <p:sp>
          <p:nvSpPr>
            <p:cNvPr id="9" name="Прямокутник 8">
              <a:extLst>
                <a:ext uri="{FF2B5EF4-FFF2-40B4-BE49-F238E27FC236}">
                  <a16:creationId xmlns:a16="http://schemas.microsoft.com/office/drawing/2014/main" id="{2AB51EFD-FDAD-9233-8026-C1FED57975DB}"/>
                </a:ext>
              </a:extLst>
            </p:cNvPr>
            <p:cNvSpPr/>
            <p:nvPr/>
          </p:nvSpPr>
          <p:spPr>
            <a:xfrm>
              <a:off x="2288932" y="2199964"/>
              <a:ext cx="394339" cy="100027"/>
            </a:xfrm>
            <a:prstGeom prst="rect">
              <a:avLst/>
            </a:prstGeom>
            <a:noFill/>
          </p:spPr>
          <p:txBody>
            <a:bodyPr wrap="none" lIns="0" tIns="0" rIns="0" bIns="0">
              <a:spAutoFit/>
            </a:bodyPr>
            <a:lstStyle/>
            <a:p>
              <a:r>
                <a:rPr lang="en-GB" sz="650">
                  <a:solidFill>
                    <a:srgbClr val="214D95"/>
                  </a:solidFill>
                  <a:latin typeface="Arial"/>
                </a:rPr>
                <a:t>Processes</a:t>
              </a:r>
            </a:p>
          </p:txBody>
        </p:sp>
        <p:sp>
          <p:nvSpPr>
            <p:cNvPr id="13" name="Прямокутник 12">
              <a:extLst>
                <a:ext uri="{FF2B5EF4-FFF2-40B4-BE49-F238E27FC236}">
                  <a16:creationId xmlns:a16="http://schemas.microsoft.com/office/drawing/2014/main" id="{66073F10-3F30-3798-DB67-8C8ABEBB4E4E}"/>
                </a:ext>
              </a:extLst>
            </p:cNvPr>
            <p:cNvSpPr/>
            <p:nvPr/>
          </p:nvSpPr>
          <p:spPr>
            <a:xfrm>
              <a:off x="1848813" y="2425883"/>
              <a:ext cx="336631" cy="92333"/>
            </a:xfrm>
            <a:prstGeom prst="rect">
              <a:avLst/>
            </a:prstGeom>
            <a:noFill/>
          </p:spPr>
          <p:txBody>
            <a:bodyPr wrap="none" lIns="0" tIns="0" rIns="0" bIns="0">
              <a:spAutoFit/>
            </a:bodyPr>
            <a:lstStyle/>
            <a:p>
              <a:r>
                <a:rPr lang="en-GB" sz="600">
                  <a:solidFill>
                    <a:schemeClr val="tx1">
                      <a:lumMod val="75000"/>
                      <a:lumOff val="25000"/>
                    </a:schemeClr>
                  </a:solidFill>
                  <a:latin typeface="Arial"/>
                </a:rPr>
                <a:t>Allocation</a:t>
              </a:r>
            </a:p>
          </p:txBody>
        </p:sp>
        <p:sp>
          <p:nvSpPr>
            <p:cNvPr id="15" name="Прямокутник 14">
              <a:extLst>
                <a:ext uri="{FF2B5EF4-FFF2-40B4-BE49-F238E27FC236}">
                  <a16:creationId xmlns:a16="http://schemas.microsoft.com/office/drawing/2014/main" id="{A6A066FF-8B23-6850-1D75-B6B18AD05355}"/>
                </a:ext>
              </a:extLst>
            </p:cNvPr>
            <p:cNvSpPr/>
            <p:nvPr/>
          </p:nvSpPr>
          <p:spPr>
            <a:xfrm>
              <a:off x="1906065" y="2650863"/>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N101</a:t>
              </a:r>
            </a:p>
          </p:txBody>
        </p:sp>
        <p:sp>
          <p:nvSpPr>
            <p:cNvPr id="16" name="Прямокутник 15">
              <a:extLst>
                <a:ext uri="{FF2B5EF4-FFF2-40B4-BE49-F238E27FC236}">
                  <a16:creationId xmlns:a16="http://schemas.microsoft.com/office/drawing/2014/main" id="{C955A3E1-4787-B781-8ADD-4A9E35D74CE7}"/>
                </a:ext>
              </a:extLst>
            </p:cNvPr>
            <p:cNvSpPr/>
            <p:nvPr/>
          </p:nvSpPr>
          <p:spPr>
            <a:xfrm>
              <a:off x="1836873" y="2834613"/>
              <a:ext cx="1225296" cy="208199"/>
            </a:xfrm>
            <a:prstGeom prst="rect">
              <a:avLst/>
            </a:prstGeom>
            <a:noFill/>
          </p:spPr>
          <p:txBody>
            <a:bodyPr lIns="0" tIns="0" rIns="0" bIns="0">
              <a:spAutoFit/>
            </a:bodyPr>
            <a:lstStyle/>
            <a:p>
              <a:pPr>
                <a:lnSpc>
                  <a:spcPct val="118000"/>
                </a:lnSpc>
              </a:pPr>
              <a:r>
                <a:rPr lang="en-GB" sz="600">
                  <a:solidFill>
                    <a:schemeClr val="tx1">
                      <a:lumMod val="65000"/>
                      <a:lumOff val="35000"/>
                    </a:schemeClr>
                  </a:solidFill>
                  <a:latin typeface="Arial"/>
                </a:rPr>
                <a:t>Without Correlation ID in the EDSN header</a:t>
              </a:r>
            </a:p>
          </p:txBody>
        </p:sp>
        <p:sp>
          <p:nvSpPr>
            <p:cNvPr id="17" name="Прямокутник 16">
              <a:extLst>
                <a:ext uri="{FF2B5EF4-FFF2-40B4-BE49-F238E27FC236}">
                  <a16:creationId xmlns:a16="http://schemas.microsoft.com/office/drawing/2014/main" id="{82136C7B-F7E1-4414-4F62-23667F1FF69D}"/>
                </a:ext>
              </a:extLst>
            </p:cNvPr>
            <p:cNvSpPr/>
            <p:nvPr/>
          </p:nvSpPr>
          <p:spPr>
            <a:xfrm>
              <a:off x="1836873" y="3118344"/>
              <a:ext cx="1113282" cy="208199"/>
            </a:xfrm>
            <a:prstGeom prst="rect">
              <a:avLst/>
            </a:prstGeom>
            <a:noFill/>
          </p:spPr>
          <p:txBody>
            <a:bodyPr lIns="0" tIns="0" rIns="0" bIns="0">
              <a:spAutoFit/>
            </a:bodyPr>
            <a:lstStyle/>
            <a:p>
              <a:pPr>
                <a:lnSpc>
                  <a:spcPct val="118000"/>
                </a:lnSpc>
              </a:pPr>
              <a:r>
                <a:rPr lang="en-GB" sz="600">
                  <a:solidFill>
                    <a:schemeClr val="bg1"/>
                  </a:solidFill>
                  <a:latin typeface="Arial"/>
                </a:rPr>
                <a:t>With Correlation ID in the EDSN header</a:t>
              </a:r>
            </a:p>
          </p:txBody>
        </p:sp>
        <p:sp>
          <p:nvSpPr>
            <p:cNvPr id="19" name="Прямокутник 18">
              <a:extLst>
                <a:ext uri="{FF2B5EF4-FFF2-40B4-BE49-F238E27FC236}">
                  <a16:creationId xmlns:a16="http://schemas.microsoft.com/office/drawing/2014/main" id="{56E360CB-E822-B6C5-7043-C4D0E9A6F25C}"/>
                </a:ext>
              </a:extLst>
            </p:cNvPr>
            <p:cNvSpPr/>
            <p:nvPr/>
          </p:nvSpPr>
          <p:spPr>
            <a:xfrm>
              <a:off x="1836873" y="3424378"/>
              <a:ext cx="1022716"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Message period in the future</a:t>
              </a:r>
            </a:p>
          </p:txBody>
        </p:sp>
        <p:sp>
          <p:nvSpPr>
            <p:cNvPr id="20" name="Прямокутник 19">
              <a:extLst>
                <a:ext uri="{FF2B5EF4-FFF2-40B4-BE49-F238E27FC236}">
                  <a16:creationId xmlns:a16="http://schemas.microsoft.com/office/drawing/2014/main" id="{6E4AAA65-1219-316A-3143-F8929A30F9AD}"/>
                </a:ext>
              </a:extLst>
            </p:cNvPr>
            <p:cNvSpPr/>
            <p:nvPr/>
          </p:nvSpPr>
          <p:spPr>
            <a:xfrm>
              <a:off x="1836873" y="3644518"/>
              <a:ext cx="756617"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Incorrect number of positions</a:t>
              </a:r>
            </a:p>
          </p:txBody>
        </p:sp>
        <p:sp>
          <p:nvSpPr>
            <p:cNvPr id="21" name="Прямокутник 20">
              <a:extLst>
                <a:ext uri="{FF2B5EF4-FFF2-40B4-BE49-F238E27FC236}">
                  <a16:creationId xmlns:a16="http://schemas.microsoft.com/office/drawing/2014/main" id="{864F0D29-1C31-400E-F101-8F2A34D57E92}"/>
                </a:ext>
              </a:extLst>
            </p:cNvPr>
            <p:cNvSpPr/>
            <p:nvPr/>
          </p:nvSpPr>
          <p:spPr>
            <a:xfrm>
              <a:off x="1836873" y="3844515"/>
              <a:ext cx="1074420" cy="184666"/>
            </a:xfrm>
            <a:prstGeom prst="rect">
              <a:avLst/>
            </a:prstGeom>
            <a:noFill/>
          </p:spPr>
          <p:txBody>
            <a:bodyPr lIns="0" tIns="0" rIns="0" bIns="0">
              <a:spAutoFit/>
            </a:bodyPr>
            <a:lstStyle/>
            <a:p>
              <a:pPr marR="152400"/>
              <a:r>
                <a:rPr lang="en-GB" sz="600">
                  <a:solidFill>
                    <a:schemeClr val="tx1">
                      <a:lumMod val="65000"/>
                      <a:lumOff val="35000"/>
                    </a:schemeClr>
                  </a:solidFill>
                  <a:latin typeface="Arial"/>
                </a:rPr>
                <a:t>Missing time series for Production</a:t>
              </a:r>
            </a:p>
          </p:txBody>
        </p:sp>
        <p:sp>
          <p:nvSpPr>
            <p:cNvPr id="22" name="Прямокутник 21">
              <a:extLst>
                <a:ext uri="{FF2B5EF4-FFF2-40B4-BE49-F238E27FC236}">
                  <a16:creationId xmlns:a16="http://schemas.microsoft.com/office/drawing/2014/main" id="{B3CB1DF8-13D7-BDDB-4BD8-79D7B2F286A2}"/>
                </a:ext>
              </a:extLst>
            </p:cNvPr>
            <p:cNvSpPr/>
            <p:nvPr/>
          </p:nvSpPr>
          <p:spPr>
            <a:xfrm>
              <a:off x="1836873" y="4150639"/>
              <a:ext cx="1126912"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Negative values for Off-take</a:t>
              </a:r>
            </a:p>
          </p:txBody>
        </p:sp>
        <p:sp>
          <p:nvSpPr>
            <p:cNvPr id="23" name="Прямокутник 22">
              <a:extLst>
                <a:ext uri="{FF2B5EF4-FFF2-40B4-BE49-F238E27FC236}">
                  <a16:creationId xmlns:a16="http://schemas.microsoft.com/office/drawing/2014/main" id="{DF62050F-376B-3F47-2753-A5A6861D9227}"/>
                </a:ext>
              </a:extLst>
            </p:cNvPr>
            <p:cNvSpPr/>
            <p:nvPr/>
          </p:nvSpPr>
          <p:spPr>
            <a:xfrm>
              <a:off x="1912769" y="4381529"/>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N131</a:t>
              </a:r>
            </a:p>
          </p:txBody>
        </p:sp>
        <p:sp>
          <p:nvSpPr>
            <p:cNvPr id="24" name="Прямокутник 23">
              <a:extLst>
                <a:ext uri="{FF2B5EF4-FFF2-40B4-BE49-F238E27FC236}">
                  <a16:creationId xmlns:a16="http://schemas.microsoft.com/office/drawing/2014/main" id="{16FD271D-4297-0924-BB14-0A8B32508022}"/>
                </a:ext>
              </a:extLst>
            </p:cNvPr>
            <p:cNvSpPr/>
            <p:nvPr/>
          </p:nvSpPr>
          <p:spPr>
            <a:xfrm>
              <a:off x="1908536" y="460791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N141</a:t>
              </a:r>
            </a:p>
          </p:txBody>
        </p:sp>
        <p:sp>
          <p:nvSpPr>
            <p:cNvPr id="25" name="Прямокутник 24">
              <a:extLst>
                <a:ext uri="{FF2B5EF4-FFF2-40B4-BE49-F238E27FC236}">
                  <a16:creationId xmlns:a16="http://schemas.microsoft.com/office/drawing/2014/main" id="{2218B0D1-3758-C79D-4504-DF2E00DD8E93}"/>
                </a:ext>
              </a:extLst>
            </p:cNvPr>
            <p:cNvSpPr/>
            <p:nvPr/>
          </p:nvSpPr>
          <p:spPr>
            <a:xfrm>
              <a:off x="1912769" y="4824241"/>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N102</a:t>
              </a:r>
            </a:p>
          </p:txBody>
        </p:sp>
        <p:sp>
          <p:nvSpPr>
            <p:cNvPr id="26" name="Прямокутник 25">
              <a:extLst>
                <a:ext uri="{FF2B5EF4-FFF2-40B4-BE49-F238E27FC236}">
                  <a16:creationId xmlns:a16="http://schemas.microsoft.com/office/drawing/2014/main" id="{205F9511-005E-EEA3-D5E8-99621D4E4391}"/>
                </a:ext>
              </a:extLst>
            </p:cNvPr>
            <p:cNvSpPr/>
            <p:nvPr/>
          </p:nvSpPr>
          <p:spPr>
            <a:xfrm>
              <a:off x="1910079" y="5052060"/>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N111</a:t>
              </a:r>
            </a:p>
          </p:txBody>
        </p:sp>
        <p:sp>
          <p:nvSpPr>
            <p:cNvPr id="27" name="Прямокутник 26">
              <a:extLst>
                <a:ext uri="{FF2B5EF4-FFF2-40B4-BE49-F238E27FC236}">
                  <a16:creationId xmlns:a16="http://schemas.microsoft.com/office/drawing/2014/main" id="{6FE36E07-37C2-8B6A-93D6-850C58B3969C}"/>
                </a:ext>
              </a:extLst>
            </p:cNvPr>
            <p:cNvSpPr/>
            <p:nvPr/>
          </p:nvSpPr>
          <p:spPr>
            <a:xfrm>
              <a:off x="1911009" y="5275410"/>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N121</a:t>
              </a:r>
            </a:p>
          </p:txBody>
        </p:sp>
        <p:sp>
          <p:nvSpPr>
            <p:cNvPr id="28" name="Прямокутник 27">
              <a:extLst>
                <a:ext uri="{FF2B5EF4-FFF2-40B4-BE49-F238E27FC236}">
                  <a16:creationId xmlns:a16="http://schemas.microsoft.com/office/drawing/2014/main" id="{E8733321-3318-7153-DDB4-F93A88F36850}"/>
                </a:ext>
              </a:extLst>
            </p:cNvPr>
            <p:cNvSpPr/>
            <p:nvPr/>
          </p:nvSpPr>
          <p:spPr>
            <a:xfrm>
              <a:off x="1914379" y="5496209"/>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N132</a:t>
              </a:r>
            </a:p>
          </p:txBody>
        </p:sp>
        <p:sp>
          <p:nvSpPr>
            <p:cNvPr id="29" name="Прямокутник 28">
              <a:extLst>
                <a:ext uri="{FF2B5EF4-FFF2-40B4-BE49-F238E27FC236}">
                  <a16:creationId xmlns:a16="http://schemas.microsoft.com/office/drawing/2014/main" id="{C845C055-28A1-6C0A-F0B8-BFB743DB55B9}"/>
                </a:ext>
              </a:extLst>
            </p:cNvPr>
            <p:cNvSpPr/>
            <p:nvPr/>
          </p:nvSpPr>
          <p:spPr>
            <a:xfrm>
              <a:off x="1912769" y="5719528"/>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N142</a:t>
              </a:r>
            </a:p>
          </p:txBody>
        </p:sp>
        <p:sp>
          <p:nvSpPr>
            <p:cNvPr id="30" name="Прямокутник 29">
              <a:extLst>
                <a:ext uri="{FF2B5EF4-FFF2-40B4-BE49-F238E27FC236}">
                  <a16:creationId xmlns:a16="http://schemas.microsoft.com/office/drawing/2014/main" id="{D9980DC2-92E1-97E3-CF8F-ABB8EE3EB0DA}"/>
                </a:ext>
              </a:extLst>
            </p:cNvPr>
            <p:cNvSpPr/>
            <p:nvPr/>
          </p:nvSpPr>
          <p:spPr>
            <a:xfrm>
              <a:off x="1906065" y="5951188"/>
              <a:ext cx="839974" cy="92333"/>
            </a:xfrm>
            <a:prstGeom prst="rect">
              <a:avLst/>
            </a:prstGeom>
            <a:noFill/>
          </p:spPr>
          <p:txBody>
            <a:bodyPr wrap="none" lIns="0" tIns="0" rIns="0" bIns="0">
              <a:spAutoFit/>
            </a:bodyPr>
            <a:lstStyle/>
            <a:p>
              <a:r>
                <a:rPr lang="en-GB" sz="600">
                  <a:solidFill>
                    <a:schemeClr val="tx1">
                      <a:lumMod val="65000"/>
                      <a:lumOff val="35000"/>
                    </a:schemeClr>
                  </a:solidFill>
                  <a:latin typeface="Arial"/>
                </a:rPr>
                <a:t>Acknowledgement N151</a:t>
              </a:r>
            </a:p>
          </p:txBody>
        </p:sp>
        <p:sp>
          <p:nvSpPr>
            <p:cNvPr id="31" name="Прямокутник 30">
              <a:extLst>
                <a:ext uri="{FF2B5EF4-FFF2-40B4-BE49-F238E27FC236}">
                  <a16:creationId xmlns:a16="http://schemas.microsoft.com/office/drawing/2014/main" id="{45CA7A20-08BD-81F8-4E2A-6588F8CBE41E}"/>
                </a:ext>
              </a:extLst>
            </p:cNvPr>
            <p:cNvSpPr/>
            <p:nvPr/>
          </p:nvSpPr>
          <p:spPr>
            <a:xfrm>
              <a:off x="3809678" y="2480014"/>
              <a:ext cx="338234" cy="84639"/>
            </a:xfrm>
            <a:prstGeom prst="rect">
              <a:avLst/>
            </a:prstGeom>
            <a:noFill/>
          </p:spPr>
          <p:txBody>
            <a:bodyPr wrap="none" lIns="0" tIns="0" rIns="0" bIns="0">
              <a:spAutoFit/>
            </a:bodyPr>
            <a:lstStyle/>
            <a:p>
              <a:r>
                <a:rPr lang="en-GB" sz="550">
                  <a:solidFill>
                    <a:srgbClr val="004493"/>
                  </a:solidFill>
                  <a:latin typeface="Arial"/>
                </a:rPr>
                <a:t>Note</a:t>
              </a:r>
            </a:p>
          </p:txBody>
        </p:sp>
        <p:sp>
          <p:nvSpPr>
            <p:cNvPr id="32" name="Прямокутник 31">
              <a:extLst>
                <a:ext uri="{FF2B5EF4-FFF2-40B4-BE49-F238E27FC236}">
                  <a16:creationId xmlns:a16="http://schemas.microsoft.com/office/drawing/2014/main" id="{32A3D7BB-5318-B5BA-D547-73F507FE6451}"/>
                </a:ext>
              </a:extLst>
            </p:cNvPr>
            <p:cNvSpPr/>
            <p:nvPr/>
          </p:nvSpPr>
          <p:spPr>
            <a:xfrm>
              <a:off x="3809678" y="2606879"/>
              <a:ext cx="3971189" cy="184666"/>
            </a:xfrm>
            <a:prstGeom prst="rect">
              <a:avLst/>
            </a:prstGeom>
            <a:noFill/>
          </p:spPr>
          <p:txBody>
            <a:bodyPr wrap="square" lIns="0" tIns="0" rIns="0" bIns="0">
              <a:spAutoFit/>
            </a:bodyPr>
            <a:lstStyle/>
            <a:p>
              <a:pPr marR="177800"/>
              <a:r>
                <a:rPr lang="en-GB" sz="600">
                  <a:solidFill>
                    <a:schemeClr val="tx1">
                      <a:lumMod val="85000"/>
                      <a:lumOff val="15000"/>
                    </a:schemeClr>
                  </a:solidFill>
                  <a:latin typeface="Arial"/>
                </a:rPr>
                <a:t>The message that is sent contains a Correlation ID in the EDSN Business Document Header. An Acknowledgement (confirmation) is expected with the correct means of correlation.</a:t>
              </a:r>
            </a:p>
          </p:txBody>
        </p:sp>
        <p:sp>
          <p:nvSpPr>
            <p:cNvPr id="33" name="Прямокутник 32">
              <a:extLst>
                <a:ext uri="{FF2B5EF4-FFF2-40B4-BE49-F238E27FC236}">
                  <a16:creationId xmlns:a16="http://schemas.microsoft.com/office/drawing/2014/main" id="{88E31932-49C3-BCDC-AC6F-079567F87D22}"/>
                </a:ext>
              </a:extLst>
            </p:cNvPr>
            <p:cNvSpPr/>
            <p:nvPr/>
          </p:nvSpPr>
          <p:spPr>
            <a:xfrm>
              <a:off x="7679025" y="2264833"/>
              <a:ext cx="445635" cy="76944"/>
            </a:xfrm>
            <a:prstGeom prst="rect">
              <a:avLst/>
            </a:prstGeom>
            <a:noFill/>
          </p:spPr>
          <p:txBody>
            <a:bodyPr wrap="none" lIns="0" tIns="0" rIns="0" bIns="0">
              <a:spAutoFit/>
            </a:bodyPr>
            <a:lstStyle/>
            <a:p>
              <a:r>
                <a:rPr lang="en-GB" sz="500">
                  <a:solidFill>
                    <a:schemeClr val="tx1">
                      <a:lumMod val="85000"/>
                      <a:lumOff val="15000"/>
                    </a:schemeClr>
                  </a:solidFill>
                  <a:latin typeface="Arial"/>
                </a:rPr>
                <a:t>Start scenario...</a:t>
              </a:r>
            </a:p>
          </p:txBody>
        </p:sp>
        <p:sp>
          <p:nvSpPr>
            <p:cNvPr id="34" name="Прямокутник 33">
              <a:extLst>
                <a:ext uri="{FF2B5EF4-FFF2-40B4-BE49-F238E27FC236}">
                  <a16:creationId xmlns:a16="http://schemas.microsoft.com/office/drawing/2014/main" id="{7C5FCEB2-BD2D-E0F4-B91B-BD81EA8167A1}"/>
                </a:ext>
              </a:extLst>
            </p:cNvPr>
            <p:cNvSpPr/>
            <p:nvPr/>
          </p:nvSpPr>
          <p:spPr>
            <a:xfrm>
              <a:off x="4273576" y="3068160"/>
              <a:ext cx="2619756" cy="192360"/>
            </a:xfrm>
            <a:prstGeom prst="rect">
              <a:avLst/>
            </a:prstGeom>
            <a:noFill/>
          </p:spPr>
          <p:txBody>
            <a:bodyPr lIns="0" tIns="0" rIns="0" bIns="0">
              <a:spAutoFit/>
            </a:bodyPr>
            <a:lstStyle/>
            <a:p>
              <a:r>
                <a:rPr lang="en-GB" sz="700">
                  <a:solidFill>
                    <a:srgbClr val="2B7E28"/>
                  </a:solidFill>
                  <a:latin typeface="Arial"/>
                </a:rPr>
                <a:t>Scenario successful</a:t>
              </a:r>
            </a:p>
            <a:p>
              <a:r>
                <a:rPr lang="en-GB" sz="550">
                  <a:solidFill>
                    <a:schemeClr val="tx1">
                      <a:lumMod val="85000"/>
                      <a:lumOff val="15000"/>
                    </a:schemeClr>
                  </a:solidFill>
                  <a:latin typeface="Arial"/>
                </a:rPr>
                <a:t>The scenario will start on 11-12-2022 17:43:33 and end on 11-12-2022 17:44:35</a:t>
              </a:r>
            </a:p>
          </p:txBody>
        </p:sp>
        <p:sp>
          <p:nvSpPr>
            <p:cNvPr id="35" name="Прямокутник 34">
              <a:extLst>
                <a:ext uri="{FF2B5EF4-FFF2-40B4-BE49-F238E27FC236}">
                  <a16:creationId xmlns:a16="http://schemas.microsoft.com/office/drawing/2014/main" id="{83DAC775-926A-E4F2-A23F-3C31FE757E4E}"/>
                </a:ext>
              </a:extLst>
            </p:cNvPr>
            <p:cNvSpPr/>
            <p:nvPr/>
          </p:nvSpPr>
          <p:spPr>
            <a:xfrm>
              <a:off x="3781044" y="3505918"/>
              <a:ext cx="89768" cy="76944"/>
            </a:xfrm>
            <a:prstGeom prst="rect">
              <a:avLst/>
            </a:prstGeom>
            <a:noFill/>
          </p:spPr>
          <p:txBody>
            <a:bodyPr wrap="none" lIns="0" tIns="0" rIns="0" bIns="0">
              <a:spAutoFit/>
            </a:bodyPr>
            <a:lstStyle/>
            <a:p>
              <a:r>
                <a:rPr lang="en-GB" sz="500" b="1">
                  <a:solidFill>
                    <a:srgbClr val="214D95"/>
                  </a:solidFill>
                  <a:latin typeface="Arial"/>
                </a:rPr>
                <a:t>No.</a:t>
              </a:r>
            </a:p>
          </p:txBody>
        </p:sp>
        <p:sp>
          <p:nvSpPr>
            <p:cNvPr id="36" name="Прямокутник 35">
              <a:extLst>
                <a:ext uri="{FF2B5EF4-FFF2-40B4-BE49-F238E27FC236}">
                  <a16:creationId xmlns:a16="http://schemas.microsoft.com/office/drawing/2014/main" id="{87CAC699-FD6B-5C59-D8C7-E9AD4E6DE426}"/>
                </a:ext>
              </a:extLst>
            </p:cNvPr>
            <p:cNvSpPr/>
            <p:nvPr/>
          </p:nvSpPr>
          <p:spPr>
            <a:xfrm>
              <a:off x="4046328" y="3504640"/>
              <a:ext cx="193964" cy="76944"/>
            </a:xfrm>
            <a:prstGeom prst="rect">
              <a:avLst/>
            </a:prstGeom>
            <a:noFill/>
          </p:spPr>
          <p:txBody>
            <a:bodyPr wrap="none" lIns="0" tIns="0" rIns="0" bIns="0">
              <a:spAutoFit/>
            </a:bodyPr>
            <a:lstStyle/>
            <a:p>
              <a:r>
                <a:rPr lang="en-GB" sz="500" b="1">
                  <a:solidFill>
                    <a:srgbClr val="214D95"/>
                  </a:solidFill>
                  <a:latin typeface="Arial"/>
                </a:rPr>
                <a:t>Status</a:t>
              </a:r>
            </a:p>
          </p:txBody>
        </p:sp>
        <p:sp>
          <p:nvSpPr>
            <p:cNvPr id="37" name="Прямокутник 36">
              <a:extLst>
                <a:ext uri="{FF2B5EF4-FFF2-40B4-BE49-F238E27FC236}">
                  <a16:creationId xmlns:a16="http://schemas.microsoft.com/office/drawing/2014/main" id="{73FCA544-66FB-43DA-E712-4E4DCA699C31}"/>
                </a:ext>
              </a:extLst>
            </p:cNvPr>
            <p:cNvSpPr/>
            <p:nvPr/>
          </p:nvSpPr>
          <p:spPr>
            <a:xfrm>
              <a:off x="4405740" y="3505918"/>
              <a:ext cx="557845" cy="76944"/>
            </a:xfrm>
            <a:prstGeom prst="rect">
              <a:avLst/>
            </a:prstGeom>
            <a:noFill/>
          </p:spPr>
          <p:txBody>
            <a:bodyPr wrap="none" lIns="0" tIns="0" rIns="0" bIns="0">
              <a:spAutoFit/>
            </a:bodyPr>
            <a:lstStyle/>
            <a:p>
              <a:r>
                <a:rPr lang="en-GB" sz="500" b="1">
                  <a:solidFill>
                    <a:srgbClr val="214D95"/>
                  </a:solidFill>
                  <a:latin typeface="Arial"/>
                </a:rPr>
                <a:t>Start date and time</a:t>
              </a:r>
            </a:p>
          </p:txBody>
        </p:sp>
        <p:sp>
          <p:nvSpPr>
            <p:cNvPr id="38" name="Прямокутник 37">
              <a:extLst>
                <a:ext uri="{FF2B5EF4-FFF2-40B4-BE49-F238E27FC236}">
                  <a16:creationId xmlns:a16="http://schemas.microsoft.com/office/drawing/2014/main" id="{B372B19E-7EA7-EC3D-0A89-8B4E88222A8A}"/>
                </a:ext>
              </a:extLst>
            </p:cNvPr>
            <p:cNvSpPr/>
            <p:nvPr/>
          </p:nvSpPr>
          <p:spPr>
            <a:xfrm>
              <a:off x="5293934" y="3504640"/>
              <a:ext cx="253274" cy="76944"/>
            </a:xfrm>
            <a:prstGeom prst="rect">
              <a:avLst/>
            </a:prstGeom>
            <a:noFill/>
          </p:spPr>
          <p:txBody>
            <a:bodyPr wrap="none" lIns="0" tIns="0" rIns="0" bIns="0">
              <a:spAutoFit/>
            </a:bodyPr>
            <a:lstStyle/>
            <a:p>
              <a:r>
                <a:rPr lang="en-GB" sz="500" b="1">
                  <a:solidFill>
                    <a:srgbClr val="214D95"/>
                  </a:solidFill>
                  <a:latin typeface="Arial"/>
                </a:rPr>
                <a:t>Direction</a:t>
              </a:r>
            </a:p>
          </p:txBody>
        </p:sp>
        <p:sp>
          <p:nvSpPr>
            <p:cNvPr id="39" name="Прямокутник 38">
              <a:extLst>
                <a:ext uri="{FF2B5EF4-FFF2-40B4-BE49-F238E27FC236}">
                  <a16:creationId xmlns:a16="http://schemas.microsoft.com/office/drawing/2014/main" id="{53500B35-C3E5-B62E-E021-97BFDE01FDB0}"/>
                </a:ext>
              </a:extLst>
            </p:cNvPr>
            <p:cNvSpPr/>
            <p:nvPr/>
          </p:nvSpPr>
          <p:spPr>
            <a:xfrm>
              <a:off x="6182761" y="3504640"/>
              <a:ext cx="386324" cy="76944"/>
            </a:xfrm>
            <a:prstGeom prst="rect">
              <a:avLst/>
            </a:prstGeom>
            <a:noFill/>
          </p:spPr>
          <p:txBody>
            <a:bodyPr wrap="none" lIns="0" tIns="0" rIns="0" bIns="0">
              <a:spAutoFit/>
            </a:bodyPr>
            <a:lstStyle/>
            <a:p>
              <a:r>
                <a:rPr lang="en-GB" sz="500" b="1">
                  <a:solidFill>
                    <a:srgbClr val="214D95"/>
                  </a:solidFill>
                  <a:latin typeface="Arial"/>
                </a:rPr>
                <a:t>Content type</a:t>
              </a:r>
            </a:p>
          </p:txBody>
        </p:sp>
        <p:sp>
          <p:nvSpPr>
            <p:cNvPr id="40" name="Прямокутник 39">
              <a:extLst>
                <a:ext uri="{FF2B5EF4-FFF2-40B4-BE49-F238E27FC236}">
                  <a16:creationId xmlns:a16="http://schemas.microsoft.com/office/drawing/2014/main" id="{D82077F9-38E8-448C-0FC9-BFC280F58AA4}"/>
                </a:ext>
              </a:extLst>
            </p:cNvPr>
            <p:cNvSpPr/>
            <p:nvPr/>
          </p:nvSpPr>
          <p:spPr>
            <a:xfrm>
              <a:off x="5301606" y="3715759"/>
              <a:ext cx="655629"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from MP to TenneT</a:t>
              </a:r>
            </a:p>
          </p:txBody>
        </p:sp>
        <p:sp>
          <p:nvSpPr>
            <p:cNvPr id="41" name="Прямокутник 40">
              <a:extLst>
                <a:ext uri="{FF2B5EF4-FFF2-40B4-BE49-F238E27FC236}">
                  <a16:creationId xmlns:a16="http://schemas.microsoft.com/office/drawing/2014/main" id="{139594A5-78E2-8659-C3EC-B827579F9722}"/>
                </a:ext>
              </a:extLst>
            </p:cNvPr>
            <p:cNvSpPr/>
            <p:nvPr/>
          </p:nvSpPr>
          <p:spPr>
            <a:xfrm>
              <a:off x="5301607" y="3950835"/>
              <a:ext cx="655629"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from TenneT to MP</a:t>
              </a:r>
            </a:p>
          </p:txBody>
        </p:sp>
        <p:sp>
          <p:nvSpPr>
            <p:cNvPr id="42" name="Прямокутник 41">
              <a:extLst>
                <a:ext uri="{FF2B5EF4-FFF2-40B4-BE49-F238E27FC236}">
                  <a16:creationId xmlns:a16="http://schemas.microsoft.com/office/drawing/2014/main" id="{731C06B2-7CF8-0FE5-A117-2579BDD8646C}"/>
                </a:ext>
              </a:extLst>
            </p:cNvPr>
            <p:cNvSpPr/>
            <p:nvPr/>
          </p:nvSpPr>
          <p:spPr>
            <a:xfrm>
              <a:off x="6182761" y="3713502"/>
              <a:ext cx="1662315"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ACK_ALLOCATION_SERIES_NOTIFICATION_N101</a:t>
              </a:r>
            </a:p>
          </p:txBody>
        </p:sp>
        <p:sp>
          <p:nvSpPr>
            <p:cNvPr id="43" name="Прямокутник 42">
              <a:extLst>
                <a:ext uri="{FF2B5EF4-FFF2-40B4-BE49-F238E27FC236}">
                  <a16:creationId xmlns:a16="http://schemas.microsoft.com/office/drawing/2014/main" id="{E16E673F-7FB7-45DE-97B8-C7F16C871708}"/>
                </a:ext>
              </a:extLst>
            </p:cNvPr>
            <p:cNvSpPr/>
            <p:nvPr/>
          </p:nvSpPr>
          <p:spPr>
            <a:xfrm>
              <a:off x="6182761" y="3950835"/>
              <a:ext cx="1479572" cy="84639"/>
            </a:xfrm>
            <a:prstGeom prst="rect">
              <a:avLst/>
            </a:prstGeom>
            <a:noFill/>
          </p:spPr>
          <p:txBody>
            <a:bodyPr wrap="none" lIns="0" tIns="0" rIns="0" bIns="0">
              <a:spAutoFit/>
            </a:bodyPr>
            <a:lstStyle/>
            <a:p>
              <a:r>
                <a:rPr lang="en-GB" sz="550">
                  <a:solidFill>
                    <a:schemeClr val="tx1">
                      <a:lumMod val="85000"/>
                      <a:lumOff val="15000"/>
                    </a:schemeClr>
                  </a:solidFill>
                  <a:latin typeface="Arial"/>
                </a:rPr>
                <a:t>ALLOCATION</a:t>
              </a:r>
              <a:r>
                <a:rPr lang="en-GB" sz="550">
                  <a:solidFill>
                    <a:prstClr val="black"/>
                  </a:solidFill>
                  <a:latin typeface="Arial"/>
                </a:rPr>
                <a:t>_SERIES_NOTIFICATION_N101</a:t>
              </a:r>
            </a:p>
          </p:txBody>
        </p:sp>
        <p:sp>
          <p:nvSpPr>
            <p:cNvPr id="44" name="Прямокутник 43">
              <a:extLst>
                <a:ext uri="{FF2B5EF4-FFF2-40B4-BE49-F238E27FC236}">
                  <a16:creationId xmlns:a16="http://schemas.microsoft.com/office/drawing/2014/main" id="{C6F127FC-B909-FEF9-A2EB-B9D3ADB55BCE}"/>
                </a:ext>
              </a:extLst>
            </p:cNvPr>
            <p:cNvSpPr/>
            <p:nvPr/>
          </p:nvSpPr>
          <p:spPr>
            <a:xfrm>
              <a:off x="8518229" y="2171253"/>
              <a:ext cx="577081" cy="92333"/>
            </a:xfrm>
            <a:prstGeom prst="rect">
              <a:avLst/>
            </a:prstGeom>
            <a:noFill/>
          </p:spPr>
          <p:txBody>
            <a:bodyPr wrap="none" lIns="0" tIns="0" rIns="0" bIns="0">
              <a:spAutoFit/>
            </a:bodyPr>
            <a:lstStyle/>
            <a:p>
              <a:r>
                <a:rPr lang="en-GB" sz="600">
                  <a:solidFill>
                    <a:schemeClr val="tx1">
                      <a:lumMod val="85000"/>
                      <a:lumOff val="15000"/>
                    </a:schemeClr>
                  </a:solidFill>
                  <a:latin typeface="Arial"/>
                </a:rPr>
                <a:t>Scenario history</a:t>
              </a:r>
            </a:p>
          </p:txBody>
        </p:sp>
        <p:sp>
          <p:nvSpPr>
            <p:cNvPr id="45" name="Прямокутник 44">
              <a:extLst>
                <a:ext uri="{FF2B5EF4-FFF2-40B4-BE49-F238E27FC236}">
                  <a16:creationId xmlns:a16="http://schemas.microsoft.com/office/drawing/2014/main" id="{6F93924B-ACEF-7E2A-B94E-E74A459392F1}"/>
                </a:ext>
              </a:extLst>
            </p:cNvPr>
            <p:cNvSpPr/>
            <p:nvPr/>
          </p:nvSpPr>
          <p:spPr>
            <a:xfrm>
              <a:off x="10174706" y="1963360"/>
              <a:ext cx="706925" cy="92333"/>
            </a:xfrm>
            <a:prstGeom prst="rect">
              <a:avLst/>
            </a:prstGeom>
            <a:noFill/>
          </p:spPr>
          <p:txBody>
            <a:bodyPr wrap="none" lIns="0" tIns="0" rIns="0" bIns="0">
              <a:spAutoFit/>
            </a:bodyPr>
            <a:lstStyle/>
            <a:p>
              <a:r>
                <a:rPr lang="en-GB" sz="600">
                  <a:solidFill>
                    <a:srgbClr val="6576A3"/>
                  </a:solidFill>
                  <a:latin typeface="Arial"/>
                </a:rPr>
                <a:t>Frequently asked questions</a:t>
              </a:r>
            </a:p>
          </p:txBody>
        </p:sp>
        <p:sp>
          <p:nvSpPr>
            <p:cNvPr id="46" name="Прямокутник 45">
              <a:extLst>
                <a:ext uri="{FF2B5EF4-FFF2-40B4-BE49-F238E27FC236}">
                  <a16:creationId xmlns:a16="http://schemas.microsoft.com/office/drawing/2014/main" id="{A7503CCA-8C5F-008B-071D-6E929FEC8203}"/>
                </a:ext>
              </a:extLst>
            </p:cNvPr>
            <p:cNvSpPr/>
            <p:nvPr/>
          </p:nvSpPr>
          <p:spPr>
            <a:xfrm>
              <a:off x="10581914" y="6241926"/>
              <a:ext cx="500137"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Always show FAQ</a:t>
              </a:r>
            </a:p>
          </p:txBody>
        </p:sp>
        <p:sp>
          <p:nvSpPr>
            <p:cNvPr id="47" name="Прямокутник 46">
              <a:extLst>
                <a:ext uri="{FF2B5EF4-FFF2-40B4-BE49-F238E27FC236}">
                  <a16:creationId xmlns:a16="http://schemas.microsoft.com/office/drawing/2014/main" id="{CC176406-BCA4-58DA-106C-39456656ADA9}"/>
                </a:ext>
              </a:extLst>
            </p:cNvPr>
            <p:cNvSpPr/>
            <p:nvPr/>
          </p:nvSpPr>
          <p:spPr>
            <a:xfrm>
              <a:off x="9786661" y="2235624"/>
              <a:ext cx="302968"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Category</a:t>
              </a:r>
            </a:p>
          </p:txBody>
        </p:sp>
        <p:sp>
          <p:nvSpPr>
            <p:cNvPr id="48" name="Прямокутник 47">
              <a:extLst>
                <a:ext uri="{FF2B5EF4-FFF2-40B4-BE49-F238E27FC236}">
                  <a16:creationId xmlns:a16="http://schemas.microsoft.com/office/drawing/2014/main" id="{6A112AEC-D3FB-71A7-788E-F0D06C693B0A}"/>
                </a:ext>
              </a:extLst>
            </p:cNvPr>
            <p:cNvSpPr/>
            <p:nvPr/>
          </p:nvSpPr>
          <p:spPr>
            <a:xfrm>
              <a:off x="10399462" y="2238795"/>
              <a:ext cx="141064" cy="84639"/>
            </a:xfrm>
            <a:prstGeom prst="rect">
              <a:avLst/>
            </a:prstGeom>
            <a:noFill/>
          </p:spPr>
          <p:txBody>
            <a:bodyPr wrap="none" lIns="0" tIns="0" rIns="0" bIns="0">
              <a:spAutoFit/>
            </a:bodyPr>
            <a:lstStyle/>
            <a:p>
              <a:r>
                <a:rPr lang="en-GB" sz="550">
                  <a:solidFill>
                    <a:schemeClr val="tx1">
                      <a:lumMod val="75000"/>
                      <a:lumOff val="25000"/>
                    </a:schemeClr>
                  </a:solidFill>
                  <a:latin typeface="Arial"/>
                </a:rPr>
                <a:t>TQF</a:t>
              </a:r>
            </a:p>
          </p:txBody>
        </p:sp>
        <p:sp>
          <p:nvSpPr>
            <p:cNvPr id="49" name="Прямокутник 48">
              <a:extLst>
                <a:ext uri="{FF2B5EF4-FFF2-40B4-BE49-F238E27FC236}">
                  <a16:creationId xmlns:a16="http://schemas.microsoft.com/office/drawing/2014/main" id="{4D2CC3D4-DF42-3196-881F-88AAF8EB2148}"/>
                </a:ext>
              </a:extLst>
            </p:cNvPr>
            <p:cNvSpPr/>
            <p:nvPr/>
          </p:nvSpPr>
          <p:spPr>
            <a:xfrm>
              <a:off x="9776427" y="2461045"/>
              <a:ext cx="1428276" cy="84639"/>
            </a:xfrm>
            <a:prstGeom prst="rect">
              <a:avLst/>
            </a:prstGeom>
            <a:noFill/>
          </p:spPr>
          <p:txBody>
            <a:bodyPr wrap="none" lIns="0" tIns="0" rIns="0" bIns="0">
              <a:spAutoFit/>
            </a:bodyPr>
            <a:lstStyle/>
            <a:p>
              <a:r>
                <a:rPr lang="en-GB" sz="550" b="1">
                  <a:solidFill>
                    <a:srgbClr val="214D95"/>
                  </a:solidFill>
                  <a:latin typeface="Arial"/>
                </a:rPr>
                <a:t>Where do I find more information about the TQF?</a:t>
              </a:r>
            </a:p>
          </p:txBody>
        </p:sp>
        <p:sp>
          <p:nvSpPr>
            <p:cNvPr id="50" name="Прямокутник 49">
              <a:extLst>
                <a:ext uri="{FF2B5EF4-FFF2-40B4-BE49-F238E27FC236}">
                  <a16:creationId xmlns:a16="http://schemas.microsoft.com/office/drawing/2014/main" id="{262E7D86-6CCB-B638-7253-2B6E882D9409}"/>
                </a:ext>
              </a:extLst>
            </p:cNvPr>
            <p:cNvSpPr/>
            <p:nvPr/>
          </p:nvSpPr>
          <p:spPr>
            <a:xfrm>
              <a:off x="9780945" y="2606456"/>
              <a:ext cx="1428276" cy="160020"/>
            </a:xfrm>
            <a:prstGeom prst="rect">
              <a:avLst/>
            </a:prstGeom>
            <a:noFill/>
          </p:spPr>
          <p:txBody>
            <a:bodyPr wrap="square" lIns="0" tIns="0" rIns="0" bIns="0">
              <a:spAutoFit/>
            </a:bodyPr>
            <a:lstStyle/>
            <a:p>
              <a:pPr algn="just"/>
              <a:r>
                <a:rPr lang="en-GB" sz="500">
                  <a:solidFill>
                    <a:schemeClr val="tx1">
                      <a:lumMod val="75000"/>
                      <a:lumOff val="25000"/>
                    </a:schemeClr>
                  </a:solidFill>
                  <a:latin typeface="Arial"/>
                </a:rPr>
                <a:t>You can find the following two documents on MyTenneT in the 'IT connections' App:</a:t>
              </a:r>
            </a:p>
          </p:txBody>
        </p:sp>
        <p:sp>
          <p:nvSpPr>
            <p:cNvPr id="51" name="Прямокутник 50">
              <a:extLst>
                <a:ext uri="{FF2B5EF4-FFF2-40B4-BE49-F238E27FC236}">
                  <a16:creationId xmlns:a16="http://schemas.microsoft.com/office/drawing/2014/main" id="{FA28241F-6D9B-6C07-259B-A10761C9DCA0}"/>
                </a:ext>
              </a:extLst>
            </p:cNvPr>
            <p:cNvSpPr/>
            <p:nvPr/>
          </p:nvSpPr>
          <p:spPr>
            <a:xfrm>
              <a:off x="9901074" y="2816643"/>
              <a:ext cx="816102" cy="153888"/>
            </a:xfrm>
            <a:prstGeom prst="rect">
              <a:avLst/>
            </a:prstGeom>
            <a:noFill/>
          </p:spPr>
          <p:txBody>
            <a:bodyPr lIns="0" tIns="0" rIns="0" bIns="0">
              <a:spAutoFit/>
            </a:bodyPr>
            <a:lstStyle/>
            <a:p>
              <a:pPr marL="90000" marR="104902" indent="-90000">
                <a:buFont typeface="Courier New" panose="02070309020205020404" pitchFamily="49" charset="0"/>
                <a:buChar char="o"/>
              </a:pPr>
              <a:r>
                <a:rPr lang="en-GB" sz="500">
                  <a:solidFill>
                    <a:schemeClr val="tx1">
                      <a:lumMod val="75000"/>
                      <a:lumOff val="25000"/>
                    </a:schemeClr>
                  </a:solidFill>
                  <a:latin typeface="Arial"/>
                </a:rPr>
                <a:t>TQF Platform Guide</a:t>
              </a:r>
            </a:p>
            <a:p>
              <a:pPr marL="90000" marR="104902" indent="-90000">
                <a:buFont typeface="Courier New" panose="02070309020205020404" pitchFamily="49" charset="0"/>
                <a:buChar char="o"/>
              </a:pPr>
              <a:r>
                <a:rPr lang="en-GB" sz="500">
                  <a:solidFill>
                    <a:schemeClr val="tx1">
                      <a:lumMod val="75000"/>
                      <a:lumOff val="25000"/>
                    </a:schemeClr>
                  </a:solidFill>
                  <a:latin typeface="Arial"/>
                </a:rPr>
                <a:t>TQF-FAQ</a:t>
              </a:r>
            </a:p>
          </p:txBody>
        </p:sp>
      </p:grpSp>
    </p:spTree>
    <p:extLst>
      <p:ext uri="{BB962C8B-B14F-4D97-AF65-F5344CB8AC3E}">
        <p14:creationId xmlns:p14="http://schemas.microsoft.com/office/powerpoint/2010/main" val="126886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3C8FB815-EF11-578F-A798-D02413E45F1D}"/>
              </a:ext>
            </a:extLst>
          </p:cNvPr>
          <p:cNvSpPr>
            <a:spLocks noGrp="1"/>
          </p:cNvSpPr>
          <p:nvPr>
            <p:ph type="sldNum" sz="quarter" idx="15"/>
          </p:nvPr>
        </p:nvSpPr>
        <p:spPr/>
        <p:txBody>
          <a:bodyPr/>
          <a:lstStyle/>
          <a:p>
            <a:fld id="{12E7EA47-C16F-484F-9C0D-C4523DDA169C}" type="slidenum">
              <a:rPr lang="en-GB" smtClean="0"/>
              <a:pPr/>
              <a:t>127</a:t>
            </a:fld>
            <a:endParaRPr lang="en-GB"/>
          </a:p>
        </p:txBody>
      </p:sp>
      <p:pic>
        <p:nvPicPr>
          <p:cNvPr id="7" name="Afbeelding 6">
            <a:extLst>
              <a:ext uri="{FF2B5EF4-FFF2-40B4-BE49-F238E27FC236}">
                <a16:creationId xmlns:a16="http://schemas.microsoft.com/office/drawing/2014/main" id="{84FB334C-F0BB-D6A3-C749-55337078EF84}"/>
              </a:ext>
            </a:extLst>
          </p:cNvPr>
          <p:cNvPicPr>
            <a:picLocks noChangeAspect="1"/>
          </p:cNvPicPr>
          <p:nvPr/>
        </p:nvPicPr>
        <p:blipFill>
          <a:blip r:embed="rId2"/>
          <a:srcRect/>
          <a:stretch/>
        </p:blipFill>
        <p:spPr>
          <a:xfrm>
            <a:off x="7659101" y="1185082"/>
            <a:ext cx="4183743" cy="5408981"/>
          </a:xfrm>
          <a:prstGeom prst="rect">
            <a:avLst/>
          </a:prstGeom>
          <a:effectLst>
            <a:outerShdw blurRad="50800" dist="38100" dir="2700000" algn="tl" rotWithShape="0">
              <a:prstClr val="black">
                <a:alpha val="40000"/>
              </a:prstClr>
            </a:outerShdw>
          </a:effectLst>
        </p:spPr>
      </p:pic>
      <p:sp>
        <p:nvSpPr>
          <p:cNvPr id="9" name="Text Placeholder 4">
            <a:extLst>
              <a:ext uri="{FF2B5EF4-FFF2-40B4-BE49-F238E27FC236}">
                <a16:creationId xmlns:a16="http://schemas.microsoft.com/office/drawing/2014/main" id="{B028F5CC-2363-AE4A-8F0E-0F0C72DEBD31}"/>
              </a:ext>
            </a:extLst>
          </p:cNvPr>
          <p:cNvSpPr txBox="1">
            <a:spLocks/>
          </p:cNvSpPr>
          <p:nvPr/>
        </p:nvSpPr>
        <p:spPr>
          <a:xfrm>
            <a:off x="838900" y="1794173"/>
            <a:ext cx="5465388" cy="4252913"/>
          </a:xfrm>
          <a:prstGeom prst="rect">
            <a:avLst/>
          </a:prstGeom>
        </p:spPr>
        <p:txBody>
          <a:bodyPr vert="horz" lIns="91440" tIns="45720" rIns="9144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sz="2000"/>
              <a:t>In principle, parties can test and qualify autonomously</a:t>
            </a:r>
          </a:p>
          <a:p>
            <a:pPr>
              <a:spcAft>
                <a:spcPts val="1200"/>
              </a:spcAft>
            </a:pPr>
            <a:r>
              <a:rPr lang="en-GB" sz="2000"/>
              <a:t>Qualification will have been realised once all scenarios for which qualification is necessary have been successfully completed</a:t>
            </a:r>
          </a:p>
          <a:p>
            <a:pPr>
              <a:spcAft>
                <a:spcPts val="1200"/>
              </a:spcAft>
            </a:pPr>
            <a:r>
              <a:rPr lang="en-GB" sz="2000"/>
              <a:t>Approval for this can be obtained by filling in the qualification report and sending it to TenneT</a:t>
            </a:r>
          </a:p>
          <a:p>
            <a:pPr>
              <a:spcAft>
                <a:spcPts val="1200"/>
              </a:spcAft>
            </a:pPr>
            <a:r>
              <a:rPr lang="en-GB" sz="2000"/>
              <a:t>TenneT will perform checks and issue a Go for the go live</a:t>
            </a:r>
          </a:p>
        </p:txBody>
      </p:sp>
      <p:sp>
        <p:nvSpPr>
          <p:cNvPr id="3" name="Rechthoek 2">
            <a:extLst>
              <a:ext uri="{FF2B5EF4-FFF2-40B4-BE49-F238E27FC236}">
                <a16:creationId xmlns:a16="http://schemas.microsoft.com/office/drawing/2014/main" id="{898FAD40-3CF6-88A6-208C-BFBCC7948CF5}"/>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4. Qualification</a:t>
            </a:r>
          </a:p>
        </p:txBody>
      </p:sp>
      <p:sp>
        <p:nvSpPr>
          <p:cNvPr id="12" name="Titel 1">
            <a:extLst>
              <a:ext uri="{FF2B5EF4-FFF2-40B4-BE49-F238E27FC236}">
                <a16:creationId xmlns:a16="http://schemas.microsoft.com/office/drawing/2014/main" id="{2531C0C4-1E1D-500A-46CA-24D9F9096110}"/>
              </a:ext>
            </a:extLst>
          </p:cNvPr>
          <p:cNvSpPr>
            <a:spLocks noGrp="1"/>
          </p:cNvSpPr>
          <p:nvPr>
            <p:ph type="title"/>
          </p:nvPr>
        </p:nvSpPr>
        <p:spPr>
          <a:xfrm>
            <a:off x="792630" y="791490"/>
            <a:ext cx="11023317" cy="432000"/>
          </a:xfrm>
        </p:spPr>
        <p:txBody>
          <a:bodyPr>
            <a:noAutofit/>
          </a:bodyPr>
          <a:lstStyle/>
          <a:p>
            <a:r>
              <a:rPr lang="en-GB">
                <a:solidFill>
                  <a:schemeClr val="accent1"/>
                </a:solidFill>
              </a:rPr>
              <a:t>Go is issued manually</a:t>
            </a:r>
          </a:p>
        </p:txBody>
      </p:sp>
      <p:sp>
        <p:nvSpPr>
          <p:cNvPr id="13" name="Tijdelijke aanduiding voor tekst 3">
            <a:extLst>
              <a:ext uri="{FF2B5EF4-FFF2-40B4-BE49-F238E27FC236}">
                <a16:creationId xmlns:a16="http://schemas.microsoft.com/office/drawing/2014/main" id="{58338357-6EA5-8421-49EA-2895896D441E}"/>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Party completes qualification report</a:t>
            </a:r>
          </a:p>
        </p:txBody>
      </p:sp>
      <p:sp>
        <p:nvSpPr>
          <p:cNvPr id="14" name="Прямокутник 13">
            <a:extLst>
              <a:ext uri="{FF2B5EF4-FFF2-40B4-BE49-F238E27FC236}">
                <a16:creationId xmlns:a16="http://schemas.microsoft.com/office/drawing/2014/main" id="{5A36BEA2-016D-D771-2605-E3A10A718001}"/>
              </a:ext>
            </a:extLst>
          </p:cNvPr>
          <p:cNvSpPr/>
          <p:nvPr/>
        </p:nvSpPr>
        <p:spPr>
          <a:xfrm>
            <a:off x="10967921" y="1270509"/>
            <a:ext cx="731520" cy="312471"/>
          </a:xfrm>
          <a:prstGeom prst="rect">
            <a:avLst/>
          </a:prstGeom>
        </p:spPr>
        <p:txBody>
          <a:bodyPr lIns="0" tIns="0" rIns="0" bIns="0">
            <a:noAutofit/>
          </a:bodyPr>
          <a:lstStyle/>
          <a:p>
            <a:r>
              <a:rPr lang="en-GB" sz="650">
                <a:solidFill>
                  <a:srgbClr val="7B7875"/>
                </a:solidFill>
                <a:latin typeface="Arial"/>
              </a:rPr>
              <a:t>Tenner TSO B.V. 27 December 2023</a:t>
            </a:r>
          </a:p>
          <a:p>
            <a:r>
              <a:rPr lang="en-GB" sz="650">
                <a:solidFill>
                  <a:srgbClr val="7B7875"/>
                </a:solidFill>
                <a:latin typeface="Arial"/>
              </a:rPr>
              <a:t>14 of 14</a:t>
            </a:r>
          </a:p>
        </p:txBody>
      </p:sp>
      <p:sp>
        <p:nvSpPr>
          <p:cNvPr id="15" name="Прямокутник 14">
            <a:extLst>
              <a:ext uri="{FF2B5EF4-FFF2-40B4-BE49-F238E27FC236}">
                <a16:creationId xmlns:a16="http://schemas.microsoft.com/office/drawing/2014/main" id="{2D7C0F1A-DF03-DB8D-9EE1-5B1375D62CFF}"/>
              </a:ext>
            </a:extLst>
          </p:cNvPr>
          <p:cNvSpPr/>
          <p:nvPr/>
        </p:nvSpPr>
        <p:spPr>
          <a:xfrm>
            <a:off x="10311095" y="1396726"/>
            <a:ext cx="310896" cy="161583"/>
          </a:xfrm>
          <a:prstGeom prst="rect">
            <a:avLst/>
          </a:prstGeom>
        </p:spPr>
        <p:txBody>
          <a:bodyPr lIns="0" tIns="0" rIns="0" bIns="0">
            <a:spAutoFit/>
          </a:bodyPr>
          <a:lstStyle/>
          <a:p>
            <a:pPr>
              <a:spcAft>
                <a:spcPts val="300"/>
              </a:spcAft>
            </a:pPr>
            <a:r>
              <a:rPr lang="en-GB" sz="400">
                <a:solidFill>
                  <a:srgbClr val="7B7875"/>
                </a:solidFill>
                <a:latin typeface="Arial"/>
              </a:rPr>
              <a:t>DATE</a:t>
            </a:r>
          </a:p>
          <a:p>
            <a:r>
              <a:rPr lang="en-GB" sz="400">
                <a:solidFill>
                  <a:srgbClr val="7B7875"/>
                </a:solidFill>
                <a:latin typeface="Arial"/>
              </a:rPr>
              <a:t>PAGE</a:t>
            </a:r>
          </a:p>
        </p:txBody>
      </p:sp>
      <p:sp>
        <p:nvSpPr>
          <p:cNvPr id="16" name="Прямокутник 15">
            <a:extLst>
              <a:ext uri="{FF2B5EF4-FFF2-40B4-BE49-F238E27FC236}">
                <a16:creationId xmlns:a16="http://schemas.microsoft.com/office/drawing/2014/main" id="{FE4184B9-50DD-86C2-3D42-807FB15BBD5B}"/>
              </a:ext>
            </a:extLst>
          </p:cNvPr>
          <p:cNvSpPr/>
          <p:nvPr/>
        </p:nvSpPr>
        <p:spPr>
          <a:xfrm>
            <a:off x="7879080" y="1886468"/>
            <a:ext cx="1663917" cy="146194"/>
          </a:xfrm>
          <a:prstGeom prst="rect">
            <a:avLst/>
          </a:prstGeom>
        </p:spPr>
        <p:txBody>
          <a:bodyPr wrap="none" lIns="0" tIns="0" rIns="0" bIns="0">
            <a:spAutoFit/>
          </a:bodyPr>
          <a:lstStyle/>
          <a:p>
            <a:r>
              <a:rPr lang="en-GB" sz="950" b="1">
                <a:solidFill>
                  <a:prstClr val="black"/>
                </a:solidFill>
                <a:latin typeface="Arial"/>
              </a:rPr>
              <a:t>Appendix 3: Qualification report</a:t>
            </a:r>
          </a:p>
        </p:txBody>
      </p:sp>
      <p:sp>
        <p:nvSpPr>
          <p:cNvPr id="17" name="Прямокутник 16">
            <a:extLst>
              <a:ext uri="{FF2B5EF4-FFF2-40B4-BE49-F238E27FC236}">
                <a16:creationId xmlns:a16="http://schemas.microsoft.com/office/drawing/2014/main" id="{10310512-A86E-C588-CFCA-CDE5EC874E81}"/>
              </a:ext>
            </a:extLst>
          </p:cNvPr>
          <p:cNvSpPr/>
          <p:nvPr/>
        </p:nvSpPr>
        <p:spPr>
          <a:xfrm>
            <a:off x="7879079" y="3391280"/>
            <a:ext cx="3704540" cy="107722"/>
          </a:xfrm>
          <a:prstGeom prst="rect">
            <a:avLst/>
          </a:prstGeom>
        </p:spPr>
        <p:txBody>
          <a:bodyPr wrap="none" lIns="0" tIns="0" rIns="0" bIns="0">
            <a:spAutoFit/>
          </a:bodyPr>
          <a:lstStyle/>
          <a:p>
            <a:r>
              <a:rPr lang="en-GB" sz="700">
                <a:latin typeface="Arial"/>
              </a:rPr>
              <a:t>Enter the CorrelationID (from the SOAP header) that accompanies the concerned scenario</a:t>
            </a:r>
          </a:p>
        </p:txBody>
      </p:sp>
      <p:graphicFrame>
        <p:nvGraphicFramePr>
          <p:cNvPr id="18" name="Таблиця 17">
            <a:extLst>
              <a:ext uri="{FF2B5EF4-FFF2-40B4-BE49-F238E27FC236}">
                <a16:creationId xmlns:a16="http://schemas.microsoft.com/office/drawing/2014/main" id="{FFFB1A58-56CD-1827-11B4-B5F539E2DD84}"/>
              </a:ext>
            </a:extLst>
          </p:cNvPr>
          <p:cNvGraphicFramePr>
            <a:graphicFrameLocks noGrp="1"/>
          </p:cNvGraphicFramePr>
          <p:nvPr>
            <p:extLst>
              <p:ext uri="{D42A27DB-BD31-4B8C-83A1-F6EECF244321}">
                <p14:modId xmlns:p14="http://schemas.microsoft.com/office/powerpoint/2010/main" val="866279478"/>
              </p:ext>
            </p:extLst>
          </p:nvPr>
        </p:nvGraphicFramePr>
        <p:xfrm>
          <a:off x="7879079" y="3612312"/>
          <a:ext cx="3590544" cy="2840495"/>
        </p:xfrm>
        <a:graphic>
          <a:graphicData uri="http://schemas.openxmlformats.org/drawingml/2006/table">
            <a:tbl>
              <a:tblPr/>
              <a:tblGrid>
                <a:gridCol w="454152">
                  <a:extLst>
                    <a:ext uri="{9D8B030D-6E8A-4147-A177-3AD203B41FA5}">
                      <a16:colId xmlns:a16="http://schemas.microsoft.com/office/drawing/2014/main" val="20000"/>
                    </a:ext>
                  </a:extLst>
                </a:gridCol>
                <a:gridCol w="3136392">
                  <a:extLst>
                    <a:ext uri="{9D8B030D-6E8A-4147-A177-3AD203B41FA5}">
                      <a16:colId xmlns:a16="http://schemas.microsoft.com/office/drawing/2014/main" val="20001"/>
                    </a:ext>
                  </a:extLst>
                </a:gridCol>
              </a:tblGrid>
              <a:tr h="12256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lgn="l"/>
                      <a:r>
                        <a:rPr lang="en-GB" sz="600" b="1" baseline="0">
                          <a:solidFill>
                            <a:srgbClr val="FFFFFF"/>
                          </a:solidFill>
                          <a:latin typeface="Arial"/>
                        </a:rPr>
                        <a:t>Scenario</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58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6000" indent="0" algn="l"/>
                      <a:r>
                        <a:rPr lang="en-GB" sz="600" b="1" baseline="0">
                          <a:solidFill>
                            <a:srgbClr val="FFFFFF"/>
                          </a:solidFill>
                          <a:latin typeface="Arial"/>
                        </a:rPr>
                        <a:t>CorrelationID</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583"/>
                    </a:solidFill>
                  </a:tcPr>
                </a:tc>
                <a:extLst>
                  <a:ext uri="{0D108BD9-81ED-4DB2-BD59-A6C34878D82A}">
                    <a16:rowId xmlns:a16="http://schemas.microsoft.com/office/drawing/2014/main" val="10000"/>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21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1"/>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2"/>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3"/>
                  </a:ext>
                </a:extLst>
              </a:tr>
              <a:tr h="11324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lgn="ctr"/>
                      <a:r>
                        <a:rPr lang="en-GB" sz="600" baseline="0">
                          <a:solidFill>
                            <a:schemeClr val="tx1"/>
                          </a:solidFill>
                          <a:latin typeface="Arial" panose="020B0604020202020204" pitchFamily="34" charset="0"/>
                          <a:cs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rtl="0"/>
                      <a:endParaRPr sz="600" kern="0" spc="0" baseline="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4"/>
                  </a:ext>
                </a:extLst>
              </a:tr>
            </a:tbl>
          </a:graphicData>
        </a:graphic>
      </p:graphicFrame>
      <p:graphicFrame>
        <p:nvGraphicFramePr>
          <p:cNvPr id="19" name="Таблиця 18">
            <a:extLst>
              <a:ext uri="{FF2B5EF4-FFF2-40B4-BE49-F238E27FC236}">
                <a16:creationId xmlns:a16="http://schemas.microsoft.com/office/drawing/2014/main" id="{62423E50-59DA-CAE7-1941-BC0704B3631A}"/>
              </a:ext>
            </a:extLst>
          </p:cNvPr>
          <p:cNvGraphicFramePr>
            <a:graphicFrameLocks noGrp="1"/>
          </p:cNvGraphicFramePr>
          <p:nvPr>
            <p:extLst>
              <p:ext uri="{D42A27DB-BD31-4B8C-83A1-F6EECF244321}">
                <p14:modId xmlns:p14="http://schemas.microsoft.com/office/powerpoint/2010/main" val="1062161265"/>
              </p:ext>
            </p:extLst>
          </p:nvPr>
        </p:nvGraphicFramePr>
        <p:xfrm>
          <a:off x="7879079" y="2411553"/>
          <a:ext cx="2196656" cy="549485"/>
        </p:xfrm>
        <a:graphic>
          <a:graphicData uri="http://schemas.openxmlformats.org/drawingml/2006/table">
            <a:tbl>
              <a:tblPr/>
              <a:tblGrid>
                <a:gridCol w="691480">
                  <a:extLst>
                    <a:ext uri="{9D8B030D-6E8A-4147-A177-3AD203B41FA5}">
                      <a16:colId xmlns:a16="http://schemas.microsoft.com/office/drawing/2014/main" val="20000"/>
                    </a:ext>
                  </a:extLst>
                </a:gridCol>
                <a:gridCol w="289457">
                  <a:extLst>
                    <a:ext uri="{9D8B030D-6E8A-4147-A177-3AD203B41FA5}">
                      <a16:colId xmlns:a16="http://schemas.microsoft.com/office/drawing/2014/main" val="20001"/>
                    </a:ext>
                  </a:extLst>
                </a:gridCol>
                <a:gridCol w="847358">
                  <a:extLst>
                    <a:ext uri="{9D8B030D-6E8A-4147-A177-3AD203B41FA5}">
                      <a16:colId xmlns:a16="http://schemas.microsoft.com/office/drawing/2014/main" val="20002"/>
                    </a:ext>
                  </a:extLst>
                </a:gridCol>
                <a:gridCol w="368361">
                  <a:extLst>
                    <a:ext uri="{9D8B030D-6E8A-4147-A177-3AD203B41FA5}">
                      <a16:colId xmlns:a16="http://schemas.microsoft.com/office/drawing/2014/main" val="20003"/>
                    </a:ext>
                  </a:extLst>
                </a:gridCol>
              </a:tblGrid>
              <a:tr h="11277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750">
                          <a:solidFill>
                            <a:srgbClr val="232323"/>
                          </a:solidFill>
                          <a:latin typeface="Arial" panose="020B0604020202020204" pitchFamily="34" charset="0"/>
                          <a:cs typeface="Arial" panose="020B0604020202020204" pitchFamily="34" charset="0"/>
                        </a:rPr>
                        <a:t>Market party:</a:t>
                      </a:r>
                    </a:p>
                  </a:txBody>
                  <a:tcPr marL="0" marR="0" marT="0"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750" dirty="0">
                        <a:latin typeface="Arial" panose="020B0604020202020204" pitchFamily="34" charset="0"/>
                        <a:cs typeface="Arial" panose="020B0604020202020204" pitchFamily="34" charset="0"/>
                      </a:endParaRPr>
                    </a:p>
                  </a:txBody>
                  <a:tcPr marL="0" marR="0" marT="0" marB="0">
                    <a:lnL w="12700" cmpd="sng">
                      <a:noFill/>
                      <a:prstDash val="solid"/>
                    </a:lnL>
                    <a:lnR w="12700" cmpd="sng">
                      <a:noFill/>
                      <a:prstDash val="solid"/>
                    </a:lnR>
                    <a:lnT w="12700" cmpd="sng">
                      <a:noFill/>
                      <a:prstDash val="soli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sz="600"/>
                    </a:p>
                  </a:txBody>
                  <a:tcPr marL="0" marR="0" marT="0" marB="0"/>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750" dirty="0">
                        <a:latin typeface="Arial" panose="020B0604020202020204" pitchFamily="34" charset="0"/>
                        <a:cs typeface="Arial" panose="020B0604020202020204" pitchFamily="34" charset="0"/>
                      </a:endParaRPr>
                    </a:p>
                  </a:txBody>
                  <a:tcPr marL="0" marR="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913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750">
                          <a:latin typeface="Arial" panose="020B0604020202020204" pitchFamily="34" charset="0"/>
                          <a:cs typeface="Arial" panose="020B0604020202020204" pitchFamily="34" charset="0"/>
                        </a:rPr>
                        <a:t>EAN13:</a:t>
                      </a:r>
                    </a:p>
                  </a:txBody>
                  <a:tcPr marL="0" marR="0" marT="0"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750" dirty="0">
                        <a:latin typeface="Arial" panose="020B0604020202020204" pitchFamily="34" charset="0"/>
                        <a:cs typeface="Arial" panose="020B0604020202020204" pitchFamily="34" charset="0"/>
                      </a:endParaRPr>
                    </a:p>
                  </a:txBody>
                  <a:tcPr marL="0" marR="0" marT="0" marB="0">
                    <a:lnL w="12700" cmpd="sng">
                      <a:noFill/>
                      <a:prstDash val="solid"/>
                    </a:lnL>
                    <a:lnR w="12700" cmpd="sng">
                      <a:noFill/>
                      <a:prstDash val="solid"/>
                    </a:lnR>
                    <a:lnT w="9525"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hMerge="1">
                  <a:txBody>
                    <a:bodyPr/>
                    <a:lstStyle/>
                    <a:p>
                      <a:endParaRPr sz="1100"/>
                    </a:p>
                  </a:txBody>
                  <a:tcPr marL="0" marR="0" marT="0" marB="0"/>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750">
                        <a:latin typeface="Arial" panose="020B0604020202020204" pitchFamily="34" charset="0"/>
                        <a:cs typeface="Arial" panose="020B0604020202020204" pitchFamily="34" charset="0"/>
                      </a:endParaRPr>
                    </a:p>
                  </a:txBody>
                  <a:tcPr marL="0" marR="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384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750">
                          <a:solidFill>
                            <a:srgbClr val="232323"/>
                          </a:solidFill>
                          <a:latin typeface="Arial" panose="020B0604020202020204" pitchFamily="34" charset="0"/>
                          <a:cs typeface="Arial" panose="020B0604020202020204" pitchFamily="34" charset="0"/>
                        </a:rPr>
                        <a:t>Market role:</a:t>
                      </a:r>
                    </a:p>
                  </a:txBody>
                  <a:tcPr marL="0" marR="0" marT="0"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sz="750" dirty="0">
                        <a:latin typeface="Arial" panose="020B0604020202020204" pitchFamily="34" charset="0"/>
                        <a:cs typeface="Arial" panose="020B0604020202020204" pitchFamily="34" charset="0"/>
                      </a:endParaRPr>
                    </a:p>
                  </a:txBody>
                  <a:tcPr marL="0" marR="0" marT="0" marB="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indent="0"/>
                      <a:r>
                        <a:rPr lang="en-GB" sz="750">
                          <a:latin typeface="Arial" panose="020B0604020202020204" pitchFamily="34" charset="0"/>
                          <a:cs typeface="Arial" panose="020B0604020202020204" pitchFamily="34" charset="0"/>
                        </a:rPr>
                        <a:t>(BRP, </a:t>
                      </a:r>
                      <a:r>
                        <a:rPr lang="en-GB" sz="750">
                          <a:solidFill>
                            <a:srgbClr val="453C52"/>
                          </a:solidFill>
                          <a:latin typeface="Arial" panose="020B0604020202020204" pitchFamily="34" charset="0"/>
                          <a:cs typeface="Arial" panose="020B0604020202020204" pitchFamily="34" charset="0"/>
                        </a:rPr>
                        <a:t>SUP, </a:t>
                      </a:r>
                      <a:r>
                        <a:rPr lang="en-GB" sz="750">
                          <a:solidFill>
                            <a:srgbClr val="232323"/>
                          </a:solidFill>
                          <a:latin typeface="Arial" panose="020B0604020202020204" pitchFamily="34" charset="0"/>
                          <a:cs typeface="Arial" panose="020B0604020202020204" pitchFamily="34" charset="0"/>
                        </a:rPr>
                        <a:t>DSO, </a:t>
                      </a:r>
                      <a:r>
                        <a:rPr lang="en-GB" sz="750">
                          <a:solidFill>
                            <a:srgbClr val="453C52"/>
                          </a:solidFill>
                          <a:latin typeface="Arial" panose="020B0604020202020204" pitchFamily="34" charset="0"/>
                          <a:cs typeface="Arial" panose="020B0604020202020204" pitchFamily="34" charset="0"/>
                        </a:rPr>
                        <a:t>FGO, </a:t>
                      </a:r>
                      <a:r>
                        <a:rPr lang="en-GB" sz="750">
                          <a:solidFill>
                            <a:srgbClr val="232323"/>
                          </a:solidFill>
                          <a:latin typeface="Arial" panose="020B0604020202020204" pitchFamily="34" charset="0"/>
                          <a:cs typeface="Arial" panose="020B0604020202020204" pitchFamily="34" charset="0"/>
                        </a:rPr>
                        <a:t>TSO)</a:t>
                      </a:r>
                    </a:p>
                  </a:txBody>
                  <a:tcPr marL="0" marR="0" marT="0" marB="0" anchor="b">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hMerge="1">
                  <a:txBody>
                    <a:bodyPr/>
                    <a:lstStyle/>
                    <a:p>
                      <a:endParaRPr sz="1200"/>
                    </a:p>
                  </a:txBody>
                  <a:tcPr marL="0" marR="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724325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Right 4">
            <a:extLst>
              <a:ext uri="{FF2B5EF4-FFF2-40B4-BE49-F238E27FC236}">
                <a16:creationId xmlns:a16="http://schemas.microsoft.com/office/drawing/2014/main" id="{D6FD9221-5C25-EEA0-E4DE-13FF611D5549}"/>
              </a:ext>
            </a:extLst>
          </p:cNvPr>
          <p:cNvSpPr/>
          <p:nvPr/>
        </p:nvSpPr>
        <p:spPr>
          <a:xfrm>
            <a:off x="453288" y="1385522"/>
            <a:ext cx="2899446" cy="4993679"/>
          </a:xfrm>
          <a:prstGeom prst="rightArrow">
            <a:avLst>
              <a:gd name="adj1" fmla="val 68087"/>
              <a:gd name="adj2" fmla="val 53801"/>
            </a:avLst>
          </a:prstGeom>
        </p:spPr>
        <p:style>
          <a:lnRef idx="1">
            <a:schemeClr val="accent3"/>
          </a:lnRef>
          <a:fillRef idx="2">
            <a:schemeClr val="accent3"/>
          </a:fillRef>
          <a:effectRef idx="1">
            <a:schemeClr val="accent3"/>
          </a:effectRef>
          <a:fontRef idx="minor">
            <a:schemeClr val="dk1"/>
          </a:fontRef>
        </p:style>
        <p:txBody>
          <a:bodyPr/>
          <a:lstStyle/>
          <a:p>
            <a:r>
              <a:rPr lang="en-GB"/>
              <a:t>TenneT realisation</a:t>
            </a:r>
          </a:p>
        </p:txBody>
      </p:sp>
      <p:sp>
        <p:nvSpPr>
          <p:cNvPr id="23" name="Arrow: Right 4">
            <a:extLst>
              <a:ext uri="{FF2B5EF4-FFF2-40B4-BE49-F238E27FC236}">
                <a16:creationId xmlns:a16="http://schemas.microsoft.com/office/drawing/2014/main" id="{6DF17B13-F134-032F-85DB-76F54078881E}"/>
              </a:ext>
            </a:extLst>
          </p:cNvPr>
          <p:cNvSpPr/>
          <p:nvPr/>
        </p:nvSpPr>
        <p:spPr>
          <a:xfrm>
            <a:off x="3352734" y="1385521"/>
            <a:ext cx="7491478" cy="4993679"/>
          </a:xfrm>
          <a:prstGeom prst="rightArrow">
            <a:avLst>
              <a:gd name="adj1" fmla="val 70400"/>
              <a:gd name="adj2" fmla="val 51895"/>
            </a:avLst>
          </a:prstGeom>
          <a:solidFill>
            <a:schemeClr val="accent3">
              <a:lumMod val="60000"/>
              <a:lumOff val="4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en-GB"/>
              <a:t>Onboarding and transition process</a:t>
            </a:r>
          </a:p>
        </p:txBody>
      </p:sp>
      <p:sp>
        <p:nvSpPr>
          <p:cNvPr id="3" name="Freeform: Shape 5">
            <a:extLst>
              <a:ext uri="{FF2B5EF4-FFF2-40B4-BE49-F238E27FC236}">
                <a16:creationId xmlns:a16="http://schemas.microsoft.com/office/drawing/2014/main" id="{78AF3691-355C-90B8-F731-1CF53F5C561D}"/>
              </a:ext>
            </a:extLst>
          </p:cNvPr>
          <p:cNvSpPr/>
          <p:nvPr/>
        </p:nvSpPr>
        <p:spPr>
          <a:xfrm>
            <a:off x="2281188" y="2473693"/>
            <a:ext cx="2136336"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1. Prepare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Process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Channel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Notification development</a:t>
            </a:r>
          </a:p>
        </p:txBody>
      </p:sp>
      <p:sp>
        <p:nvSpPr>
          <p:cNvPr id="4" name="Freeform: Shape 6">
            <a:extLst>
              <a:ext uri="{FF2B5EF4-FFF2-40B4-BE49-F238E27FC236}">
                <a16:creationId xmlns:a16="http://schemas.microsoft.com/office/drawing/2014/main" id="{7CE908AB-3276-6362-5B33-7EE1E92181DF}"/>
              </a:ext>
            </a:extLst>
          </p:cNvPr>
          <p:cNvSpPr/>
          <p:nvPr/>
        </p:nvSpPr>
        <p:spPr>
          <a:xfrm>
            <a:off x="450426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2. Connection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Questionnaire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Transport- &amp; Signing Security</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Realise connection with Test &amp; Qualification Facility (TQF)</a:t>
            </a:r>
          </a:p>
        </p:txBody>
      </p:sp>
      <p:sp>
        <p:nvSpPr>
          <p:cNvPr id="9" name="Freeform: Shape 7">
            <a:extLst>
              <a:ext uri="{FF2B5EF4-FFF2-40B4-BE49-F238E27FC236}">
                <a16:creationId xmlns:a16="http://schemas.microsoft.com/office/drawing/2014/main" id="{5F2051DE-C3DA-3F0E-DECE-D30C8BC29FA7}"/>
              </a:ext>
            </a:extLst>
          </p:cNvPr>
          <p:cNvSpPr/>
          <p:nvPr/>
        </p:nvSpPr>
        <p:spPr>
          <a:xfrm>
            <a:off x="603111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3. Testing</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Functional testing (semantic validations) </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Test scenarios (processes)</a:t>
            </a:r>
          </a:p>
        </p:txBody>
      </p:sp>
      <p:sp>
        <p:nvSpPr>
          <p:cNvPr id="10" name="Freeform: Shape 8">
            <a:extLst>
              <a:ext uri="{FF2B5EF4-FFF2-40B4-BE49-F238E27FC236}">
                <a16:creationId xmlns:a16="http://schemas.microsoft.com/office/drawing/2014/main" id="{AD04BBFD-37AD-5D9F-6565-173EFF3358DE}"/>
              </a:ext>
            </a:extLst>
          </p:cNvPr>
          <p:cNvSpPr/>
          <p:nvPr/>
        </p:nvSpPr>
        <p:spPr>
          <a:xfrm>
            <a:off x="7557965" y="2473693"/>
            <a:ext cx="143858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4. Qualification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Qualification in accordance with Net code as prerequisite for go live</a:t>
            </a:r>
          </a:p>
        </p:txBody>
      </p:sp>
      <p:sp>
        <p:nvSpPr>
          <p:cNvPr id="11" name="Freeform: Shape 9">
            <a:extLst>
              <a:ext uri="{FF2B5EF4-FFF2-40B4-BE49-F238E27FC236}">
                <a16:creationId xmlns:a16="http://schemas.microsoft.com/office/drawing/2014/main" id="{C7F8ED2A-B34A-D6BC-EE03-39B1EEF2BC68}"/>
              </a:ext>
            </a:extLst>
          </p:cNvPr>
          <p:cNvSpPr/>
          <p:nvPr/>
        </p:nvSpPr>
        <p:spPr>
          <a:xfrm>
            <a:off x="9084814"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lt1"/>
                </a:solidFill>
                <a:latin typeface="Segoe UI Emoji" panose="020B0502040204020203" pitchFamily="34" charset="0"/>
                <a:ea typeface="Segoe UI Emoji" panose="020B0502040204020203" pitchFamily="34" charset="0"/>
                <a:cs typeface="Arial" panose="020B0604020202020204" pitchFamily="34" charset="0"/>
              </a:rPr>
              <a:t>5. Go live</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Realise connection with MMC-hub</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Go live</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Transfer to management</a:t>
            </a:r>
          </a:p>
          <a:p>
            <a:pPr marL="114300" lvl="1" indent="-114300" defTabSz="533400">
              <a:spcBef>
                <a:spcPct val="0"/>
              </a:spcBef>
              <a:spcAft>
                <a:spcPct val="15000"/>
              </a:spcAft>
              <a:buFontTx/>
              <a:buChar char="•"/>
            </a:pPr>
            <a:endPar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p:txBody>
      </p:sp>
      <p:sp>
        <p:nvSpPr>
          <p:cNvPr id="12" name="Freeform: Shape 10">
            <a:extLst>
              <a:ext uri="{FF2B5EF4-FFF2-40B4-BE49-F238E27FC236}">
                <a16:creationId xmlns:a16="http://schemas.microsoft.com/office/drawing/2014/main" id="{FD7583A5-FE58-41CD-A49A-085C7F177B4D}"/>
              </a:ext>
            </a:extLst>
          </p:cNvPr>
          <p:cNvSpPr/>
          <p:nvPr/>
        </p:nvSpPr>
        <p:spPr>
          <a:xfrm>
            <a:off x="10611663"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latin typeface="Segoe UI Emoji" panose="020B0502040204020203" pitchFamily="34" charset="0"/>
                <a:ea typeface="Segoe UI Emoji" panose="020B0502040204020203" pitchFamily="34" charset="0"/>
                <a:cs typeface="Arial" panose="020B0604020202020204" pitchFamily="34" charset="0"/>
              </a:rPr>
              <a:t>6. Operational</a:t>
            </a:r>
          </a:p>
          <a:p>
            <a:pPr marL="114300" lvl="1" indent="-114300" defTabSz="533400">
              <a:spcBef>
                <a:spcPct val="0"/>
              </a:spcBef>
              <a:spcAft>
                <a:spcPct val="15000"/>
              </a:spcAft>
              <a:buFontTx/>
              <a:buChar char="•"/>
            </a:pPr>
            <a:r>
              <a:rPr lang="en-GB" sz="1300">
                <a:latin typeface="Segoe UI Emoji" panose="020B0502040204020203" pitchFamily="34" charset="0"/>
                <a:ea typeface="Segoe UI Emoji" panose="020B0502040204020203" pitchFamily="34" charset="0"/>
                <a:cs typeface="Arial" panose="020B0604020202020204" pitchFamily="34" charset="0"/>
              </a:rPr>
              <a:t>Intensified surveillance</a:t>
            </a:r>
          </a:p>
          <a:p>
            <a:pPr marL="114300" lvl="1" indent="-114300" defTabSz="533400">
              <a:spcBef>
                <a:spcPct val="0"/>
              </a:spcBef>
              <a:spcAft>
                <a:spcPct val="15000"/>
              </a:spcAft>
              <a:buChar char="•"/>
            </a:pPr>
            <a:endParaRPr lang="en-US" sz="1300">
              <a:latin typeface="Segoe UI Emoji" panose="020B0502040204020203" pitchFamily="34" charset="0"/>
              <a:ea typeface="Segoe UI Emoji" panose="020B0502040204020203" pitchFamily="34" charset="0"/>
              <a:cs typeface="Arial" panose="020B0604020202020204" pitchFamily="34" charset="0"/>
            </a:endParaRPr>
          </a:p>
        </p:txBody>
      </p:sp>
      <p:sp>
        <p:nvSpPr>
          <p:cNvPr id="13" name="Pijl: vijfhoek 12">
            <a:extLst>
              <a:ext uri="{FF2B5EF4-FFF2-40B4-BE49-F238E27FC236}">
                <a16:creationId xmlns:a16="http://schemas.microsoft.com/office/drawing/2014/main" id="{766E9473-4904-A54E-FB2A-D5E201366E17}"/>
              </a:ext>
            </a:extLst>
          </p:cNvPr>
          <p:cNvSpPr/>
          <p:nvPr/>
        </p:nvSpPr>
        <p:spPr>
          <a:xfrm rot="16200000">
            <a:off x="3636512" y="4836794"/>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is ready for onboarding</a:t>
            </a:r>
          </a:p>
        </p:txBody>
      </p:sp>
      <p:sp>
        <p:nvSpPr>
          <p:cNvPr id="14" name="Pijl: vijfhoek 13">
            <a:extLst>
              <a:ext uri="{FF2B5EF4-FFF2-40B4-BE49-F238E27FC236}">
                <a16:creationId xmlns:a16="http://schemas.microsoft.com/office/drawing/2014/main" id="{696E8ACA-B221-0936-9785-8D133105F14B}"/>
              </a:ext>
            </a:extLst>
          </p:cNvPr>
          <p:cNvSpPr/>
          <p:nvPr/>
        </p:nvSpPr>
        <p:spPr>
          <a:xfrm rot="16200000">
            <a:off x="5156189" y="4836791"/>
            <a:ext cx="1647281" cy="1063374"/>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has working connection with TQF</a:t>
            </a:r>
          </a:p>
        </p:txBody>
      </p:sp>
      <p:sp>
        <p:nvSpPr>
          <p:cNvPr id="15" name="Pijl: vijfhoek 14">
            <a:extLst>
              <a:ext uri="{FF2B5EF4-FFF2-40B4-BE49-F238E27FC236}">
                <a16:creationId xmlns:a16="http://schemas.microsoft.com/office/drawing/2014/main" id="{46D45427-F16F-CD06-7757-63C234EB1D75}"/>
              </a:ext>
            </a:extLst>
          </p:cNvPr>
          <p:cNvSpPr/>
          <p:nvPr/>
        </p:nvSpPr>
        <p:spPr>
          <a:xfrm rot="16200000">
            <a:off x="8217024" y="4836794"/>
            <a:ext cx="1647283" cy="1063374"/>
          </a:xfrm>
          <a:prstGeom prst="homePlate">
            <a:avLst>
              <a:gd name="adj" fmla="val 39274"/>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Qualification</a:t>
            </a: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successful to participate in exchange of notifications</a:t>
            </a:r>
          </a:p>
        </p:txBody>
      </p:sp>
      <p:sp>
        <p:nvSpPr>
          <p:cNvPr id="16" name="Pijl: vijfhoek 15">
            <a:extLst>
              <a:ext uri="{FF2B5EF4-FFF2-40B4-BE49-F238E27FC236}">
                <a16:creationId xmlns:a16="http://schemas.microsoft.com/office/drawing/2014/main" id="{B2FCE731-44AB-A7BE-FA5C-0D8D2D5DA940}"/>
              </a:ext>
            </a:extLst>
          </p:cNvPr>
          <p:cNvSpPr/>
          <p:nvPr/>
        </p:nvSpPr>
        <p:spPr>
          <a:xfrm rot="16200000">
            <a:off x="9734316" y="4836792"/>
            <a:ext cx="1647281" cy="1063372"/>
          </a:xfrm>
          <a:prstGeom prst="homePlate">
            <a:avLst>
              <a:gd name="adj" fmla="val 40751"/>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IT connection is operational and managed</a:t>
            </a:r>
          </a:p>
        </p:txBody>
      </p:sp>
      <p:sp>
        <p:nvSpPr>
          <p:cNvPr id="17" name="Pijl: vijfhoek 16">
            <a:extLst>
              <a:ext uri="{FF2B5EF4-FFF2-40B4-BE49-F238E27FC236}">
                <a16:creationId xmlns:a16="http://schemas.microsoft.com/office/drawing/2014/main" id="{4168FFB4-B64D-8F44-F0F6-A9B98A319580}"/>
              </a:ext>
            </a:extLst>
          </p:cNvPr>
          <p:cNvSpPr/>
          <p:nvPr/>
        </p:nvSpPr>
        <p:spPr>
          <a:xfrm rot="16200000">
            <a:off x="6690109" y="4836794"/>
            <a:ext cx="1647281" cy="1063374"/>
          </a:xfrm>
          <a:prstGeom prst="homePlate">
            <a:avLst>
              <a:gd name="adj" fmla="val 38782"/>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has completed testing and debugging</a:t>
            </a:r>
          </a:p>
        </p:txBody>
      </p:sp>
      <p:sp>
        <p:nvSpPr>
          <p:cNvPr id="19" name="Tekstballon: rechthoek met afgeronde hoeken 18">
            <a:extLst>
              <a:ext uri="{FF2B5EF4-FFF2-40B4-BE49-F238E27FC236}">
                <a16:creationId xmlns:a16="http://schemas.microsoft.com/office/drawing/2014/main" id="{26173A7D-76C5-F7F5-48B5-0E58B73F3981}"/>
              </a:ext>
            </a:extLst>
          </p:cNvPr>
          <p:cNvSpPr/>
          <p:nvPr/>
        </p:nvSpPr>
        <p:spPr>
          <a:xfrm>
            <a:off x="542316" y="4361244"/>
            <a:ext cx="1623254" cy="456809"/>
          </a:xfrm>
          <a:prstGeom prst="wedgeRoundRectCallout">
            <a:avLst>
              <a:gd name="adj1" fmla="val 21859"/>
              <a:gd name="adj2" fmla="val -153473"/>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Release of new market documentation</a:t>
            </a:r>
          </a:p>
        </p:txBody>
      </p:sp>
      <p:sp>
        <p:nvSpPr>
          <p:cNvPr id="20" name="Tekstballon: rechthoek met afgeronde hoeken 19">
            <a:extLst>
              <a:ext uri="{FF2B5EF4-FFF2-40B4-BE49-F238E27FC236}">
                <a16:creationId xmlns:a16="http://schemas.microsoft.com/office/drawing/2014/main" id="{65AB9708-5D95-941D-5A1F-66A6083567FD}"/>
              </a:ext>
            </a:extLst>
          </p:cNvPr>
          <p:cNvSpPr/>
          <p:nvPr/>
        </p:nvSpPr>
        <p:spPr>
          <a:xfrm>
            <a:off x="542315" y="2947073"/>
            <a:ext cx="1632879" cy="481927"/>
          </a:xfrm>
          <a:prstGeom prst="wedgeRoundRectCallout">
            <a:avLst>
              <a:gd name="adj1" fmla="val -19496"/>
              <a:gd name="adj2" fmla="val 151905"/>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Publication of transition planning</a:t>
            </a:r>
          </a:p>
        </p:txBody>
      </p:sp>
      <p:sp>
        <p:nvSpPr>
          <p:cNvPr id="21" name="Pijl: vijfhoek 20">
            <a:extLst>
              <a:ext uri="{FF2B5EF4-FFF2-40B4-BE49-F238E27FC236}">
                <a16:creationId xmlns:a16="http://schemas.microsoft.com/office/drawing/2014/main" id="{A4DE0CD6-C574-CB90-51B4-A7E6BBE54B4D}"/>
              </a:ext>
            </a:extLst>
          </p:cNvPr>
          <p:cNvSpPr/>
          <p:nvPr/>
        </p:nvSpPr>
        <p:spPr>
          <a:xfrm rot="16200000">
            <a:off x="2457522" y="4836797"/>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TenneT systems ready:</a:t>
            </a:r>
          </a:p>
          <a:p>
            <a:pPr algn="ctr"/>
            <a:r>
              <a:rPr lang="en-GB" sz="1200" i="1">
                <a:latin typeface="Segoe UI Emoji" panose="020B0502040204020203" pitchFamily="34" charset="0"/>
                <a:ea typeface="Segoe UI Emoji" panose="020B0502040204020203" pitchFamily="34" charset="0"/>
                <a:cs typeface="Arial" panose="020B0604020202020204" pitchFamily="34" charset="0"/>
              </a:rPr>
              <a:t>start transition</a:t>
            </a:r>
          </a:p>
        </p:txBody>
      </p:sp>
      <p:sp>
        <p:nvSpPr>
          <p:cNvPr id="26" name="Tijdelijke aanduiding voor dianummer 25">
            <a:extLst>
              <a:ext uri="{FF2B5EF4-FFF2-40B4-BE49-F238E27FC236}">
                <a16:creationId xmlns:a16="http://schemas.microsoft.com/office/drawing/2014/main" id="{AA4CB166-E740-F12C-92DD-AAE5D425728A}"/>
              </a:ext>
            </a:extLst>
          </p:cNvPr>
          <p:cNvSpPr>
            <a:spLocks noGrp="1"/>
          </p:cNvSpPr>
          <p:nvPr>
            <p:ph type="sldNum" sz="quarter" idx="15"/>
          </p:nvPr>
        </p:nvSpPr>
        <p:spPr/>
        <p:txBody>
          <a:bodyPr/>
          <a:lstStyle/>
          <a:p>
            <a:fld id="{867EBCD7-B3E8-48AD-AAAF-CE129139BC6F}" type="slidenum">
              <a:rPr lang="en-GB" smtClean="0"/>
              <a:pPr/>
              <a:t>128</a:t>
            </a:fld>
            <a:endParaRPr lang="en-GB"/>
          </a:p>
        </p:txBody>
      </p:sp>
      <p:sp>
        <p:nvSpPr>
          <p:cNvPr id="2" name="Rechthoek 1">
            <a:extLst>
              <a:ext uri="{FF2B5EF4-FFF2-40B4-BE49-F238E27FC236}">
                <a16:creationId xmlns:a16="http://schemas.microsoft.com/office/drawing/2014/main" id="{3CFD939B-C86C-699F-D493-ADC0B702AF54}"/>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5. Go live</a:t>
            </a:r>
          </a:p>
        </p:txBody>
      </p:sp>
      <p:sp>
        <p:nvSpPr>
          <p:cNvPr id="25" name="Titel 1">
            <a:extLst>
              <a:ext uri="{FF2B5EF4-FFF2-40B4-BE49-F238E27FC236}">
                <a16:creationId xmlns:a16="http://schemas.microsoft.com/office/drawing/2014/main" id="{B7D34104-1682-2C14-BE50-BE25A14D317F}"/>
              </a:ext>
            </a:extLst>
          </p:cNvPr>
          <p:cNvSpPr>
            <a:spLocks noGrp="1"/>
          </p:cNvSpPr>
          <p:nvPr>
            <p:ph type="title"/>
          </p:nvPr>
        </p:nvSpPr>
        <p:spPr>
          <a:xfrm>
            <a:off x="792630" y="791490"/>
            <a:ext cx="11023317" cy="432000"/>
          </a:xfrm>
        </p:spPr>
        <p:txBody>
          <a:bodyPr>
            <a:noAutofit/>
          </a:bodyPr>
          <a:lstStyle/>
          <a:p>
            <a:r>
              <a:rPr lang="en-GB">
                <a:solidFill>
                  <a:schemeClr val="accent1"/>
                </a:solidFill>
              </a:rPr>
              <a:t>Step 5: go live</a:t>
            </a:r>
          </a:p>
        </p:txBody>
      </p:sp>
      <p:sp>
        <p:nvSpPr>
          <p:cNvPr id="27" name="Tijdelijke aanduiding voor tekst 3">
            <a:extLst>
              <a:ext uri="{FF2B5EF4-FFF2-40B4-BE49-F238E27FC236}">
                <a16:creationId xmlns:a16="http://schemas.microsoft.com/office/drawing/2014/main" id="{3FFBED45-3FB3-53AA-C57A-B62F90F352F2}"/>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Or in fact: technical go live</a:t>
            </a:r>
          </a:p>
        </p:txBody>
      </p:sp>
    </p:spTree>
    <p:extLst>
      <p:ext uri="{BB962C8B-B14F-4D97-AF65-F5344CB8AC3E}">
        <p14:creationId xmlns:p14="http://schemas.microsoft.com/office/powerpoint/2010/main" val="69335945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3C8FB815-EF11-578F-A798-D02413E45F1D}"/>
              </a:ext>
            </a:extLst>
          </p:cNvPr>
          <p:cNvSpPr>
            <a:spLocks noGrp="1"/>
          </p:cNvSpPr>
          <p:nvPr>
            <p:ph type="sldNum" sz="quarter" idx="15"/>
          </p:nvPr>
        </p:nvSpPr>
        <p:spPr/>
        <p:txBody>
          <a:bodyPr/>
          <a:lstStyle/>
          <a:p>
            <a:fld id="{12E7EA47-C16F-484F-9C0D-C4523DDA169C}" type="slidenum">
              <a:rPr lang="en-GB" smtClean="0"/>
              <a:pPr/>
              <a:t>129</a:t>
            </a:fld>
            <a:endParaRPr lang="en-GB"/>
          </a:p>
        </p:txBody>
      </p:sp>
      <p:sp>
        <p:nvSpPr>
          <p:cNvPr id="9" name="Text Placeholder 4">
            <a:extLst>
              <a:ext uri="{FF2B5EF4-FFF2-40B4-BE49-F238E27FC236}">
                <a16:creationId xmlns:a16="http://schemas.microsoft.com/office/drawing/2014/main" id="{B028F5CC-2363-AE4A-8F0E-0F0C72DEBD31}"/>
              </a:ext>
            </a:extLst>
          </p:cNvPr>
          <p:cNvSpPr txBox="1">
            <a:spLocks/>
          </p:cNvSpPr>
          <p:nvPr/>
        </p:nvSpPr>
        <p:spPr>
          <a:xfrm>
            <a:off x="932872" y="1813597"/>
            <a:ext cx="5588721" cy="4252913"/>
          </a:xfrm>
          <a:prstGeom prst="rect">
            <a:avLst/>
          </a:prstGeom>
        </p:spPr>
        <p:txBody>
          <a:bodyPr vert="horz" lIns="91440" tIns="45720" rIns="9144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sz="2000"/>
              <a:t>Once qualification has been realised, TenneT will enable access to the MMC-hub on PROD, ready for the go live on 01-01-2025</a:t>
            </a:r>
          </a:p>
          <a:p>
            <a:pPr>
              <a:spcAft>
                <a:spcPts val="1200"/>
              </a:spcAft>
            </a:pPr>
            <a:r>
              <a:rPr lang="en-GB" sz="2000"/>
              <a:t>A connectivity test still needs to be carried out on PROD (experience has shown)</a:t>
            </a:r>
          </a:p>
          <a:p>
            <a:pPr>
              <a:spcAft>
                <a:spcPts val="1200"/>
              </a:spcAft>
            </a:pPr>
            <a:r>
              <a:rPr lang="en-GB" sz="2000"/>
              <a:t>The test will be successful if an acknowledgement, where the content has been rejected, is received (under send), or if the acknowledgement is returned to TenneT by the market party (under received)</a:t>
            </a:r>
          </a:p>
        </p:txBody>
      </p:sp>
      <p:sp>
        <p:nvSpPr>
          <p:cNvPr id="3" name="Rechthoek 2">
            <a:extLst>
              <a:ext uri="{FF2B5EF4-FFF2-40B4-BE49-F238E27FC236}">
                <a16:creationId xmlns:a16="http://schemas.microsoft.com/office/drawing/2014/main" id="{31CE149E-F98B-38D2-FD55-BA916F21D315}"/>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5. Go live</a:t>
            </a:r>
          </a:p>
        </p:txBody>
      </p:sp>
      <p:pic>
        <p:nvPicPr>
          <p:cNvPr id="12" name="Afbeelding 11">
            <a:extLst>
              <a:ext uri="{FF2B5EF4-FFF2-40B4-BE49-F238E27FC236}">
                <a16:creationId xmlns:a16="http://schemas.microsoft.com/office/drawing/2014/main" id="{CB2C8F40-DE7E-DC29-8239-793D16B65101}"/>
              </a:ext>
            </a:extLst>
          </p:cNvPr>
          <p:cNvPicPr>
            <a:picLocks noChangeAspect="1"/>
          </p:cNvPicPr>
          <p:nvPr/>
        </p:nvPicPr>
        <p:blipFill>
          <a:blip r:embed="rId2"/>
          <a:stretch>
            <a:fillRect/>
          </a:stretch>
        </p:blipFill>
        <p:spPr>
          <a:xfrm>
            <a:off x="9041584" y="4535055"/>
            <a:ext cx="2944196" cy="2121284"/>
          </a:xfrm>
          <a:prstGeom prst="rect">
            <a:avLst/>
          </a:prstGeom>
        </p:spPr>
      </p:pic>
      <p:sp>
        <p:nvSpPr>
          <p:cNvPr id="11" name="Titel 1">
            <a:extLst>
              <a:ext uri="{FF2B5EF4-FFF2-40B4-BE49-F238E27FC236}">
                <a16:creationId xmlns:a16="http://schemas.microsoft.com/office/drawing/2014/main" id="{468D06DE-0ADF-B8EF-171A-0627EA6C4C1D}"/>
              </a:ext>
            </a:extLst>
          </p:cNvPr>
          <p:cNvSpPr>
            <a:spLocks noGrp="1"/>
          </p:cNvSpPr>
          <p:nvPr>
            <p:ph type="title"/>
          </p:nvPr>
        </p:nvSpPr>
        <p:spPr>
          <a:xfrm>
            <a:off x="792630" y="791490"/>
            <a:ext cx="11023317" cy="432000"/>
          </a:xfrm>
        </p:spPr>
        <p:txBody>
          <a:bodyPr>
            <a:noAutofit/>
          </a:bodyPr>
          <a:lstStyle/>
          <a:p>
            <a:r>
              <a:rPr lang="en-GB">
                <a:solidFill>
                  <a:schemeClr val="accent1"/>
                </a:solidFill>
              </a:rPr>
              <a:t>Configuration on PROD</a:t>
            </a:r>
          </a:p>
        </p:txBody>
      </p:sp>
      <p:sp>
        <p:nvSpPr>
          <p:cNvPr id="13" name="Tijdelijke aanduiding voor tekst 3">
            <a:extLst>
              <a:ext uri="{FF2B5EF4-FFF2-40B4-BE49-F238E27FC236}">
                <a16:creationId xmlns:a16="http://schemas.microsoft.com/office/drawing/2014/main" id="{5FE9B301-6308-A1AC-A948-CD7D28BDEF54}"/>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Production connectivity test</a:t>
            </a:r>
          </a:p>
        </p:txBody>
      </p:sp>
    </p:spTree>
    <p:extLst>
      <p:ext uri="{BB962C8B-B14F-4D97-AF65-F5344CB8AC3E}">
        <p14:creationId xmlns:p14="http://schemas.microsoft.com/office/powerpoint/2010/main" val="39900749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rrow: Right 4">
            <a:extLst>
              <a:ext uri="{FF2B5EF4-FFF2-40B4-BE49-F238E27FC236}">
                <a16:creationId xmlns:a16="http://schemas.microsoft.com/office/drawing/2014/main" id="{D6FD9221-5C25-EEA0-E4DE-13FF611D5549}"/>
              </a:ext>
            </a:extLst>
          </p:cNvPr>
          <p:cNvSpPr/>
          <p:nvPr/>
        </p:nvSpPr>
        <p:spPr>
          <a:xfrm>
            <a:off x="453288" y="1385522"/>
            <a:ext cx="2899446" cy="4993679"/>
          </a:xfrm>
          <a:prstGeom prst="rightArrow">
            <a:avLst>
              <a:gd name="adj1" fmla="val 68087"/>
              <a:gd name="adj2" fmla="val 53801"/>
            </a:avLst>
          </a:prstGeom>
        </p:spPr>
        <p:style>
          <a:lnRef idx="1">
            <a:schemeClr val="accent3"/>
          </a:lnRef>
          <a:fillRef idx="2">
            <a:schemeClr val="accent3"/>
          </a:fillRef>
          <a:effectRef idx="1">
            <a:schemeClr val="accent3"/>
          </a:effectRef>
          <a:fontRef idx="minor">
            <a:schemeClr val="dk1"/>
          </a:fontRef>
        </p:style>
        <p:txBody>
          <a:bodyPr/>
          <a:lstStyle/>
          <a:p>
            <a:r>
              <a:rPr lang="en-GB"/>
              <a:t>TenneT realisation</a:t>
            </a:r>
          </a:p>
        </p:txBody>
      </p:sp>
      <p:sp>
        <p:nvSpPr>
          <p:cNvPr id="23" name="Arrow: Right 4">
            <a:extLst>
              <a:ext uri="{FF2B5EF4-FFF2-40B4-BE49-F238E27FC236}">
                <a16:creationId xmlns:a16="http://schemas.microsoft.com/office/drawing/2014/main" id="{6DF17B13-F134-032F-85DB-76F54078881E}"/>
              </a:ext>
            </a:extLst>
          </p:cNvPr>
          <p:cNvSpPr/>
          <p:nvPr/>
        </p:nvSpPr>
        <p:spPr>
          <a:xfrm>
            <a:off x="3352734" y="1385521"/>
            <a:ext cx="7491478" cy="4993679"/>
          </a:xfrm>
          <a:prstGeom prst="rightArrow">
            <a:avLst>
              <a:gd name="adj1" fmla="val 70400"/>
              <a:gd name="adj2" fmla="val 51895"/>
            </a:avLst>
          </a:prstGeom>
          <a:solidFill>
            <a:schemeClr val="accent3">
              <a:lumMod val="60000"/>
              <a:lumOff val="40000"/>
            </a:schemeClr>
          </a:solid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en-GB"/>
              <a:t>Onboarding and transition process</a:t>
            </a:r>
          </a:p>
        </p:txBody>
      </p:sp>
      <p:sp>
        <p:nvSpPr>
          <p:cNvPr id="3" name="Freeform: Shape 5">
            <a:extLst>
              <a:ext uri="{FF2B5EF4-FFF2-40B4-BE49-F238E27FC236}">
                <a16:creationId xmlns:a16="http://schemas.microsoft.com/office/drawing/2014/main" id="{78AF3691-355C-90B8-F731-1CF53F5C561D}"/>
              </a:ext>
            </a:extLst>
          </p:cNvPr>
          <p:cNvSpPr/>
          <p:nvPr/>
        </p:nvSpPr>
        <p:spPr>
          <a:xfrm>
            <a:off x="2281188" y="2473693"/>
            <a:ext cx="2136336"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1. Prepare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Process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Channel preparation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Notification development</a:t>
            </a:r>
          </a:p>
        </p:txBody>
      </p:sp>
      <p:sp>
        <p:nvSpPr>
          <p:cNvPr id="4" name="Freeform: Shape 6">
            <a:extLst>
              <a:ext uri="{FF2B5EF4-FFF2-40B4-BE49-F238E27FC236}">
                <a16:creationId xmlns:a16="http://schemas.microsoft.com/office/drawing/2014/main" id="{7CE908AB-3276-6362-5B33-7EE1E92181DF}"/>
              </a:ext>
            </a:extLst>
          </p:cNvPr>
          <p:cNvSpPr/>
          <p:nvPr/>
        </p:nvSpPr>
        <p:spPr>
          <a:xfrm>
            <a:off x="450426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2. Connection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Questionnaire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Transport- &amp; Signing Security</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Realise connection with Test &amp; Qualification Facility (TQF)</a:t>
            </a:r>
          </a:p>
        </p:txBody>
      </p:sp>
      <p:sp>
        <p:nvSpPr>
          <p:cNvPr id="9" name="Freeform: Shape 7">
            <a:extLst>
              <a:ext uri="{FF2B5EF4-FFF2-40B4-BE49-F238E27FC236}">
                <a16:creationId xmlns:a16="http://schemas.microsoft.com/office/drawing/2014/main" id="{5F2051DE-C3DA-3F0E-DECE-D30C8BC29FA7}"/>
              </a:ext>
            </a:extLst>
          </p:cNvPr>
          <p:cNvSpPr/>
          <p:nvPr/>
        </p:nvSpPr>
        <p:spPr>
          <a:xfrm>
            <a:off x="6031117" y="2473693"/>
            <a:ext cx="1438585" cy="2344360"/>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3. Testing</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Functional testing (semantic validations) </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Test scenarios (processes)</a:t>
            </a:r>
          </a:p>
        </p:txBody>
      </p:sp>
      <p:sp>
        <p:nvSpPr>
          <p:cNvPr id="10" name="Freeform: Shape 8">
            <a:extLst>
              <a:ext uri="{FF2B5EF4-FFF2-40B4-BE49-F238E27FC236}">
                <a16:creationId xmlns:a16="http://schemas.microsoft.com/office/drawing/2014/main" id="{AD04BBFD-37AD-5D9F-6565-173EFF3358DE}"/>
              </a:ext>
            </a:extLst>
          </p:cNvPr>
          <p:cNvSpPr/>
          <p:nvPr/>
        </p:nvSpPr>
        <p:spPr>
          <a:xfrm>
            <a:off x="7557965" y="2473693"/>
            <a:ext cx="143858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4. Qualification</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Qualification in accordance with Net code as prerequisite for go live</a:t>
            </a:r>
          </a:p>
        </p:txBody>
      </p:sp>
      <p:sp>
        <p:nvSpPr>
          <p:cNvPr id="11" name="Freeform: Shape 9">
            <a:extLst>
              <a:ext uri="{FF2B5EF4-FFF2-40B4-BE49-F238E27FC236}">
                <a16:creationId xmlns:a16="http://schemas.microsoft.com/office/drawing/2014/main" id="{C7F8ED2A-B34A-D6BC-EE03-39B1EEF2BC68}"/>
              </a:ext>
            </a:extLst>
          </p:cNvPr>
          <p:cNvSpPr/>
          <p:nvPr/>
        </p:nvSpPr>
        <p:spPr>
          <a:xfrm>
            <a:off x="9084814"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p:spPr>
        <p:style>
          <a:lnRef idx="1">
            <a:schemeClr val="accent6"/>
          </a:lnRef>
          <a:fillRef idx="2">
            <a:schemeClr val="accent6"/>
          </a:fillRef>
          <a:effectRef idx="1">
            <a:schemeClr val="accent6"/>
          </a:effectRef>
          <a:fontRef idx="minor">
            <a:schemeClr val="dk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tx1"/>
                </a:solidFill>
                <a:latin typeface="Segoe UI Emoji" panose="020B0502040204020203" pitchFamily="34" charset="0"/>
                <a:ea typeface="Segoe UI Emoji" panose="020B0502040204020203" pitchFamily="34" charset="0"/>
                <a:cs typeface="Arial" panose="020B0604020202020204" pitchFamily="34" charset="0"/>
              </a:rPr>
              <a:t>5. Go live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Realise connection with MMC-hub</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Go live</a:t>
            </a:r>
          </a:p>
          <a:p>
            <a:pPr marL="114300" lvl="1" indent="-114300" defTabSz="533400">
              <a:spcBef>
                <a:spcPct val="0"/>
              </a:spcBef>
              <a:spcAft>
                <a:spcPct val="15000"/>
              </a:spcAft>
              <a:buChar char="•"/>
            </a:pPr>
            <a:r>
              <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rPr>
              <a:t>Transfer to management</a:t>
            </a:r>
          </a:p>
          <a:p>
            <a:pPr marL="114300" lvl="1" indent="-114300" defTabSz="533400">
              <a:spcBef>
                <a:spcPct val="0"/>
              </a:spcBef>
              <a:spcAft>
                <a:spcPct val="15000"/>
              </a:spcAft>
              <a:buChar char="•"/>
            </a:pPr>
            <a:endParaRPr lang="en-GB" sz="13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p:txBody>
      </p:sp>
      <p:sp>
        <p:nvSpPr>
          <p:cNvPr id="12" name="Freeform: Shape 10">
            <a:extLst>
              <a:ext uri="{FF2B5EF4-FFF2-40B4-BE49-F238E27FC236}">
                <a16:creationId xmlns:a16="http://schemas.microsoft.com/office/drawing/2014/main" id="{FD7583A5-FE58-41CD-A49A-085C7F177B4D}"/>
              </a:ext>
            </a:extLst>
          </p:cNvPr>
          <p:cNvSpPr/>
          <p:nvPr/>
        </p:nvSpPr>
        <p:spPr>
          <a:xfrm>
            <a:off x="10611663" y="2473693"/>
            <a:ext cx="1420855" cy="2344359"/>
          </a:xfrm>
          <a:custGeom>
            <a:avLst/>
            <a:gdLst>
              <a:gd name="connsiteX0" fmla="*/ 0 w 1713924"/>
              <a:gd name="connsiteY0" fmla="*/ 285660 h 2181670"/>
              <a:gd name="connsiteX1" fmla="*/ 285660 w 1713924"/>
              <a:gd name="connsiteY1" fmla="*/ 0 h 2181670"/>
              <a:gd name="connsiteX2" fmla="*/ 1428264 w 1713924"/>
              <a:gd name="connsiteY2" fmla="*/ 0 h 2181670"/>
              <a:gd name="connsiteX3" fmla="*/ 1713924 w 1713924"/>
              <a:gd name="connsiteY3" fmla="*/ 285660 h 2181670"/>
              <a:gd name="connsiteX4" fmla="*/ 1713924 w 1713924"/>
              <a:gd name="connsiteY4" fmla="*/ 1896010 h 2181670"/>
              <a:gd name="connsiteX5" fmla="*/ 1428264 w 1713924"/>
              <a:gd name="connsiteY5" fmla="*/ 2181670 h 2181670"/>
              <a:gd name="connsiteX6" fmla="*/ 285660 w 1713924"/>
              <a:gd name="connsiteY6" fmla="*/ 2181670 h 2181670"/>
              <a:gd name="connsiteX7" fmla="*/ 0 w 1713924"/>
              <a:gd name="connsiteY7" fmla="*/ 1896010 h 2181670"/>
              <a:gd name="connsiteX8" fmla="*/ 0 w 1713924"/>
              <a:gd name="connsiteY8" fmla="*/ 285660 h 21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924" h="2181670">
                <a:moveTo>
                  <a:pt x="0" y="285660"/>
                </a:moveTo>
                <a:cubicBezTo>
                  <a:pt x="0" y="127894"/>
                  <a:pt x="127894" y="0"/>
                  <a:pt x="285660" y="0"/>
                </a:cubicBezTo>
                <a:lnTo>
                  <a:pt x="1428264" y="0"/>
                </a:lnTo>
                <a:cubicBezTo>
                  <a:pt x="1586030" y="0"/>
                  <a:pt x="1713924" y="127894"/>
                  <a:pt x="1713924" y="285660"/>
                </a:cubicBezTo>
                <a:lnTo>
                  <a:pt x="1713924" y="1896010"/>
                </a:lnTo>
                <a:cubicBezTo>
                  <a:pt x="1713924" y="2053776"/>
                  <a:pt x="1586030" y="2181670"/>
                  <a:pt x="1428264" y="2181670"/>
                </a:cubicBezTo>
                <a:lnTo>
                  <a:pt x="285660" y="2181670"/>
                </a:lnTo>
                <a:cubicBezTo>
                  <a:pt x="127894" y="2181670"/>
                  <a:pt x="0" y="2053776"/>
                  <a:pt x="0" y="1896010"/>
                </a:cubicBezTo>
                <a:lnTo>
                  <a:pt x="0" y="285660"/>
                </a:lnTo>
                <a:close/>
              </a:path>
            </a:pathLst>
          </a:custGeom>
          <a:solidFill>
            <a:srgbClr val="003399"/>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000" tIns="180000" rIns="36000" bIns="72000" numCol="1" spcCol="1270" anchor="t" anchorCtr="0">
            <a:noAutofit/>
          </a:bodyPr>
          <a:lstStyle/>
          <a:p>
            <a:pPr defTabSz="622300">
              <a:lnSpc>
                <a:spcPct val="90000"/>
              </a:lnSpc>
              <a:spcBef>
                <a:spcPct val="0"/>
              </a:spcBef>
              <a:spcAft>
                <a:spcPct val="35000"/>
              </a:spcAft>
            </a:pPr>
            <a:r>
              <a:rPr lang="en-GB" sz="1300" b="1">
                <a:solidFill>
                  <a:schemeClr val="lt1"/>
                </a:solidFill>
                <a:latin typeface="Segoe UI Emoji" panose="020B0502040204020203" pitchFamily="34" charset="0"/>
                <a:ea typeface="Segoe UI Emoji" panose="020B0502040204020203" pitchFamily="34" charset="0"/>
                <a:cs typeface="Arial" panose="020B0604020202020204" pitchFamily="34" charset="0"/>
              </a:rPr>
              <a:t>6. Operational</a:t>
            </a:r>
          </a:p>
          <a:p>
            <a:pPr marL="114300" lvl="1" indent="-114300" defTabSz="533400">
              <a:spcBef>
                <a:spcPct val="0"/>
              </a:spcBef>
              <a:spcAft>
                <a:spcPct val="15000"/>
              </a:spcAft>
              <a:buFontTx/>
              <a:buChar char="•"/>
            </a:pPr>
            <a:r>
              <a:rPr lang="en-GB" sz="1300">
                <a:solidFill>
                  <a:schemeClr val="lt1"/>
                </a:solidFill>
                <a:latin typeface="Segoe UI Emoji" panose="020B0502040204020203" pitchFamily="34" charset="0"/>
                <a:ea typeface="Segoe UI Emoji" panose="020B0502040204020203" pitchFamily="34" charset="0"/>
                <a:cs typeface="Arial" panose="020B0604020202020204" pitchFamily="34" charset="0"/>
              </a:rPr>
              <a:t>Intensified surveillance</a:t>
            </a:r>
          </a:p>
          <a:p>
            <a:pPr marL="114300" lvl="1" indent="-114300" defTabSz="533400">
              <a:spcBef>
                <a:spcPct val="0"/>
              </a:spcBef>
              <a:spcAft>
                <a:spcPct val="15000"/>
              </a:spcAft>
              <a:buFontTx/>
              <a:buChar char="•"/>
            </a:pPr>
            <a:endParaRPr lang="en-US" sz="13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p:txBody>
      </p:sp>
      <p:sp>
        <p:nvSpPr>
          <p:cNvPr id="13" name="Pijl: vijfhoek 12">
            <a:extLst>
              <a:ext uri="{FF2B5EF4-FFF2-40B4-BE49-F238E27FC236}">
                <a16:creationId xmlns:a16="http://schemas.microsoft.com/office/drawing/2014/main" id="{766E9473-4904-A54E-FB2A-D5E201366E17}"/>
              </a:ext>
            </a:extLst>
          </p:cNvPr>
          <p:cNvSpPr/>
          <p:nvPr/>
        </p:nvSpPr>
        <p:spPr>
          <a:xfrm rot="16200000">
            <a:off x="3636512" y="4836794"/>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is ready for onboarding</a:t>
            </a:r>
          </a:p>
        </p:txBody>
      </p:sp>
      <p:sp>
        <p:nvSpPr>
          <p:cNvPr id="14" name="Pijl: vijfhoek 13">
            <a:extLst>
              <a:ext uri="{FF2B5EF4-FFF2-40B4-BE49-F238E27FC236}">
                <a16:creationId xmlns:a16="http://schemas.microsoft.com/office/drawing/2014/main" id="{696E8ACA-B221-0936-9785-8D133105F14B}"/>
              </a:ext>
            </a:extLst>
          </p:cNvPr>
          <p:cNvSpPr/>
          <p:nvPr/>
        </p:nvSpPr>
        <p:spPr>
          <a:xfrm rot="16200000">
            <a:off x="5156189" y="4836791"/>
            <a:ext cx="1647281" cy="1063374"/>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has working connection with TQF</a:t>
            </a:r>
          </a:p>
        </p:txBody>
      </p:sp>
      <p:sp>
        <p:nvSpPr>
          <p:cNvPr id="15" name="Pijl: vijfhoek 14">
            <a:extLst>
              <a:ext uri="{FF2B5EF4-FFF2-40B4-BE49-F238E27FC236}">
                <a16:creationId xmlns:a16="http://schemas.microsoft.com/office/drawing/2014/main" id="{46D45427-F16F-CD06-7757-63C234EB1D75}"/>
              </a:ext>
            </a:extLst>
          </p:cNvPr>
          <p:cNvSpPr/>
          <p:nvPr/>
        </p:nvSpPr>
        <p:spPr>
          <a:xfrm rot="16200000">
            <a:off x="8217024" y="4836794"/>
            <a:ext cx="1647283" cy="1063374"/>
          </a:xfrm>
          <a:prstGeom prst="homePlate">
            <a:avLst>
              <a:gd name="adj" fmla="val 39274"/>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Qualification</a:t>
            </a: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successful to participate in exchange of notifications</a:t>
            </a:r>
          </a:p>
        </p:txBody>
      </p:sp>
      <p:sp>
        <p:nvSpPr>
          <p:cNvPr id="16" name="Pijl: vijfhoek 15">
            <a:extLst>
              <a:ext uri="{FF2B5EF4-FFF2-40B4-BE49-F238E27FC236}">
                <a16:creationId xmlns:a16="http://schemas.microsoft.com/office/drawing/2014/main" id="{B2FCE731-44AB-A7BE-FA5C-0D8D2D5DA940}"/>
              </a:ext>
            </a:extLst>
          </p:cNvPr>
          <p:cNvSpPr/>
          <p:nvPr/>
        </p:nvSpPr>
        <p:spPr>
          <a:xfrm rot="16200000">
            <a:off x="9734316" y="4836792"/>
            <a:ext cx="1647281" cy="1063372"/>
          </a:xfrm>
          <a:prstGeom prst="homePlate">
            <a:avLst>
              <a:gd name="adj" fmla="val 40751"/>
            </a:avLst>
          </a:prstGeom>
          <a:solidFill>
            <a:schemeClr val="bg1">
              <a:lumMod val="5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wrap="square" lIns="36000" tIns="36000" rIns="36000" bIns="36000" rtlCol="0" anchor="t"/>
          <a:lstStyle/>
          <a:p>
            <a:pPr algn="ctr"/>
            <a:endParaRPr lang="nl-NL" sz="1200">
              <a:solidFill>
                <a:schemeClr val="lt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lt1"/>
                </a:solidFill>
                <a:latin typeface="Segoe UI Emoji" panose="020B0502040204020203" pitchFamily="34" charset="0"/>
                <a:ea typeface="Segoe UI Emoji" panose="020B0502040204020203" pitchFamily="34" charset="0"/>
                <a:cs typeface="Arial" panose="020B0604020202020204" pitchFamily="34" charset="0"/>
              </a:rPr>
              <a:t>IT connection is operational and managed</a:t>
            </a:r>
          </a:p>
        </p:txBody>
      </p:sp>
      <p:sp>
        <p:nvSpPr>
          <p:cNvPr id="17" name="Pijl: vijfhoek 16">
            <a:extLst>
              <a:ext uri="{FF2B5EF4-FFF2-40B4-BE49-F238E27FC236}">
                <a16:creationId xmlns:a16="http://schemas.microsoft.com/office/drawing/2014/main" id="{4168FFB4-B64D-8F44-F0F6-A9B98A319580}"/>
              </a:ext>
            </a:extLst>
          </p:cNvPr>
          <p:cNvSpPr/>
          <p:nvPr/>
        </p:nvSpPr>
        <p:spPr>
          <a:xfrm rot="16200000">
            <a:off x="6690109" y="4836794"/>
            <a:ext cx="1647281" cy="1063374"/>
          </a:xfrm>
          <a:prstGeom prst="homePlate">
            <a:avLst>
              <a:gd name="adj" fmla="val 38782"/>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solidFill>
                <a:schemeClr val="dk1"/>
              </a:solidFill>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solidFill>
                  <a:schemeClr val="dk1"/>
                </a:solidFill>
                <a:latin typeface="Segoe UI Emoji" panose="020B0502040204020203" pitchFamily="34" charset="0"/>
                <a:ea typeface="Segoe UI Emoji" panose="020B0502040204020203" pitchFamily="34" charset="0"/>
                <a:cs typeface="Arial" panose="020B0604020202020204" pitchFamily="34" charset="0"/>
              </a:rPr>
              <a:t>Market party has completed testing and debugging</a:t>
            </a:r>
          </a:p>
        </p:txBody>
      </p:sp>
      <p:sp>
        <p:nvSpPr>
          <p:cNvPr id="19" name="Tekstballon: rechthoek met afgeronde hoeken 18">
            <a:extLst>
              <a:ext uri="{FF2B5EF4-FFF2-40B4-BE49-F238E27FC236}">
                <a16:creationId xmlns:a16="http://schemas.microsoft.com/office/drawing/2014/main" id="{26173A7D-76C5-F7F5-48B5-0E58B73F3981}"/>
              </a:ext>
            </a:extLst>
          </p:cNvPr>
          <p:cNvSpPr/>
          <p:nvPr/>
        </p:nvSpPr>
        <p:spPr>
          <a:xfrm>
            <a:off x="542316" y="4361244"/>
            <a:ext cx="1623254" cy="456809"/>
          </a:xfrm>
          <a:prstGeom prst="wedgeRoundRectCallout">
            <a:avLst>
              <a:gd name="adj1" fmla="val 21859"/>
              <a:gd name="adj2" fmla="val -153473"/>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Release of new market documentation</a:t>
            </a:r>
          </a:p>
        </p:txBody>
      </p:sp>
      <p:sp>
        <p:nvSpPr>
          <p:cNvPr id="20" name="Tekstballon: rechthoek met afgeronde hoeken 19">
            <a:extLst>
              <a:ext uri="{FF2B5EF4-FFF2-40B4-BE49-F238E27FC236}">
                <a16:creationId xmlns:a16="http://schemas.microsoft.com/office/drawing/2014/main" id="{65AB9708-5D95-941D-5A1F-66A6083567FD}"/>
              </a:ext>
            </a:extLst>
          </p:cNvPr>
          <p:cNvSpPr/>
          <p:nvPr/>
        </p:nvSpPr>
        <p:spPr>
          <a:xfrm>
            <a:off x="542315" y="2947073"/>
            <a:ext cx="1632879" cy="481927"/>
          </a:xfrm>
          <a:prstGeom prst="wedgeRoundRectCallout">
            <a:avLst>
              <a:gd name="adj1" fmla="val -19496"/>
              <a:gd name="adj2" fmla="val 151905"/>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100"/>
              <a:t>0. Publication of transition planning</a:t>
            </a:r>
          </a:p>
        </p:txBody>
      </p:sp>
      <p:sp>
        <p:nvSpPr>
          <p:cNvPr id="21" name="Pijl: vijfhoek 20">
            <a:extLst>
              <a:ext uri="{FF2B5EF4-FFF2-40B4-BE49-F238E27FC236}">
                <a16:creationId xmlns:a16="http://schemas.microsoft.com/office/drawing/2014/main" id="{A4DE0CD6-C574-CB90-51B4-A7E6BBE54B4D}"/>
              </a:ext>
            </a:extLst>
          </p:cNvPr>
          <p:cNvSpPr/>
          <p:nvPr/>
        </p:nvSpPr>
        <p:spPr>
          <a:xfrm rot="16200000">
            <a:off x="2457522" y="4836797"/>
            <a:ext cx="1647283" cy="1063370"/>
          </a:xfrm>
          <a:prstGeom prst="homePlate">
            <a:avLst>
              <a:gd name="adj" fmla="val 40259"/>
            </a:avLst>
          </a:prstGeom>
          <a:ln/>
        </p:spPr>
        <p:style>
          <a:lnRef idx="1">
            <a:schemeClr val="accent6"/>
          </a:lnRef>
          <a:fillRef idx="2">
            <a:schemeClr val="accent6"/>
          </a:fillRef>
          <a:effectRef idx="1">
            <a:schemeClr val="accent6"/>
          </a:effectRef>
          <a:fontRef idx="minor">
            <a:schemeClr val="dk1"/>
          </a:fontRef>
        </p:style>
        <p:txBody>
          <a:bodyPr vert="vert" wrap="square" lIns="36000" tIns="36000" rIns="36000" bIns="36000" rtlCol="0" anchor="t"/>
          <a:lstStyle/>
          <a:p>
            <a:pPr algn="ctr"/>
            <a:endParaRPr lang="nl-NL" sz="1200">
              <a:latin typeface="Segoe UI Emoji" panose="020B0502040204020203" pitchFamily="34" charset="0"/>
              <a:ea typeface="Segoe UI Emoji" panose="020B0502040204020203" pitchFamily="34" charset="0"/>
              <a:cs typeface="Arial" panose="020B0604020202020204" pitchFamily="34" charset="0"/>
            </a:endParaRPr>
          </a:p>
          <a:p>
            <a:pPr algn="ctr"/>
            <a:r>
              <a:rPr lang="en-GB" sz="1200">
                <a:latin typeface="Segoe UI Emoji" panose="020B0502040204020203" pitchFamily="34" charset="0"/>
                <a:ea typeface="Segoe UI Emoji" panose="020B0502040204020203" pitchFamily="34" charset="0"/>
                <a:cs typeface="Arial" panose="020B0604020202020204" pitchFamily="34" charset="0"/>
              </a:rPr>
              <a:t>TenneT systems ready:</a:t>
            </a:r>
          </a:p>
          <a:p>
            <a:pPr algn="ctr"/>
            <a:r>
              <a:rPr lang="en-GB" sz="1200" i="1">
                <a:latin typeface="Segoe UI Emoji" panose="020B0502040204020203" pitchFamily="34" charset="0"/>
                <a:ea typeface="Segoe UI Emoji" panose="020B0502040204020203" pitchFamily="34" charset="0"/>
                <a:cs typeface="Arial" panose="020B0604020202020204" pitchFamily="34" charset="0"/>
              </a:rPr>
              <a:t>start transition</a:t>
            </a:r>
          </a:p>
        </p:txBody>
      </p:sp>
      <p:sp>
        <p:nvSpPr>
          <p:cNvPr id="26" name="Tijdelijke aanduiding voor dianummer 25">
            <a:extLst>
              <a:ext uri="{FF2B5EF4-FFF2-40B4-BE49-F238E27FC236}">
                <a16:creationId xmlns:a16="http://schemas.microsoft.com/office/drawing/2014/main" id="{AA4CB166-E740-F12C-92DD-AAE5D425728A}"/>
              </a:ext>
            </a:extLst>
          </p:cNvPr>
          <p:cNvSpPr>
            <a:spLocks noGrp="1"/>
          </p:cNvSpPr>
          <p:nvPr>
            <p:ph type="sldNum" sz="quarter" idx="15"/>
          </p:nvPr>
        </p:nvSpPr>
        <p:spPr/>
        <p:txBody>
          <a:bodyPr/>
          <a:lstStyle/>
          <a:p>
            <a:fld id="{867EBCD7-B3E8-48AD-AAAF-CE129139BC6F}" type="slidenum">
              <a:rPr lang="en-GB" smtClean="0"/>
              <a:pPr/>
              <a:t>130</a:t>
            </a:fld>
            <a:endParaRPr lang="en-GB"/>
          </a:p>
        </p:txBody>
      </p:sp>
      <p:sp>
        <p:nvSpPr>
          <p:cNvPr id="2" name="Rechthoek 1">
            <a:extLst>
              <a:ext uri="{FF2B5EF4-FFF2-40B4-BE49-F238E27FC236}">
                <a16:creationId xmlns:a16="http://schemas.microsoft.com/office/drawing/2014/main" id="{3CFD939B-C86C-699F-D493-ADC0B702AF54}"/>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6. Operational</a:t>
            </a:r>
          </a:p>
        </p:txBody>
      </p:sp>
      <p:sp>
        <p:nvSpPr>
          <p:cNvPr id="25" name="Titel 1">
            <a:extLst>
              <a:ext uri="{FF2B5EF4-FFF2-40B4-BE49-F238E27FC236}">
                <a16:creationId xmlns:a16="http://schemas.microsoft.com/office/drawing/2014/main" id="{83FA8A30-1163-3977-816D-47767C4935DA}"/>
              </a:ext>
            </a:extLst>
          </p:cNvPr>
          <p:cNvSpPr>
            <a:spLocks noGrp="1"/>
          </p:cNvSpPr>
          <p:nvPr>
            <p:ph type="title"/>
          </p:nvPr>
        </p:nvSpPr>
        <p:spPr>
          <a:xfrm>
            <a:off x="792630" y="791490"/>
            <a:ext cx="11023317" cy="432000"/>
          </a:xfrm>
        </p:spPr>
        <p:txBody>
          <a:bodyPr>
            <a:noAutofit/>
          </a:bodyPr>
          <a:lstStyle/>
          <a:p>
            <a:r>
              <a:rPr lang="en-GB">
                <a:solidFill>
                  <a:schemeClr val="accent1"/>
                </a:solidFill>
              </a:rPr>
              <a:t>Step 6: operational</a:t>
            </a:r>
          </a:p>
        </p:txBody>
      </p:sp>
      <p:sp>
        <p:nvSpPr>
          <p:cNvPr id="27" name="Tijdelijke aanduiding voor tekst 3">
            <a:extLst>
              <a:ext uri="{FF2B5EF4-FFF2-40B4-BE49-F238E27FC236}">
                <a16:creationId xmlns:a16="http://schemas.microsoft.com/office/drawing/2014/main" id="{72C8816F-B2BB-4FAB-1AD0-F9574B4CFC81}"/>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Important points after go live</a:t>
            </a:r>
          </a:p>
        </p:txBody>
      </p:sp>
    </p:spTree>
    <p:extLst>
      <p:ext uri="{BB962C8B-B14F-4D97-AF65-F5344CB8AC3E}">
        <p14:creationId xmlns:p14="http://schemas.microsoft.com/office/powerpoint/2010/main" val="386681359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792630" y="1593893"/>
            <a:ext cx="10215796" cy="4607999"/>
          </a:xfrm>
        </p:spPr>
        <p:txBody>
          <a:bodyPr>
            <a:normAutofit/>
          </a:bodyPr>
          <a:lstStyle/>
          <a:p>
            <a:pPr marL="342900" indent="-342900">
              <a:buFont typeface="Arial" panose="020B0604020202020204" pitchFamily="34" charset="0"/>
              <a:buChar char="•"/>
            </a:pPr>
            <a:r>
              <a:rPr lang="en-GB"/>
              <a:t>Qualifications will remain valid as long as the process is implemented successfully in practice</a:t>
            </a:r>
          </a:p>
          <a:p>
            <a:endParaRPr lang="nl-NL" sz="500"/>
          </a:p>
          <a:p>
            <a:pPr marL="342900" indent="-342900">
              <a:buFont typeface="Arial" panose="020B0604020202020204" pitchFamily="34" charset="0"/>
              <a:buChar char="•"/>
            </a:pPr>
            <a:r>
              <a:rPr lang="en-GB"/>
              <a:t>Security certificates have limited validity. The certificate owner is responsible for timely renewal. TenneT hereby facilitates communication with the other MMC-hub users (before a signing certificate is changed)</a:t>
            </a:r>
          </a:p>
          <a:p>
            <a:endParaRPr lang="nl-NL" sz="500"/>
          </a:p>
          <a:p>
            <a:pPr marL="342900" indent="-342900">
              <a:buFont typeface="Arial" panose="020B0604020202020204" pitchFamily="34" charset="0"/>
              <a:buChar char="•"/>
            </a:pPr>
            <a:r>
              <a:rPr lang="en-GB"/>
              <a:t>Make sure that the contact information remains up-to-date. TenneT communicates with market parties based on the ‘Contact Roles’ registered on MyTenneT (my organisation app)</a:t>
            </a:r>
          </a:p>
        </p:txBody>
      </p:sp>
      <p:sp>
        <p:nvSpPr>
          <p:cNvPr id="5" name="Rechthoek 4">
            <a:extLst>
              <a:ext uri="{FF2B5EF4-FFF2-40B4-BE49-F238E27FC236}">
                <a16:creationId xmlns:a16="http://schemas.microsoft.com/office/drawing/2014/main" id="{2936B591-4AE5-3F47-31FC-8D6B5957EC9D}"/>
              </a:ext>
            </a:extLst>
          </p:cNvPr>
          <p:cNvSpPr/>
          <p:nvPr/>
        </p:nvSpPr>
        <p:spPr>
          <a:xfrm>
            <a:off x="0" y="0"/>
            <a:ext cx="1865745" cy="43200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6. Operational</a:t>
            </a:r>
          </a:p>
        </p:txBody>
      </p:sp>
      <p:sp>
        <p:nvSpPr>
          <p:cNvPr id="3" name="Tijdelijke aanduiding voor dianummer 2">
            <a:extLst>
              <a:ext uri="{FF2B5EF4-FFF2-40B4-BE49-F238E27FC236}">
                <a16:creationId xmlns:a16="http://schemas.microsoft.com/office/drawing/2014/main" id="{DE703011-59CB-E7E9-8167-2BA0FAD9E597}"/>
              </a:ext>
            </a:extLst>
          </p:cNvPr>
          <p:cNvSpPr>
            <a:spLocks noGrp="1"/>
          </p:cNvSpPr>
          <p:nvPr>
            <p:ph type="sldNum" sz="quarter" idx="16"/>
          </p:nvPr>
        </p:nvSpPr>
        <p:spPr/>
        <p:txBody>
          <a:bodyPr/>
          <a:lstStyle/>
          <a:p>
            <a:fld id="{12E7EA47-C16F-484F-9C0D-C4523DDA169C}" type="slidenum">
              <a:rPr lang="en-GB" smtClean="0"/>
              <a:pPr/>
              <a:t>131</a:t>
            </a:fld>
            <a:endParaRPr lang="en-GB"/>
          </a:p>
        </p:txBody>
      </p:sp>
      <p:sp>
        <p:nvSpPr>
          <p:cNvPr id="8" name="Titel 1">
            <a:extLst>
              <a:ext uri="{FF2B5EF4-FFF2-40B4-BE49-F238E27FC236}">
                <a16:creationId xmlns:a16="http://schemas.microsoft.com/office/drawing/2014/main" id="{97604991-2E12-45E3-5F4B-A2CFFDFE6AA4}"/>
              </a:ext>
            </a:extLst>
          </p:cNvPr>
          <p:cNvSpPr>
            <a:spLocks noGrp="1"/>
          </p:cNvSpPr>
          <p:nvPr>
            <p:ph type="title"/>
          </p:nvPr>
        </p:nvSpPr>
        <p:spPr>
          <a:xfrm>
            <a:off x="792630" y="791490"/>
            <a:ext cx="11023317" cy="432000"/>
          </a:xfrm>
        </p:spPr>
        <p:txBody>
          <a:bodyPr>
            <a:noAutofit/>
          </a:bodyPr>
          <a:lstStyle/>
          <a:p>
            <a:r>
              <a:rPr lang="en-GB">
                <a:solidFill>
                  <a:schemeClr val="accent1"/>
                </a:solidFill>
              </a:rPr>
              <a:t>Important points after go live </a:t>
            </a:r>
          </a:p>
        </p:txBody>
      </p:sp>
    </p:spTree>
    <p:custDataLst>
      <p:tags r:id="rId1"/>
    </p:custDataLst>
    <p:extLst>
      <p:ext uri="{BB962C8B-B14F-4D97-AF65-F5344CB8AC3E}">
        <p14:creationId xmlns:p14="http://schemas.microsoft.com/office/powerpoint/2010/main" val="39505719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Presentatie met media met effen opvulling">
            <a:extLst>
              <a:ext uri="{FF2B5EF4-FFF2-40B4-BE49-F238E27FC236}">
                <a16:creationId xmlns:a16="http://schemas.microsoft.com/office/drawing/2014/main" id="{BCAE145D-CF20-09CF-FC00-5A872226C86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832000" y="5125"/>
            <a:ext cx="360000" cy="360000"/>
          </a:xfrm>
          <a:prstGeom prst="rect">
            <a:avLst/>
          </a:prstGeom>
        </p:spPr>
      </p:pic>
      <p:sp>
        <p:nvSpPr>
          <p:cNvPr id="8" name="Tijdelijke aanduiding voor dianummer 7">
            <a:extLst>
              <a:ext uri="{FF2B5EF4-FFF2-40B4-BE49-F238E27FC236}">
                <a16:creationId xmlns:a16="http://schemas.microsoft.com/office/drawing/2014/main" id="{F3CF0B10-A7AA-80E5-D786-4F7843957951}"/>
              </a:ext>
            </a:extLst>
          </p:cNvPr>
          <p:cNvSpPr>
            <a:spLocks noGrp="1"/>
          </p:cNvSpPr>
          <p:nvPr>
            <p:ph type="sldNum" sz="quarter" idx="12"/>
          </p:nvPr>
        </p:nvSpPr>
        <p:spPr>
          <a:xfrm>
            <a:off x="10960775" y="6464082"/>
            <a:ext cx="1151562" cy="365125"/>
          </a:xfrm>
        </p:spPr>
        <p:txBody>
          <a:bodyPr/>
          <a:lstStyle/>
          <a:p>
            <a:fld id="{6054F54E-B765-BA4C-B13B-E9FB5CE61C5D}" type="slidenum">
              <a:rPr lang="nl-NL" smtClean="0"/>
              <a:t>132</a:t>
            </a:fld>
            <a:endParaRPr lang="nl-NL"/>
          </a:p>
        </p:txBody>
      </p:sp>
      <p:pic>
        <p:nvPicPr>
          <p:cNvPr id="7" name="Afbeelding 6">
            <a:extLst>
              <a:ext uri="{FF2B5EF4-FFF2-40B4-BE49-F238E27FC236}">
                <a16:creationId xmlns:a16="http://schemas.microsoft.com/office/drawing/2014/main" id="{97555877-467C-0F03-BB8F-BED63D771CE6}"/>
              </a:ext>
            </a:extLst>
          </p:cNvPr>
          <p:cNvPicPr>
            <a:picLocks noChangeAspect="1"/>
          </p:cNvPicPr>
          <p:nvPr/>
        </p:nvPicPr>
        <p:blipFill>
          <a:blip r:embed="rId4"/>
          <a:srcRect/>
          <a:stretch/>
        </p:blipFill>
        <p:spPr>
          <a:xfrm>
            <a:off x="1397926" y="5371722"/>
            <a:ext cx="1600340" cy="480102"/>
          </a:xfrm>
          <a:prstGeom prst="rect">
            <a:avLst/>
          </a:prstGeom>
        </p:spPr>
      </p:pic>
      <p:pic>
        <p:nvPicPr>
          <p:cNvPr id="10" name="Graphic 9" descr="Meter met effen opvulling">
            <a:extLst>
              <a:ext uri="{FF2B5EF4-FFF2-40B4-BE49-F238E27FC236}">
                <a16:creationId xmlns:a16="http://schemas.microsoft.com/office/drawing/2014/main" id="{E21C99AC-C334-937D-CE52-4EC1941458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13976" y="1695451"/>
            <a:ext cx="914400" cy="914400"/>
          </a:xfrm>
          <a:prstGeom prst="rect">
            <a:avLst/>
          </a:prstGeom>
        </p:spPr>
      </p:pic>
      <p:pic>
        <p:nvPicPr>
          <p:cNvPr id="12" name="Graphic 11" descr="Krant met effen opvulling">
            <a:extLst>
              <a:ext uri="{FF2B5EF4-FFF2-40B4-BE49-F238E27FC236}">
                <a16:creationId xmlns:a16="http://schemas.microsoft.com/office/drawing/2014/main" id="{0EB463A0-BF86-B452-D71A-DC3EB0AE2B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45597" y="1700893"/>
            <a:ext cx="914400" cy="914400"/>
          </a:xfrm>
          <a:prstGeom prst="rect">
            <a:avLst/>
          </a:prstGeom>
        </p:spPr>
      </p:pic>
      <p:sp>
        <p:nvSpPr>
          <p:cNvPr id="13" name="Tekstvak 12">
            <a:extLst>
              <a:ext uri="{FF2B5EF4-FFF2-40B4-BE49-F238E27FC236}">
                <a16:creationId xmlns:a16="http://schemas.microsoft.com/office/drawing/2014/main" id="{873A1FDA-731C-9CE1-974F-DEA414BE0122}"/>
              </a:ext>
            </a:extLst>
          </p:cNvPr>
          <p:cNvSpPr txBox="1"/>
          <p:nvPr/>
        </p:nvSpPr>
        <p:spPr>
          <a:xfrm>
            <a:off x="3609720" y="2609851"/>
            <a:ext cx="2385115" cy="1754326"/>
          </a:xfrm>
          <a:prstGeom prst="rect">
            <a:avLst/>
          </a:prstGeom>
          <a:noFill/>
        </p:spPr>
        <p:txBody>
          <a:bodyPr wrap="square" lIns="91440" tIns="45720" rIns="91440" bIns="45720" rtlCol="0" anchor="t">
            <a:spAutoFit/>
          </a:bodyPr>
          <a:lstStyle/>
          <a:p>
            <a:pPr algn="ctr"/>
            <a:r>
              <a:rPr lang="en-GB" b="1"/>
              <a:t>Updates</a:t>
            </a:r>
          </a:p>
          <a:p>
            <a:pPr algn="ctr"/>
            <a:r>
              <a:rPr lang="en-GB"/>
              <a:t>Updates will be placed in the SharePoint environment mijnMFFBAS</a:t>
            </a:r>
          </a:p>
          <a:p>
            <a:pPr algn="ctr"/>
            <a:endParaRPr lang="nl-NL">
              <a:cs typeface="Calibri"/>
            </a:endParaRPr>
          </a:p>
        </p:txBody>
      </p:sp>
      <p:sp>
        <p:nvSpPr>
          <p:cNvPr id="14" name="Tekstvak 13">
            <a:extLst>
              <a:ext uri="{FF2B5EF4-FFF2-40B4-BE49-F238E27FC236}">
                <a16:creationId xmlns:a16="http://schemas.microsoft.com/office/drawing/2014/main" id="{6429829D-4B56-FB32-5363-F3723A56E0C4}"/>
              </a:ext>
            </a:extLst>
          </p:cNvPr>
          <p:cNvSpPr txBox="1"/>
          <p:nvPr/>
        </p:nvSpPr>
        <p:spPr>
          <a:xfrm>
            <a:off x="6336321" y="2611661"/>
            <a:ext cx="2127510" cy="1477328"/>
          </a:xfrm>
          <a:prstGeom prst="rect">
            <a:avLst/>
          </a:prstGeom>
          <a:noFill/>
        </p:spPr>
        <p:txBody>
          <a:bodyPr wrap="square" lIns="91440" tIns="45720" rIns="91440" bIns="45720" rtlCol="0" anchor="t">
            <a:spAutoFit/>
          </a:bodyPr>
          <a:lstStyle/>
          <a:p>
            <a:pPr algn="ctr"/>
            <a:r>
              <a:rPr lang="en-GB" b="1"/>
              <a:t>Newsletter</a:t>
            </a:r>
          </a:p>
          <a:p>
            <a:pPr algn="ctr"/>
            <a:r>
              <a:rPr lang="en-GB"/>
              <a:t>A regular update will be provided via the newsletter</a:t>
            </a:r>
          </a:p>
        </p:txBody>
      </p:sp>
      <p:sp>
        <p:nvSpPr>
          <p:cNvPr id="16" name="Tekstvak 15">
            <a:extLst>
              <a:ext uri="{FF2B5EF4-FFF2-40B4-BE49-F238E27FC236}">
                <a16:creationId xmlns:a16="http://schemas.microsoft.com/office/drawing/2014/main" id="{6B591147-1CD2-A541-FB2B-C788E9CC8423}"/>
              </a:ext>
            </a:extLst>
          </p:cNvPr>
          <p:cNvSpPr txBox="1"/>
          <p:nvPr/>
        </p:nvSpPr>
        <p:spPr>
          <a:xfrm>
            <a:off x="1190096" y="2900024"/>
            <a:ext cx="2016000" cy="2308324"/>
          </a:xfrm>
          <a:prstGeom prst="rect">
            <a:avLst/>
          </a:prstGeom>
          <a:noFill/>
        </p:spPr>
        <p:txBody>
          <a:bodyPr wrap="square" lIns="91440" tIns="45720" rIns="91440" bIns="45720" rtlCol="0" anchor="t">
            <a:spAutoFit/>
          </a:bodyPr>
          <a:lstStyle/>
          <a:p>
            <a:pPr algn="ctr"/>
            <a:r>
              <a:rPr lang="en-GB" b="1"/>
              <a:t>SharePoint</a:t>
            </a:r>
          </a:p>
          <a:p>
            <a:pPr algn="ctr"/>
            <a:r>
              <a:rPr lang="en-GB"/>
              <a:t>Relevant documentation can be accessed via mijnMFFBAS.</a:t>
            </a:r>
          </a:p>
          <a:p>
            <a:pPr algn="ctr"/>
            <a:r>
              <a:rPr lang="en-GB"/>
              <a:t>Request access, also for non-members</a:t>
            </a:r>
          </a:p>
        </p:txBody>
      </p:sp>
      <p:pic>
        <p:nvPicPr>
          <p:cNvPr id="1026" name="Picture 2" descr="sharepoint icon - Actendo">
            <a:extLst>
              <a:ext uri="{FF2B5EF4-FFF2-40B4-BE49-F238E27FC236}">
                <a16:creationId xmlns:a16="http://schemas.microsoft.com/office/drawing/2014/main" id="{31F2524C-2A59-F1EE-E14E-C9D48542A2CB}"/>
              </a:ext>
            </a:extLst>
          </p:cNvPr>
          <p:cNvPicPr>
            <a:picLocks noChangeAspect="1" noChangeArrowheads="1"/>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8625" y="1641595"/>
            <a:ext cx="1332803" cy="13239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il - Download free icons">
            <a:extLst>
              <a:ext uri="{FF2B5EF4-FFF2-40B4-BE49-F238E27FC236}">
                <a16:creationId xmlns:a16="http://schemas.microsoft.com/office/drawing/2014/main" id="{0667386A-B5F8-ED9B-223C-54A62ADDABD1}"/>
              </a:ext>
            </a:extLst>
          </p:cNvPr>
          <p:cNvPicPr>
            <a:picLocks noChangeAspect="1" noChangeArrowheads="1"/>
          </p:cNvPicPr>
          <p:nvPr/>
        </p:nvPicPr>
        <p:blipFill>
          <a:blip r:embed="rId10">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73107" y="1632246"/>
            <a:ext cx="1107945" cy="1107945"/>
          </a:xfrm>
          <a:prstGeom prst="rect">
            <a:avLst/>
          </a:prstGeom>
          <a:noFill/>
          <a:extLst>
            <a:ext uri="{909E8E84-426E-40DD-AFC4-6F175D3DCCD1}">
              <a14:hiddenFill xmlns:a14="http://schemas.microsoft.com/office/drawing/2010/main">
                <a:solidFill>
                  <a:srgbClr val="FFFFFF"/>
                </a:solidFill>
              </a14:hiddenFill>
            </a:ext>
          </a:extLst>
        </p:spPr>
      </p:pic>
      <p:sp>
        <p:nvSpPr>
          <p:cNvPr id="17" name="Tekstvak 16">
            <a:extLst>
              <a:ext uri="{FF2B5EF4-FFF2-40B4-BE49-F238E27FC236}">
                <a16:creationId xmlns:a16="http://schemas.microsoft.com/office/drawing/2014/main" id="{C1B66ADE-92CA-05E4-1385-77A5C8DB5C19}"/>
              </a:ext>
            </a:extLst>
          </p:cNvPr>
          <p:cNvSpPr txBox="1"/>
          <p:nvPr/>
        </p:nvSpPr>
        <p:spPr>
          <a:xfrm>
            <a:off x="9039688" y="2736650"/>
            <a:ext cx="1887669" cy="923330"/>
          </a:xfrm>
          <a:prstGeom prst="rect">
            <a:avLst/>
          </a:prstGeom>
          <a:noFill/>
        </p:spPr>
        <p:txBody>
          <a:bodyPr wrap="square" rtlCol="0">
            <a:spAutoFit/>
          </a:bodyPr>
          <a:lstStyle/>
          <a:p>
            <a:r>
              <a:rPr lang="en-GB" b="1"/>
              <a:t>Help desk</a:t>
            </a:r>
          </a:p>
          <a:p>
            <a:r>
              <a:rPr lang="en-GB">
                <a:hlinkClick r:id="rId11"/>
              </a:rPr>
              <a:t>vragen@mffbas.nl</a:t>
            </a:r>
          </a:p>
          <a:p>
            <a:endParaRPr lang="nl-NL"/>
          </a:p>
        </p:txBody>
      </p:sp>
      <p:sp>
        <p:nvSpPr>
          <p:cNvPr id="15" name="Titel 1">
            <a:extLst>
              <a:ext uri="{FF2B5EF4-FFF2-40B4-BE49-F238E27FC236}">
                <a16:creationId xmlns:a16="http://schemas.microsoft.com/office/drawing/2014/main" id="{1BAA3DF3-8925-3314-6604-54795F16469D}"/>
              </a:ext>
            </a:extLst>
          </p:cNvPr>
          <p:cNvSpPr>
            <a:spLocks noGrp="1"/>
          </p:cNvSpPr>
          <p:nvPr>
            <p:ph type="title"/>
          </p:nvPr>
        </p:nvSpPr>
        <p:spPr>
          <a:xfrm>
            <a:off x="792630" y="791490"/>
            <a:ext cx="11023317" cy="432000"/>
          </a:xfrm>
        </p:spPr>
        <p:txBody>
          <a:bodyPr>
            <a:noAutofit/>
          </a:bodyPr>
          <a:lstStyle/>
          <a:p>
            <a:r>
              <a:rPr lang="en-GB">
                <a:solidFill>
                  <a:schemeClr val="accent1"/>
                </a:solidFill>
              </a:rPr>
              <a:t>Remain up-to-date</a:t>
            </a:r>
          </a:p>
        </p:txBody>
      </p:sp>
      <p:sp>
        <p:nvSpPr>
          <p:cNvPr id="18" name="Tijdelijke aanduiding voor tekst 3">
            <a:extLst>
              <a:ext uri="{FF2B5EF4-FFF2-40B4-BE49-F238E27FC236}">
                <a16:creationId xmlns:a16="http://schemas.microsoft.com/office/drawing/2014/main" id="{FA2367AA-46FD-0B87-9B71-70C5EB558BCE}"/>
              </a:ext>
            </a:extLst>
          </p:cNvPr>
          <p:cNvSpPr txBox="1">
            <a:spLocks/>
          </p:cNvSpPr>
          <p:nvPr/>
        </p:nvSpPr>
        <p:spPr>
          <a:xfrm>
            <a:off x="792633" y="1246740"/>
            <a:ext cx="10031886" cy="43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a:t>All relevant documents can be found on mijnMFFBAS</a:t>
            </a:r>
          </a:p>
          <a:p>
            <a:pPr marL="0" indent="0">
              <a:buFont typeface="Arial" panose="020B0604020202020204" pitchFamily="34" charset="0"/>
              <a:buNone/>
            </a:pPr>
            <a:endParaRPr lang="nl-NL" sz="2400"/>
          </a:p>
        </p:txBody>
      </p:sp>
      <p:sp>
        <p:nvSpPr>
          <p:cNvPr id="2" name="Прямокутник 1">
            <a:extLst>
              <a:ext uri="{FF2B5EF4-FFF2-40B4-BE49-F238E27FC236}">
                <a16:creationId xmlns:a16="http://schemas.microsoft.com/office/drawing/2014/main" id="{757F63F3-46FF-EC63-3D26-DF5F2B79EB8C}"/>
              </a:ext>
            </a:extLst>
          </p:cNvPr>
          <p:cNvSpPr/>
          <p:nvPr/>
        </p:nvSpPr>
        <p:spPr>
          <a:xfrm>
            <a:off x="1755356" y="5503538"/>
            <a:ext cx="1106072" cy="215444"/>
          </a:xfrm>
          <a:prstGeom prst="rect">
            <a:avLst/>
          </a:prstGeom>
        </p:spPr>
        <p:txBody>
          <a:bodyPr wrap="none" lIns="0" tIns="0" rIns="0" bIns="0">
            <a:spAutoFit/>
          </a:bodyPr>
          <a:lstStyle/>
          <a:p>
            <a:r>
              <a:rPr lang="en-GB" sz="1400">
                <a:latin typeface="Arial"/>
              </a:rPr>
              <a:t>MijnMFFBAS</a:t>
            </a:r>
          </a:p>
        </p:txBody>
      </p:sp>
    </p:spTree>
    <p:extLst>
      <p:ext uri="{BB962C8B-B14F-4D97-AF65-F5344CB8AC3E}">
        <p14:creationId xmlns:p14="http://schemas.microsoft.com/office/powerpoint/2010/main" val="11831830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6732A0-986A-9521-0482-C0BAB2FC67B9}"/>
              </a:ext>
            </a:extLst>
          </p:cNvPr>
          <p:cNvSpPr>
            <a:spLocks noGrp="1"/>
          </p:cNvSpPr>
          <p:nvPr>
            <p:ph type="ctrTitle"/>
          </p:nvPr>
        </p:nvSpPr>
        <p:spPr/>
        <p:txBody>
          <a:bodyPr/>
          <a:lstStyle/>
          <a:p>
            <a:r>
              <a:rPr lang="en-GB"/>
              <a:t>Acknowledgements</a:t>
            </a:r>
            <a:br>
              <a:rPr lang="en-GB"/>
            </a:br>
            <a:br>
              <a:rPr lang="en-GB"/>
            </a:br>
            <a:endParaRPr lang="en-GB"/>
          </a:p>
        </p:txBody>
      </p:sp>
    </p:spTree>
    <p:extLst>
      <p:ext uri="{BB962C8B-B14F-4D97-AF65-F5344CB8AC3E}">
        <p14:creationId xmlns:p14="http://schemas.microsoft.com/office/powerpoint/2010/main" val="8329281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RIJVELD" val="Voetnoot"/>
</p:tagLst>
</file>

<file path=ppt/tags/tag2.xml><?xml version="1.0" encoding="utf-8"?>
<p:tagLst xmlns:a="http://schemas.openxmlformats.org/drawingml/2006/main" xmlns:r="http://schemas.openxmlformats.org/officeDocument/2006/relationships" xmlns:p="http://schemas.openxmlformats.org/presentationml/2006/main">
  <p:tag name="VRIJVELD" val="Voetnoot"/>
</p:tagLst>
</file>

<file path=ppt/tags/tag3.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4.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5.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6.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7.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8.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9.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10.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11.xml><?xml version="1.0" encoding="utf-8"?>
<p:tagLst xmlns:a="http://schemas.openxmlformats.org/drawingml/2006/main" xmlns:r="http://schemas.openxmlformats.org/officeDocument/2006/relationships" xmlns:p="http://schemas.openxmlformats.org/presentationml/2006/main">
  <p:tag name="VIEWOFFICEVERSIE" val="2022.2.0.5"/>
</p:tagLst>
</file>

<file path=ppt/tags/tag12.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3.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4.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ags/tag15.xml><?xml version="1.0" encoding="utf-8"?>
<p:tagLst xmlns:a="http://schemas.openxmlformats.org/drawingml/2006/main" xmlns:r="http://schemas.openxmlformats.org/officeDocument/2006/relationships" xmlns:p="http://schemas.openxmlformats.org/presentationml/2006/main">
  <p:tag name="VIEWOFFICEVERSIE" val="2018.1.999.22603"/>
</p:tagLst>
</file>

<file path=ppt/theme/theme1.xml><?xml version="1.0" encoding="utf-8"?>
<a:theme xmlns:a="http://schemas.openxmlformats.org/drawingml/2006/main" name="MFFBAS">
  <a:themeElements>
    <a:clrScheme name="MFFBAS">
      <a:dk1>
        <a:srgbClr val="000000"/>
      </a:dk1>
      <a:lt1>
        <a:srgbClr val="FFFFFF"/>
      </a:lt1>
      <a:dk2>
        <a:srgbClr val="44546A"/>
      </a:dk2>
      <a:lt2>
        <a:srgbClr val="E7E6E6"/>
      </a:lt2>
      <a:accent1>
        <a:srgbClr val="0A00A2"/>
      </a:accent1>
      <a:accent2>
        <a:srgbClr val="8CC63F"/>
      </a:accent2>
      <a:accent3>
        <a:srgbClr val="E8E63C"/>
      </a:accent3>
      <a:accent4>
        <a:srgbClr val="41A2E6"/>
      </a:accent4>
      <a:accent5>
        <a:srgbClr val="874B90"/>
      </a:accent5>
      <a:accent6>
        <a:srgbClr val="E6E6E6"/>
      </a:accent6>
      <a:hlink>
        <a:srgbClr val="0A00A2"/>
      </a:hlink>
      <a:folHlink>
        <a:srgbClr val="874B9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 03 PowerPoint presentatie sjabloon" id="{C45004CD-F3DF-455A-B39E-A81E36244E3B}" vid="{49989451-B27C-4522-8B41-B829419A7D3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C91830ED340E4FB1005DCFC6E51CF5" ma:contentTypeVersion="8" ma:contentTypeDescription="Create a new document." ma:contentTypeScope="" ma:versionID="20e45eb30155907ae8b541c16a487d53">
  <xsd:schema xmlns:xsd="http://www.w3.org/2001/XMLSchema" xmlns:xs="http://www.w3.org/2001/XMLSchema" xmlns:p="http://schemas.microsoft.com/office/2006/metadata/properties" xmlns:ns2="28a68a4d-228e-49b4-bd64-f059bd770b71" targetNamespace="http://schemas.microsoft.com/office/2006/metadata/properties" ma:root="true" ma:fieldsID="da28dd4b467116d3e52260c584ebd2de" ns2:_="">
    <xsd:import namespace="28a68a4d-228e-49b4-bd64-f059bd770b7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a68a4d-228e-49b4-bd64-f059bd770b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E4874C-8320-4B1F-A97C-264B3BB95E8B}">
  <ds:schemaRefs>
    <ds:schemaRef ds:uri="ed56e1fb-ee73-45e4-b346-fd156e534fa6"/>
    <ds:schemaRef ds:uri="http://purl.org/dc/terms/"/>
    <ds:schemaRef ds:uri="http://purl.org/dc/elements/1.1/"/>
    <ds:schemaRef ds:uri="http://purl.org/dc/dcmityp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bde3ebd2-9635-42f5-acd0-cca4e9fff0fb"/>
    <ds:schemaRef ds:uri="http://www.w3.org/XML/1998/namespace"/>
  </ds:schemaRefs>
</ds:datastoreItem>
</file>

<file path=customXml/itemProps2.xml><?xml version="1.0" encoding="utf-8"?>
<ds:datastoreItem xmlns:ds="http://schemas.openxmlformats.org/officeDocument/2006/customXml" ds:itemID="{69FE8489-8108-4385-832F-97BB59B7BCE3}">
  <ds:schemaRefs>
    <ds:schemaRef ds:uri="http://schemas.microsoft.com/sharepoint/v3/contenttype/forms"/>
  </ds:schemaRefs>
</ds:datastoreItem>
</file>

<file path=customXml/itemProps3.xml><?xml version="1.0" encoding="utf-8"?>
<ds:datastoreItem xmlns:ds="http://schemas.openxmlformats.org/officeDocument/2006/customXml" ds:itemID="{0C2B3BD8-ADE5-4A28-8D9B-07D520A481AD}"/>
</file>

<file path=docProps/app.xml><?xml version="1.0" encoding="utf-8"?>
<Properties xmlns="http://schemas.openxmlformats.org/officeDocument/2006/extended-properties" xmlns:vt="http://schemas.openxmlformats.org/officeDocument/2006/docPropsVTypes">
  <Template>AL 03 PowerPoint presentatie sjabloon</Template>
  <TotalTime>701</TotalTime>
  <Words>13997</Words>
  <Application>Microsoft Office PowerPoint</Application>
  <PresentationFormat>Breedbeeld</PresentationFormat>
  <Paragraphs>3034</Paragraphs>
  <Slides>133</Slides>
  <Notes>15</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133</vt:i4>
      </vt:variant>
    </vt:vector>
  </HeadingPairs>
  <TitlesOfParts>
    <vt:vector size="143" baseType="lpstr">
      <vt:lpstr>.Lucida Grande UI Regular</vt:lpstr>
      <vt:lpstr>Aptos</vt:lpstr>
      <vt:lpstr>Arial</vt:lpstr>
      <vt:lpstr>Calibri</vt:lpstr>
      <vt:lpstr>Courier New</vt:lpstr>
      <vt:lpstr>Segoe UI</vt:lpstr>
      <vt:lpstr>Segoe UI Emoji</vt:lpstr>
      <vt:lpstr>Wingdings</vt:lpstr>
      <vt:lpstr>Wingdings 2</vt:lpstr>
      <vt:lpstr>MFFBAS</vt:lpstr>
      <vt:lpstr>PowerPoint-presentatie</vt:lpstr>
      <vt:lpstr>Information session Tranche 3 Programme Allocatie 2.0</vt:lpstr>
      <vt:lpstr>Welcome to the information session for Tranche 3 A2.0</vt:lpstr>
      <vt:lpstr>Tranche 3 - generic section</vt:lpstr>
      <vt:lpstr>Content and speakers</vt:lpstr>
      <vt:lpstr>Planning 2024  Mirjam van der Horst</vt:lpstr>
      <vt:lpstr>PowerPoint-presentatie</vt:lpstr>
      <vt:lpstr>Planning, important milestones 2024</vt:lpstr>
      <vt:lpstr>RFC’s, documentation, transition of processes  Bram van Straalen</vt:lpstr>
      <vt:lpstr>Requests for Change Introduction</vt:lpstr>
      <vt:lpstr>Overview RFC’s – since information session 1 on 12-09-2023</vt:lpstr>
      <vt:lpstr>Requests for Change Scope and planning</vt:lpstr>
      <vt:lpstr>RFC A2.0-TR3-5 ‘Bring technical Go live forward to 14-12-2024’</vt:lpstr>
      <vt:lpstr>RFC-005-A2.0-TR3  ‘IC280L Scope change’</vt:lpstr>
      <vt:lpstr>Requests for Change Contents</vt:lpstr>
      <vt:lpstr>RFC IC280L-1  ‘Receipt electricity per BRP-SUP’</vt:lpstr>
      <vt:lpstr>RFC-003-A2.0-TR3  Correction types in BS Settlement results</vt:lpstr>
      <vt:lpstr>RFC-006-A2.0-TR3  ‘New codes for volumes’</vt:lpstr>
      <vt:lpstr>Changed documentation </vt:lpstr>
      <vt:lpstr>Changed documentation since 12-09-2023</vt:lpstr>
      <vt:lpstr>BRS ‘Reconciliation data’ v2.0</vt:lpstr>
      <vt:lpstr>Business service ‘Exchange volumes for reconciliation electricity’ v3.0</vt:lpstr>
      <vt:lpstr>Business service ‘Exchange reconciliation results electricity’ v3.0</vt:lpstr>
      <vt:lpstr>Business service ‘Exchange collection-settlement request’ v3.0</vt:lpstr>
      <vt:lpstr>Transition Introduction</vt:lpstr>
      <vt:lpstr>Transition and times lines for processes Tranche 3</vt:lpstr>
      <vt:lpstr>Transition Time lines IC257 and IC275</vt:lpstr>
      <vt:lpstr>Time lines IC257 and IC275 Reconciliation TMT and SMA</vt:lpstr>
      <vt:lpstr>Transition IC011B/IC257/IC252</vt:lpstr>
      <vt:lpstr>Underlying principles for transition</vt:lpstr>
      <vt:lpstr>Telemetry electricity</vt:lpstr>
      <vt:lpstr>PRF Electricity (N40) TMT &amp; PRF Gas (N30; N60)</vt:lpstr>
      <vt:lpstr>Transition measures time lines (1) IC011B / IC252</vt:lpstr>
      <vt:lpstr>Transition measures time lines (2) IC011B / IC252</vt:lpstr>
      <vt:lpstr>Terminology</vt:lpstr>
      <vt:lpstr>Transition RFC A2.0-6 ‘Optimising checks measurement data’ </vt:lpstr>
      <vt:lpstr>Transition RFC A2.0-6 ‘Optimising checks measurement data’ </vt:lpstr>
      <vt:lpstr>Tests and transition  Jorik van Vilsteren</vt:lpstr>
      <vt:lpstr>Tests - planning</vt:lpstr>
      <vt:lpstr>Tests – Lead group</vt:lpstr>
      <vt:lpstr>Tests – GAT (User Acceptance Tests)</vt:lpstr>
      <vt:lpstr>Transition – planning</vt:lpstr>
      <vt:lpstr>Transition – Consultation group</vt:lpstr>
      <vt:lpstr>Transition – deliverables</vt:lpstr>
      <vt:lpstr>Qualification TenneT  Gijsbert Steenaert</vt:lpstr>
      <vt:lpstr>Market-Market-Communication Hub</vt:lpstr>
      <vt:lpstr>MMC-hub</vt:lpstr>
      <vt:lpstr>Test and Qualification Facility (TQF)</vt:lpstr>
      <vt:lpstr>Planning</vt:lpstr>
      <vt:lpstr>Acceptance plan suppliers</vt:lpstr>
      <vt:lpstr>Action plan SO, BRP and MRP</vt:lpstr>
      <vt:lpstr>Focus points</vt:lpstr>
      <vt:lpstr>Qualification EDSN  Frans Willem Strabucchi </vt:lpstr>
      <vt:lpstr>Qualification  collection-settlement request notification (VVV)  IC252 Qualification concerning VVV for SUP, TSO, CDSO</vt:lpstr>
      <vt:lpstr>IC252: qualification market parties concerning collection-settlement request exchange </vt:lpstr>
      <vt:lpstr>Tranche 3 test &amp; acceptance planning</vt:lpstr>
      <vt:lpstr>Tranche 3 – suppliers Go live 1 January 2025</vt:lpstr>
      <vt:lpstr>Processes with impact on suppliers and consequences not ready on go live date  Bram van Straalen </vt:lpstr>
      <vt:lpstr>Tranche 3 – extra information for suppliers</vt:lpstr>
      <vt:lpstr>Tranche 3 – new and changed processes</vt:lpstr>
      <vt:lpstr>Tranche 1 and 2 – summary</vt:lpstr>
      <vt:lpstr>Tranche 3 – introduction</vt:lpstr>
      <vt:lpstr>Overview issues</vt:lpstr>
      <vt:lpstr>Concise overview per issue</vt:lpstr>
      <vt:lpstr>PowerPoint-presentatie</vt:lpstr>
      <vt:lpstr>IC275 Reconciliation SMA - Overview</vt:lpstr>
      <vt:lpstr>IC275 Reconciliation SMA – process flow </vt:lpstr>
      <vt:lpstr>IC275 Reconciliation SMA – example per grid area per BRP</vt:lpstr>
      <vt:lpstr>IC275 Reconciliation SMA - sector documentation</vt:lpstr>
      <vt:lpstr>PowerPoint-presentatie</vt:lpstr>
      <vt:lpstr>IC257 Reconciliation TMT – overview*</vt:lpstr>
      <vt:lpstr>IC257 Reconciliation TMT – process flow </vt:lpstr>
      <vt:lpstr>IC257 Reconciliation TMT – example per grid area per BRP</vt:lpstr>
      <vt:lpstr>IC257 Reconciliation TMT – sector documentation</vt:lpstr>
      <vt:lpstr>IC280 L Reconciliation notifications PRF to XML</vt:lpstr>
      <vt:lpstr>IC280 L – sector documentation</vt:lpstr>
      <vt:lpstr>PowerPoint-presentatie</vt:lpstr>
      <vt:lpstr>IC252 Settlement process measurement errors GV – overview</vt:lpstr>
      <vt:lpstr>IC252 Settlement process measurement errors GV – process flow </vt:lpstr>
      <vt:lpstr>IC252 Settlement process measurement errors GV – sector documentation</vt:lpstr>
      <vt:lpstr>PowerPoint-presentatie</vt:lpstr>
      <vt:lpstr>IC279 Reconciliation prices</vt:lpstr>
      <vt:lpstr>IC279 Reconciliation prices</vt:lpstr>
      <vt:lpstr>Impact on the market role SUP</vt:lpstr>
      <vt:lpstr>Introduction impact on market roles</vt:lpstr>
      <vt:lpstr>IC275 ‘Reconciliation SMA’</vt:lpstr>
      <vt:lpstr>IC275 – Month-transition readings SMA</vt:lpstr>
      <vt:lpstr>IC275 – volumes for reconciliation SMA</vt:lpstr>
      <vt:lpstr>IC275 – Reconciliation results SMA</vt:lpstr>
      <vt:lpstr>IC257 ‘Reconciliation TMT’</vt:lpstr>
      <vt:lpstr>IC257 – volumes Reconciliation TMT</vt:lpstr>
      <vt:lpstr>IC257 – Reconciliation results TMT</vt:lpstr>
      <vt:lpstr>IC252 ‘Settlement process measurement errors GV’</vt:lpstr>
      <vt:lpstr>IC252 – settlement measurement errors GV</vt:lpstr>
      <vt:lpstr>IC279 ‘Reconciliation prices’</vt:lpstr>
      <vt:lpstr>IC279 – reconciliation prices</vt:lpstr>
      <vt:lpstr>IC280L ‘Reconciliation PRF’</vt:lpstr>
      <vt:lpstr>IC280L – reconciliation volumes PRF</vt:lpstr>
      <vt:lpstr>Importance timely connectivity and qualification</vt:lpstr>
      <vt:lpstr>Timely connectivity and qualification  MMC-hub</vt:lpstr>
      <vt:lpstr>Timely connectivity and qualification  MES</vt:lpstr>
      <vt:lpstr>Qualification suppliers on MMC-hub  Gijsbert Steenaert</vt:lpstr>
      <vt:lpstr>Deep dive TenneT MMC-hub and onboarding process</vt:lpstr>
      <vt:lpstr>Welcome to TenneT!</vt:lpstr>
      <vt:lpstr>MMC-hub further explained</vt:lpstr>
      <vt:lpstr>My first MMC-hub account</vt:lpstr>
      <vt:lpstr>Secure communication</vt:lpstr>
      <vt:lpstr>MMC-hub header</vt:lpstr>
      <vt:lpstr>Notifications delivered by MMC-hub</vt:lpstr>
      <vt:lpstr>Retrieving notifications from the MMC-hub</vt:lpstr>
      <vt:lpstr>Outsourcing exchange of notifications</vt:lpstr>
      <vt:lpstr>Validations and response notifications</vt:lpstr>
      <vt:lpstr>Onboarding at TenneT</vt:lpstr>
      <vt:lpstr>Regular transition milestones</vt:lpstr>
      <vt:lpstr>Step 1: prepare</vt:lpstr>
      <vt:lpstr>Preparation for communication with MMC-hub</vt:lpstr>
      <vt:lpstr>Security requires special attention</vt:lpstr>
      <vt:lpstr>Other documentation</vt:lpstr>
      <vt:lpstr>Step 2: connection</vt:lpstr>
      <vt:lpstr>Conditions</vt:lpstr>
      <vt:lpstr>Multiple EAN codes</vt:lpstr>
      <vt:lpstr>Realising connectivity</vt:lpstr>
      <vt:lpstr>Step 3: testing</vt:lpstr>
      <vt:lpstr>Autonomous testing using TQF app</vt:lpstr>
      <vt:lpstr>Step 4: qualification</vt:lpstr>
      <vt:lpstr>Once all green ticks have been received</vt:lpstr>
      <vt:lpstr>Go is issued manually</vt:lpstr>
      <vt:lpstr>Step 5: go live</vt:lpstr>
      <vt:lpstr>Configuration on PROD</vt:lpstr>
      <vt:lpstr>Step 6: operational</vt:lpstr>
      <vt:lpstr>Important points after go live </vt:lpstr>
      <vt:lpstr>Remain up-to-date</vt:lpstr>
      <vt:lpstr>Acknowledgements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Bram van Straalen</dc:creator>
  <cp:lastModifiedBy>Mirjam van der Horst | MFF BAS</cp:lastModifiedBy>
  <cp:revision>71</cp:revision>
  <dcterms:created xsi:type="dcterms:W3CDTF">2023-12-12T08:22:12Z</dcterms:created>
  <dcterms:modified xsi:type="dcterms:W3CDTF">2024-02-09T15:26:23Z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0x010100C0C91830ED340E4FB1005DCFC6E51CF5</vt:lpwstr>
  </property>
  <property fmtid="{D5CDD505-2E9C-101B-9397-08002B2CF9AE}" pid="3" name="MediaServiceImageTags">
    <vt:lpwstr/>
  </property>
</Properties>
</file>